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660" r:id="rId3"/>
  </p:sldMasterIdLst>
  <p:notesMasterIdLst>
    <p:notesMasterId r:id="rId33"/>
  </p:notesMasterIdLst>
  <p:sldIdLst>
    <p:sldId id="2147472612" r:id="rId4"/>
    <p:sldId id="2147472486" r:id="rId5"/>
    <p:sldId id="2147472491" r:id="rId6"/>
    <p:sldId id="2147472502" r:id="rId7"/>
    <p:sldId id="2147472490" r:id="rId8"/>
    <p:sldId id="1045" r:id="rId9"/>
    <p:sldId id="1076" r:id="rId10"/>
    <p:sldId id="1084" r:id="rId11"/>
    <p:sldId id="1090" r:id="rId12"/>
    <p:sldId id="2147472598" r:id="rId13"/>
    <p:sldId id="906" r:id="rId14"/>
    <p:sldId id="2147472504" r:id="rId15"/>
    <p:sldId id="2147472567" r:id="rId16"/>
    <p:sldId id="1056" r:id="rId17"/>
    <p:sldId id="2147472611" r:id="rId18"/>
    <p:sldId id="2147472498" r:id="rId19"/>
    <p:sldId id="1031" r:id="rId20"/>
    <p:sldId id="1032" r:id="rId21"/>
    <p:sldId id="1073" r:id="rId22"/>
    <p:sldId id="1075" r:id="rId23"/>
    <p:sldId id="1072" r:id="rId24"/>
    <p:sldId id="1074" r:id="rId25"/>
    <p:sldId id="2147472565" r:id="rId26"/>
    <p:sldId id="2147472624" r:id="rId27"/>
    <p:sldId id="2147472617" r:id="rId28"/>
    <p:sldId id="2147472619" r:id="rId29"/>
    <p:sldId id="2147472620" r:id="rId30"/>
    <p:sldId id="2147472621" r:id="rId31"/>
    <p:sldId id="2147472622" r:id="rId32"/>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A63"/>
    <a:srgbClr val="00D0FA"/>
    <a:srgbClr val="005ACD"/>
    <a:srgbClr val="E7E7E8"/>
    <a:srgbClr val="00B0F0"/>
    <a:srgbClr val="00B050"/>
    <a:srgbClr val="FF0000"/>
    <a:srgbClr val="E6E6E6"/>
    <a:srgbClr val="0059CA"/>
    <a:srgbClr val="00EA44"/>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6196" autoAdjust="0"/>
  </p:normalViewPr>
  <p:slideViewPr>
    <p:cSldViewPr snapToGrid="0">
      <p:cViewPr varScale="1">
        <p:scale>
          <a:sx n="112" d="100"/>
          <a:sy n="112" d="100"/>
        </p:scale>
        <p:origin x="876" y="78"/>
      </p:cViewPr>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00" d="100"/>
        <a:sy n="100" d="100"/>
      </p:scale>
      <p:origin x="0" y="-2220"/>
    </p:cViewPr>
  </p:sorterViewPr>
  <p:notesViewPr>
    <p:cSldViewPr snapToGrid="0">
      <p:cViewPr varScale="1">
        <p:scale>
          <a:sx n="95" d="100"/>
          <a:sy n="95" d="100"/>
        </p:scale>
        <p:origin x="366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vlea, Maria" userId="4bdbff5f-f003-4945-bf9a-dd67c3b08000" providerId="ADAL" clId="{D566E97D-0B8C-41DA-A1F6-C73D87D35E90}"/>
    <pc:docChg chg="undo custSel addSld delSld modSld delMainMaster">
      <pc:chgData name="Covlea, Maria" userId="4bdbff5f-f003-4945-bf9a-dd67c3b08000" providerId="ADAL" clId="{D566E97D-0B8C-41DA-A1F6-C73D87D35E90}" dt="2024-09-30T08:26:55.643" v="7" actId="47"/>
      <pc:docMkLst>
        <pc:docMk/>
      </pc:docMkLst>
      <pc:sldChg chg="modSp mod">
        <pc:chgData name="Covlea, Maria" userId="4bdbff5f-f003-4945-bf9a-dd67c3b08000" providerId="ADAL" clId="{D566E97D-0B8C-41DA-A1F6-C73D87D35E90}" dt="2024-09-30T08:24:46.566" v="1" actId="1076"/>
        <pc:sldMkLst>
          <pc:docMk/>
          <pc:sldMk cId="4025377460" sldId="2147472486"/>
        </pc:sldMkLst>
        <pc:spChg chg="mod">
          <ac:chgData name="Covlea, Maria" userId="4bdbff5f-f003-4945-bf9a-dd67c3b08000" providerId="ADAL" clId="{D566E97D-0B8C-41DA-A1F6-C73D87D35E90}" dt="2024-09-30T08:24:46.566" v="1" actId="1076"/>
          <ac:spMkLst>
            <pc:docMk/>
            <pc:sldMk cId="4025377460" sldId="2147472486"/>
            <ac:spMk id="12" creationId="{5216BC62-7AA8-61F7-7724-B3B8D73564F5}"/>
          </ac:spMkLst>
        </pc:spChg>
      </pc:sldChg>
      <pc:sldChg chg="del">
        <pc:chgData name="Covlea, Maria" userId="4bdbff5f-f003-4945-bf9a-dd67c3b08000" providerId="ADAL" clId="{D566E97D-0B8C-41DA-A1F6-C73D87D35E90}" dt="2024-09-30T08:24:52.505" v="2" actId="47"/>
        <pc:sldMkLst>
          <pc:docMk/>
          <pc:sldMk cId="3083777943" sldId="2147472500"/>
        </pc:sldMkLst>
      </pc:sldChg>
      <pc:sldChg chg="del">
        <pc:chgData name="Covlea, Maria" userId="4bdbff5f-f003-4945-bf9a-dd67c3b08000" providerId="ADAL" clId="{D566E97D-0B8C-41DA-A1F6-C73D87D35E90}" dt="2024-09-30T08:24:28.911" v="0" actId="47"/>
        <pc:sldMkLst>
          <pc:docMk/>
          <pc:sldMk cId="496257340" sldId="2147472613"/>
        </pc:sldMkLst>
      </pc:sldChg>
      <pc:sldChg chg="del">
        <pc:chgData name="Covlea, Maria" userId="4bdbff5f-f003-4945-bf9a-dd67c3b08000" providerId="ADAL" clId="{D566E97D-0B8C-41DA-A1F6-C73D87D35E90}" dt="2024-09-30T08:26:48.632" v="5" actId="47"/>
        <pc:sldMkLst>
          <pc:docMk/>
          <pc:sldMk cId="1962234188" sldId="2147472615"/>
        </pc:sldMkLst>
      </pc:sldChg>
      <pc:sldChg chg="del">
        <pc:chgData name="Covlea, Maria" userId="4bdbff5f-f003-4945-bf9a-dd67c3b08000" providerId="ADAL" clId="{D566E97D-0B8C-41DA-A1F6-C73D87D35E90}" dt="2024-09-30T08:26:52.647" v="6" actId="47"/>
        <pc:sldMkLst>
          <pc:docMk/>
          <pc:sldMk cId="382499368" sldId="2147472618"/>
        </pc:sldMkLst>
      </pc:sldChg>
      <pc:sldChg chg="del">
        <pc:chgData name="Covlea, Maria" userId="4bdbff5f-f003-4945-bf9a-dd67c3b08000" providerId="ADAL" clId="{D566E97D-0B8C-41DA-A1F6-C73D87D35E90}" dt="2024-09-30T08:26:55.643" v="7" actId="47"/>
        <pc:sldMkLst>
          <pc:docMk/>
          <pc:sldMk cId="3276088457" sldId="2147472623"/>
        </pc:sldMkLst>
      </pc:sldChg>
      <pc:sldChg chg="add del">
        <pc:chgData name="Covlea, Maria" userId="4bdbff5f-f003-4945-bf9a-dd67c3b08000" providerId="ADAL" clId="{D566E97D-0B8C-41DA-A1F6-C73D87D35E90}" dt="2024-09-30T08:26:45.624" v="4" actId="2696"/>
        <pc:sldMkLst>
          <pc:docMk/>
          <pc:sldMk cId="1664402854" sldId="2147472624"/>
        </pc:sldMkLst>
      </pc:sldChg>
      <pc:sldMasterChg chg="del delSldLayout">
        <pc:chgData name="Covlea, Maria" userId="4bdbff5f-f003-4945-bf9a-dd67c3b08000" providerId="ADAL" clId="{D566E97D-0B8C-41DA-A1F6-C73D87D35E90}" dt="2024-09-30T08:24:28.911" v="0" actId="47"/>
        <pc:sldMasterMkLst>
          <pc:docMk/>
          <pc:sldMasterMk cId="0" sldId="2147483718"/>
        </pc:sldMasterMkLst>
        <pc:sldLayoutChg chg="del">
          <pc:chgData name="Covlea, Maria" userId="4bdbff5f-f003-4945-bf9a-dd67c3b08000" providerId="ADAL" clId="{D566E97D-0B8C-41DA-A1F6-C73D87D35E90}" dt="2024-09-30T08:24:28.911" v="0" actId="47"/>
          <pc:sldLayoutMkLst>
            <pc:docMk/>
            <pc:sldMasterMk cId="0" sldId="2147483718"/>
            <pc:sldLayoutMk cId="0" sldId="214748372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7EF44-8CA1-418C-BA3E-FA50C1705945}" type="datetimeFigureOut">
              <a:rPr lang="en-GB" smtClean="0"/>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9BC78-DA64-4BCD-AB2D-D74010BEA7FC}" type="slidenum">
              <a:rPr lang="en-GB" smtClean="0"/>
              <a:t>‹#›</a:t>
            </a:fld>
            <a:endParaRPr lang="en-GB"/>
          </a:p>
        </p:txBody>
      </p:sp>
    </p:spTree>
    <p:extLst>
      <p:ext uri="{BB962C8B-B14F-4D97-AF65-F5344CB8AC3E}">
        <p14:creationId xmlns:p14="http://schemas.microsoft.com/office/powerpoint/2010/main" val="368484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2</a:t>
            </a:fld>
            <a:endParaRPr lang="en-GB"/>
          </a:p>
        </p:txBody>
      </p:sp>
    </p:spTree>
    <p:extLst>
      <p:ext uri="{BB962C8B-B14F-4D97-AF65-F5344CB8AC3E}">
        <p14:creationId xmlns:p14="http://schemas.microsoft.com/office/powerpoint/2010/main" val="4145981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11</a:t>
            </a:fld>
            <a:endParaRPr lang="en-GB"/>
          </a:p>
        </p:txBody>
      </p:sp>
    </p:spTree>
    <p:extLst>
      <p:ext uri="{BB962C8B-B14F-4D97-AF65-F5344CB8AC3E}">
        <p14:creationId xmlns:p14="http://schemas.microsoft.com/office/powerpoint/2010/main" val="39613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12</a:t>
            </a:fld>
            <a:endParaRPr lang="en-GB"/>
          </a:p>
        </p:txBody>
      </p:sp>
    </p:spTree>
    <p:extLst>
      <p:ext uri="{BB962C8B-B14F-4D97-AF65-F5344CB8AC3E}">
        <p14:creationId xmlns:p14="http://schemas.microsoft.com/office/powerpoint/2010/main" val="2885722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933088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24</a:t>
            </a:fld>
            <a:endParaRPr lang="en-GB"/>
          </a:p>
        </p:txBody>
      </p:sp>
    </p:spTree>
    <p:extLst>
      <p:ext uri="{BB962C8B-B14F-4D97-AF65-F5344CB8AC3E}">
        <p14:creationId xmlns:p14="http://schemas.microsoft.com/office/powerpoint/2010/main" val="4070920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 Coventry have secured a small amount of funding for solar projects, however Warwickshire does not I am afraid.  However we can still advise and help you with solar  as with or without a grant solar is worth it for many businesses.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881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177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listen to our monthly podcasts where we share knowledge and speak to industry experts within solar, </a:t>
            </a:r>
            <a:r>
              <a:rPr lang="en-GB" dirty="0" err="1"/>
              <a:t>heatpumps</a:t>
            </a:r>
            <a:r>
              <a:rPr lang="en-GB" dirty="0"/>
              <a:t>, carbon accounting as well as share case studies of business on their net zero journey.  Scan the QR code and have a listen.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70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local council we have to stay impartial………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8BC16-1111-4727-A3C9-2B55F0C898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450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29</a:t>
            </a:fld>
            <a:endParaRPr lang="en-GB"/>
          </a:p>
        </p:txBody>
      </p:sp>
    </p:spTree>
    <p:extLst>
      <p:ext uri="{BB962C8B-B14F-4D97-AF65-F5344CB8AC3E}">
        <p14:creationId xmlns:p14="http://schemas.microsoft.com/office/powerpoint/2010/main" val="197680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3</a:t>
            </a:fld>
            <a:endParaRPr lang="en-GB"/>
          </a:p>
        </p:txBody>
      </p:sp>
    </p:spTree>
    <p:extLst>
      <p:ext uri="{BB962C8B-B14F-4D97-AF65-F5344CB8AC3E}">
        <p14:creationId xmlns:p14="http://schemas.microsoft.com/office/powerpoint/2010/main" val="54362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4</a:t>
            </a:fld>
            <a:endParaRPr lang="en-GB"/>
          </a:p>
        </p:txBody>
      </p:sp>
    </p:spTree>
    <p:extLst>
      <p:ext uri="{BB962C8B-B14F-4D97-AF65-F5344CB8AC3E}">
        <p14:creationId xmlns:p14="http://schemas.microsoft.com/office/powerpoint/2010/main" val="250742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DB4696-68FB-4622-81E3-55151FEE65FD}" type="slidenum">
              <a:rPr lang="en-GB" smtClean="0"/>
              <a:t>5</a:t>
            </a:fld>
            <a:endParaRPr lang="en-GB"/>
          </a:p>
        </p:txBody>
      </p:sp>
    </p:spTree>
    <p:extLst>
      <p:ext uri="{BB962C8B-B14F-4D97-AF65-F5344CB8AC3E}">
        <p14:creationId xmlns:p14="http://schemas.microsoft.com/office/powerpoint/2010/main" val="107573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6</a:t>
            </a:fld>
            <a:endParaRPr lang="en-GB"/>
          </a:p>
        </p:txBody>
      </p:sp>
    </p:spTree>
    <p:extLst>
      <p:ext uri="{BB962C8B-B14F-4D97-AF65-F5344CB8AC3E}">
        <p14:creationId xmlns:p14="http://schemas.microsoft.com/office/powerpoint/2010/main" val="88902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7</a:t>
            </a:fld>
            <a:endParaRPr lang="en-GB"/>
          </a:p>
        </p:txBody>
      </p:sp>
    </p:spTree>
    <p:extLst>
      <p:ext uri="{BB962C8B-B14F-4D97-AF65-F5344CB8AC3E}">
        <p14:creationId xmlns:p14="http://schemas.microsoft.com/office/powerpoint/2010/main" val="142525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So why should organisations, feel that carbon management is an important subject matter? Well, there’s a lot of market forces at work out there, and we hear people talk about these all the time. Firstly, we increasingly see consumer demand is putting pressure on organisations to be able to demonstrate their carbon credentials. Increasingly, we have a savvy audience buying products and services from us, and we need to meet those consumer demands.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There’s increasing levels of legislative requirements, legal reporting, government requirements, industry requirements, to meet certain greenhouse gas emission standards or carbon reporting standards, and we can’t ignore those. Those are there today and they’re increasing by the year. These again are driving the consumer demand as the organisations which have legislative requirements have measured their footprint and are managing their carbon. They initially started with their scope 1 and 2 but as they now move to looking at their scope 3 they want to work with suppliers who are also managing their carbon emissions. </a:t>
            </a:r>
          </a:p>
          <a:p>
            <a:pPr>
              <a:lnSpc>
                <a:spcPct val="115000"/>
              </a:lnSpc>
              <a:spcAft>
                <a:spcPts val="1000"/>
              </a:spcAft>
            </a:pPr>
            <a:endParaRPr lang="en-GB" sz="1800" dirty="0">
              <a:effectLst/>
              <a:latin typeface="Roboto" panose="02000000000000000000" pitchFamily="2" charset="0"/>
              <a:ea typeface="Calibri" panose="020F0502020204030204" pitchFamily="34" charset="0"/>
              <a:cs typeface="Arial" panose="020B0604020202020204" pitchFamily="34"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PPN 06/21 was a new procurement policy notice published in 2021 where any tender that is bid for central government, greater than five million in value, that bid submission has to be supported with a carbon reduction plan, and other carbon or environmental-based credentials. And this again is driving pressure for organisations to demonstrate their carbon credentials and their position in regard to the environment.</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effectLst/>
                <a:latin typeface="Roboto" panose="02000000000000000000" pitchFamily="2" charset="0"/>
                <a:ea typeface="Calibri" panose="020F0502020204030204" pitchFamily="34" charset="0"/>
                <a:cs typeface="Arial" panose="020B0604020202020204" pitchFamily="34" charset="0"/>
              </a:rPr>
              <a:t>And importantly as all of this occurs, ripples are being created within the supply chain, causing other businesses to now need to meet those standards. So even if you don’t directly supply a government contract of five million, if you are supplying a business that supplies or is bidding for the government contract, when they put together their carbon reduction plan to meet the tender requirements, one of the steps they’re going to do is look at their Scope 3 emissions and tap you up as a supplier to ask for what your credentials are. So increasingly, you’re going to see this ripple effect occurring through the market and through the supply chain, causing organisations all around the world to need to pull up their socks and consider carbon credentials in more detail. Those suppliers who are managing their carbon are winning more work as a result. </a:t>
            </a:r>
          </a:p>
          <a:p>
            <a:pPr marL="0" marR="0" lvl="0" indent="0" algn="l" defTabSz="914400" rtl="0" eaLnBrk="1" fontAlgn="auto" latinLnBrk="0" hangingPunct="1">
              <a:lnSpc>
                <a:spcPct val="115000"/>
              </a:lnSpc>
              <a:spcBef>
                <a:spcPts val="0"/>
              </a:spcBef>
              <a:spcAft>
                <a:spcPts val="1000"/>
              </a:spcAft>
              <a:buClrTx/>
              <a:buSzTx/>
              <a:buFontTx/>
              <a:buNone/>
              <a:tabLst/>
              <a:defRPr/>
            </a:pPr>
            <a:endParaRPr lang="en-GB" sz="1800" dirty="0">
              <a:effectLst/>
              <a:latin typeface="Roboto" panose="020000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effectLst/>
                <a:latin typeface="Roboto" panose="02000000000000000000" pitchFamily="2" charset="0"/>
                <a:ea typeface="Calibri" panose="020F0502020204030204" pitchFamily="34" charset="0"/>
                <a:cs typeface="Arial" panose="020B0604020202020204" pitchFamily="34" charset="0"/>
              </a:rPr>
              <a:t>And it isn’t just work they are winning. As I know from my time at Bakers, the younger generation really cares about these areas. Our graduate recruitment team were asked by applicants what we were doing in terms of our carbon reduction. And we are increasingly seeing young talent want to work with those organisations who are managing their carbon emissions.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And the final market force that’s at work, is increasing cost. A large part of Carbon management, is about carbon removal or reduction, using less energy in your organisation. Using less energy will save you money, because there’s an increased cost to energy; it’s a fossil fuel, it’s limited in its provision and we’re seeing a lot of volatility in that market. So there’s a strong pressure for companies to remove the amount of energy they use, which ties in brilliantly with carbon management.</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But on the other side of the equation, what we’ve also seen in many of the organisations we’ve spoken with is that whilst these market pressures, these forces, are at work and we see them and feel them, on the other side of the equation, there are challenges. Things that are stopping organisations from actually doing something in this area. A lot of the time, we see companies where they lack real internal expertise or awareness on how to measure where they are today. They lack the ability to get to good data and order that data in such a way to turn it into something meaningful. It leads to a lot of head-scratching a lot of confusion as to what to do, and that confusion can lead to paralysis or inaction.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Many clients we speak to, admit that they just feel the challenge is too big. It’s just too big an elephant to eat all in one go – how am I possibly going to deal with this? Many of them feel that, in fact, they’re such a small contributor in the scheme of things, what could little old me possibly do, what difference could I possibly make? But the reality is, the challenge is big if you look at it in the whole, but if we break it down to bite-sized chunks, to a stepped process, over a period of time, it does become an achievable objective, something we can rise to as a challenge. And very importantly, if we all take a step to deal with some of the challenge, even if the amount of our own footprint is small, by taking account of our own footprint, doing something about it, it will mean we create ripples in the supply chain. We ask our supplier questions. And as we do that, we will influence the wider world and the wider market. So, no matter how big or small the organisation, by all of us doing something, it can make a bigger difference elsewhere through the ripples we create.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We see that there’s a lot of confusion. What does good look like? What terminology should be used? This confusion leads to a lot of fear that they may be caught or accused of what’s become termed as greenwashing. Making environment statements or propositions which aren’t really making the meaningful difference that they should be making. And that leads again to paralysis for a lot of companies where they’re not moving for fear of doing something wrong.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And the final challenge that gets in the way of people dealing with carbon management is a perception of cost, particularly after the last couple of years that we’ve all been through. Businesses, in many cases, still just getting back on their feet, reorganising, re-growing, dealing with the new world. There’s a perception that this is just another cost that I just can’t be dealing with right now. However as I said at the beginning we work with clients using our carbon, cost and procurement expertise so that  being carbon neutral could potentially be a cost-neutral exercise. So even that challenge is probably less relevant today than it used to be.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A29BC78-DA64-4BCD-AB2D-D74010BEA7FC}" type="slidenum">
              <a:rPr lang="en-GB" smtClean="0"/>
              <a:t>8</a:t>
            </a:fld>
            <a:endParaRPr lang="en-GB"/>
          </a:p>
        </p:txBody>
      </p:sp>
    </p:spTree>
    <p:extLst>
      <p:ext uri="{BB962C8B-B14F-4D97-AF65-F5344CB8AC3E}">
        <p14:creationId xmlns:p14="http://schemas.microsoft.com/office/powerpoint/2010/main" val="4057602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There are, broadly speaking, 9 grades of carbon reporting that you can find in the marketplace through our research. Right at the bottom at Level 1, almost the no-value carbon reporting, is when someone just takes their energy usage data and they plug it into some unverified portal online, either free or low cost. They plug in a bunch of energy usage data and they get a ton of CO2 equivalent numbers back in return. That is not a carbon footprint report. It’s just a number based upon energy data, and it’s not even a verified number because you don’t know what calculation method or factors are being used in the background to give that number. It’s pretty much pointless and worthless.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Roboto" panose="02000000000000000000" pitchFamily="2" charset="0"/>
                <a:ea typeface="Calibri" panose="020F0502020204030204" pitchFamily="34" charset="0"/>
                <a:cs typeface="Arial" panose="020B0604020202020204" pitchFamily="34" charset="0"/>
              </a:rPr>
              <a:t>You then work up the different grades. Level 4 carbon footprint report, for example is where they have looked at various emission sources. They have achieved a level of definition documentation around the boundaries of what it is that that footprint report is covering. They may be using recognised calculation methods. But in many cases, it’s still only goes to Scope 1 and Scope 2 emissions. Most of them I’ve seen make a promise of looking at Scope 3 at some point down the road, but they’re not really getting into it just yet or doing it just yet. And that’s a very common level of reporting you see.</a:t>
            </a: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dirty="0">
                <a:effectLst/>
                <a:latin typeface="Roboto" panose="02000000000000000000" pitchFamily="2" charset="0"/>
                <a:ea typeface="Calibri" panose="020F0502020204030204" pitchFamily="34" charset="0"/>
                <a:cs typeface="Arial" panose="020B0604020202020204" pitchFamily="34" charset="0"/>
              </a:rPr>
              <a:t>Level 6 or upwards, is where the carbon footprint report does map in some detail all of the emission sources, considering everything that is material to the organisation. Now, you can exclude Scope 3 emissions which are not material to the overall footprint, and broadly speaking, without getting into the finer minutiae or detail, that would be anything less than 1%, any single level of emissions less than 1%. You can exclude up to 5% of your emissions in Scope 3 for that reason. However Level 6 or above provides detail, definition and documentation as to those boundaries, that narrative as to what it is we’re actually measuring within the organisation. It absolutely has to look at Scope 1 and 2 emissions, but it should then also go further to look at all material scope 3 emissions. We work to a minimum of level 6 so that our clients, even if they are not looking to achieve PAS 2060 certification, have a high quality of carbon footprint. </a:t>
            </a: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29BC78-DA64-4BCD-AB2D-D74010BEA7FC}" type="slidenum">
              <a:rPr lang="en-GB" smtClean="0"/>
              <a:t>9</a:t>
            </a:fld>
            <a:endParaRPr lang="en-GB"/>
          </a:p>
        </p:txBody>
      </p:sp>
    </p:spTree>
    <p:extLst>
      <p:ext uri="{BB962C8B-B14F-4D97-AF65-F5344CB8AC3E}">
        <p14:creationId xmlns:p14="http://schemas.microsoft.com/office/powerpoint/2010/main" val="712365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E7BA-71AB-7140-0FBC-6A825F507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57B22-638D-5429-EC89-1FF8EEBBF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B04D1-218F-FBE4-FB68-83833E01EA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233E44-698C-66B2-176F-CE6FE48B7EAF}"/>
              </a:ext>
            </a:extLst>
          </p:cNvPr>
          <p:cNvSpPr>
            <a:spLocks noGrp="1"/>
          </p:cNvSpPr>
          <p:nvPr>
            <p:ph type="sldNum" sz="quarter" idx="5"/>
          </p:nvPr>
        </p:nvSpPr>
        <p:spPr/>
        <p:txBody>
          <a:bodyPr/>
          <a:lstStyle/>
          <a:p>
            <a:fld id="{EA29BC78-DA64-4BCD-AB2D-D74010BEA7FC}" type="slidenum">
              <a:rPr lang="en-GB" smtClean="0"/>
              <a:t>10</a:t>
            </a:fld>
            <a:endParaRPr lang="en-GB"/>
          </a:p>
        </p:txBody>
      </p:sp>
    </p:spTree>
    <p:extLst>
      <p:ext uri="{BB962C8B-B14F-4D97-AF65-F5344CB8AC3E}">
        <p14:creationId xmlns:p14="http://schemas.microsoft.com/office/powerpoint/2010/main" val="123170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928E-2153-42D9-81E5-AB23837C1D5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ru-UA"/>
          </a:p>
        </p:txBody>
      </p:sp>
      <p:sp>
        <p:nvSpPr>
          <p:cNvPr id="3" name="Subtitle 2">
            <a:extLst>
              <a:ext uri="{FF2B5EF4-FFF2-40B4-BE49-F238E27FC236}">
                <a16:creationId xmlns:a16="http://schemas.microsoft.com/office/drawing/2014/main" id="{01F48D02-6396-48C9-A804-9F064E022F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UA"/>
          </a:p>
        </p:txBody>
      </p:sp>
      <p:sp>
        <p:nvSpPr>
          <p:cNvPr id="4" name="Date Placeholder 3">
            <a:extLst>
              <a:ext uri="{FF2B5EF4-FFF2-40B4-BE49-F238E27FC236}">
                <a16:creationId xmlns:a16="http://schemas.microsoft.com/office/drawing/2014/main" id="{A84B0DE9-9ECF-4881-BC25-7571E6754C68}"/>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5" name="Footer Placeholder 4">
            <a:extLst>
              <a:ext uri="{FF2B5EF4-FFF2-40B4-BE49-F238E27FC236}">
                <a16:creationId xmlns:a16="http://schemas.microsoft.com/office/drawing/2014/main" id="{41CDF9FE-88FA-4848-A75E-2732633277D2}"/>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0B7AA549-BA41-4EFC-ACBA-752E2AEAD481}"/>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83734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0E65-76CC-4A40-958E-839C4F6F30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989B1202-E766-46A9-8377-1F09BE2D9F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B38F9D64-4BFB-43CA-B68F-394101B86384}"/>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5" name="Footer Placeholder 4">
            <a:extLst>
              <a:ext uri="{FF2B5EF4-FFF2-40B4-BE49-F238E27FC236}">
                <a16:creationId xmlns:a16="http://schemas.microsoft.com/office/drawing/2014/main" id="{49CD0A3C-0552-4B74-B9D2-DC81918AF232}"/>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0A79AACE-DCC2-4870-B83A-30B8A542B265}"/>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97400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547F9D-70E0-4113-9C37-046431757E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BC174D4F-3332-4902-B6E7-09BC923AC21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2A43085F-AD3A-4465-90C1-0416AB1B39F2}"/>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5" name="Footer Placeholder 4">
            <a:extLst>
              <a:ext uri="{FF2B5EF4-FFF2-40B4-BE49-F238E27FC236}">
                <a16:creationId xmlns:a16="http://schemas.microsoft.com/office/drawing/2014/main" id="{4E088D36-6B5A-4C6C-B284-2CFE7BEE129D}"/>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494C20F7-4B69-42D0-A31B-3A91C368499E}"/>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953693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Half Image Slid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1689560-25E9-744E-877A-0935D37A8983}"/>
              </a:ext>
            </a:extLst>
          </p:cNvPr>
          <p:cNvSpPr>
            <a:spLocks noGrp="1"/>
          </p:cNvSpPr>
          <p:nvPr>
            <p:ph type="pic" sz="quarter" idx="11"/>
          </p:nvPr>
        </p:nvSpPr>
        <p:spPr>
          <a:xfrm>
            <a:off x="6096001" y="-2320"/>
            <a:ext cx="6095999" cy="6858000"/>
          </a:xfrm>
          <a:prstGeom prst="rect">
            <a:avLst/>
          </a:prstGeom>
        </p:spPr>
        <p:txBody>
          <a:bodyPr/>
          <a:lstStyle/>
          <a:p>
            <a:r>
              <a:rPr lang="en-GB"/>
              <a:t>Click icon to add picture</a:t>
            </a:r>
            <a:endParaRPr lang="en-US"/>
          </a:p>
        </p:txBody>
      </p:sp>
      <p:sp>
        <p:nvSpPr>
          <p:cNvPr id="3" name="Title 1">
            <a:extLst>
              <a:ext uri="{FF2B5EF4-FFF2-40B4-BE49-F238E27FC236}">
                <a16:creationId xmlns:a16="http://schemas.microsoft.com/office/drawing/2014/main" id="{C9F048F9-07BE-4562-83F2-BAC805477B04}"/>
              </a:ext>
            </a:extLst>
          </p:cNvPr>
          <p:cNvSpPr>
            <a:spLocks noGrp="1"/>
          </p:cNvSpPr>
          <p:nvPr>
            <p:ph type="title"/>
          </p:nvPr>
        </p:nvSpPr>
        <p:spPr>
          <a:xfrm>
            <a:off x="695400" y="951309"/>
            <a:ext cx="5400676" cy="906339"/>
          </a:xfrm>
          <a:prstGeom prst="rect">
            <a:avLst/>
          </a:prstGeom>
        </p:spPr>
        <p:txBody>
          <a:bodyPr anchor="t">
            <a:normAutofit/>
          </a:bodyPr>
          <a:lstStyle>
            <a:lvl1pPr>
              <a:defRPr sz="3200" b="1">
                <a:solidFill>
                  <a:srgbClr val="F1563F"/>
                </a:solidFill>
                <a:latin typeface="+mn-lt"/>
              </a:defRPr>
            </a:lvl1pPr>
          </a:lstStyle>
          <a:p>
            <a:r>
              <a:rPr lang="en-GB"/>
              <a:t>Click to edit Master title style</a:t>
            </a:r>
          </a:p>
        </p:txBody>
      </p:sp>
      <p:sp>
        <p:nvSpPr>
          <p:cNvPr id="4" name="Content Placeholder 7">
            <a:extLst>
              <a:ext uri="{FF2B5EF4-FFF2-40B4-BE49-F238E27FC236}">
                <a16:creationId xmlns:a16="http://schemas.microsoft.com/office/drawing/2014/main" id="{60EBDCC1-9ECF-44FA-9A2F-B84EFDFEE486}"/>
              </a:ext>
            </a:extLst>
          </p:cNvPr>
          <p:cNvSpPr>
            <a:spLocks noGrp="1"/>
          </p:cNvSpPr>
          <p:nvPr>
            <p:ph sz="quarter" idx="13"/>
          </p:nvPr>
        </p:nvSpPr>
        <p:spPr>
          <a:xfrm>
            <a:off x="695325" y="1857648"/>
            <a:ext cx="5400676" cy="4811712"/>
          </a:xfrm>
          <a:prstGeom prst="rect">
            <a:avLst/>
          </a:prstGeom>
        </p:spPr>
        <p:txBody>
          <a:bodyPr/>
          <a:lstStyle>
            <a:lvl1pPr>
              <a:defRPr sz="2000">
                <a:solidFill>
                  <a:srgbClr val="737370"/>
                </a:solidFill>
                <a:latin typeface="+mn-lt"/>
              </a:defRPr>
            </a:lvl1pPr>
            <a:lvl2pPr>
              <a:defRPr sz="2000">
                <a:solidFill>
                  <a:srgbClr val="737370"/>
                </a:solidFill>
                <a:latin typeface="+mn-lt"/>
              </a:defRPr>
            </a:lvl2pPr>
            <a:lvl3pPr>
              <a:defRPr sz="2000">
                <a:solidFill>
                  <a:srgbClr val="737370"/>
                </a:solidFill>
                <a:latin typeface="+mn-lt"/>
              </a:defRPr>
            </a:lvl3pPr>
            <a:lvl4pPr>
              <a:defRPr sz="2000">
                <a:solidFill>
                  <a:srgbClr val="737370"/>
                </a:solidFill>
                <a:latin typeface="+mn-lt"/>
              </a:defRPr>
            </a:lvl4pPr>
            <a:lvl5pPr>
              <a:defRPr sz="2000">
                <a:solidFill>
                  <a:srgbClr val="737370"/>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74054083"/>
      </p:ext>
    </p:extLst>
  </p:cSld>
  <p:clrMapOvr>
    <a:masterClrMapping/>
  </p:clrMapOvr>
  <p:extLst>
    <p:ext uri="{DCECCB84-F9BA-43D5-87BE-67443E8EF086}">
      <p15:sldGuideLst xmlns:p15="http://schemas.microsoft.com/office/powerpoint/2012/main">
        <p15:guide id="1" orient="horz" pos="2160">
          <p15:clr>
            <a:srgbClr val="FBAE40"/>
          </p15:clr>
        </p15:guide>
        <p15:guide id="2" pos="38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02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5396948" y="0"/>
            <a:ext cx="8597348" cy="6857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984595" y="3578084"/>
            <a:ext cx="3706812" cy="1073288"/>
          </a:xfrm>
        </p:spPr>
        <p:txBody>
          <a:bodyPr anchor="ctr">
            <a:normAutofit/>
          </a:bodyPr>
          <a:lstStyle>
            <a:lvl1pPr marL="0" indent="0">
              <a:buNone/>
              <a:defRPr sz="4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984595" y="2383762"/>
            <a:ext cx="3706812" cy="896152"/>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250341" y="197263"/>
            <a:ext cx="2008543" cy="43884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984595" y="4709992"/>
            <a:ext cx="3706812" cy="1030287"/>
          </a:xfrm>
        </p:spPr>
        <p:txBody>
          <a:bodyPr>
            <a:normAutofit/>
          </a:bodyPr>
          <a:lstStyle>
            <a:lvl1pPr marL="0" indent="0">
              <a:buNone/>
              <a:defRPr sz="14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121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6549-F3AF-4ACD-BA40-23F8B8FE45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15CBB2D2-3AED-4261-9DCB-188D867F71F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766E5079-4575-4E3C-B89C-CF09F284366A}"/>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5" name="Footer Placeholder 4">
            <a:extLst>
              <a:ext uri="{FF2B5EF4-FFF2-40B4-BE49-F238E27FC236}">
                <a16:creationId xmlns:a16="http://schemas.microsoft.com/office/drawing/2014/main" id="{22EB3BF3-593A-428A-B7CA-835C93571AE1}"/>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D40E3593-8550-4C17-9DA5-4A3BBD30CF66}"/>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409956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490C-A853-425E-9F7A-75287AE9DFC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ru-UA"/>
          </a:p>
        </p:txBody>
      </p:sp>
      <p:sp>
        <p:nvSpPr>
          <p:cNvPr id="3" name="Text Placeholder 2">
            <a:extLst>
              <a:ext uri="{FF2B5EF4-FFF2-40B4-BE49-F238E27FC236}">
                <a16:creationId xmlns:a16="http://schemas.microsoft.com/office/drawing/2014/main" id="{32E0DE3B-7C62-4E01-8426-AA2C0D3F9B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C9369C-D7F4-499E-B385-6924CFE41605}"/>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5" name="Footer Placeholder 4">
            <a:extLst>
              <a:ext uri="{FF2B5EF4-FFF2-40B4-BE49-F238E27FC236}">
                <a16:creationId xmlns:a16="http://schemas.microsoft.com/office/drawing/2014/main" id="{05002ED4-B656-459C-899A-BDD254C247A4}"/>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6" name="Slide Number Placeholder 5">
            <a:extLst>
              <a:ext uri="{FF2B5EF4-FFF2-40B4-BE49-F238E27FC236}">
                <a16:creationId xmlns:a16="http://schemas.microsoft.com/office/drawing/2014/main" id="{768223B8-1147-4CBB-B004-7540CF2211A3}"/>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412913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7DE5-9E1E-4B93-A160-2A917C51F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F3BAF86B-E201-414B-B1EB-85C77F79756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Content Placeholder 3">
            <a:extLst>
              <a:ext uri="{FF2B5EF4-FFF2-40B4-BE49-F238E27FC236}">
                <a16:creationId xmlns:a16="http://schemas.microsoft.com/office/drawing/2014/main" id="{F94A7DA7-A18B-47F6-B0B8-7B255E35B98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Date Placeholder 4">
            <a:extLst>
              <a:ext uri="{FF2B5EF4-FFF2-40B4-BE49-F238E27FC236}">
                <a16:creationId xmlns:a16="http://schemas.microsoft.com/office/drawing/2014/main" id="{0C8AF66A-6768-4BE6-A3D4-02CBB22FA46A}"/>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6" name="Footer Placeholder 5">
            <a:extLst>
              <a:ext uri="{FF2B5EF4-FFF2-40B4-BE49-F238E27FC236}">
                <a16:creationId xmlns:a16="http://schemas.microsoft.com/office/drawing/2014/main" id="{3416E282-0729-44C0-A06A-8EFC5929FE07}"/>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7" name="Slide Number Placeholder 6">
            <a:extLst>
              <a:ext uri="{FF2B5EF4-FFF2-40B4-BE49-F238E27FC236}">
                <a16:creationId xmlns:a16="http://schemas.microsoft.com/office/drawing/2014/main" id="{CA77CB21-7249-481D-8978-C3E141316D13}"/>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976837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8196-76CE-4130-A994-F64DE80F58A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ru-UA"/>
          </a:p>
        </p:txBody>
      </p:sp>
      <p:sp>
        <p:nvSpPr>
          <p:cNvPr id="3" name="Text Placeholder 2">
            <a:extLst>
              <a:ext uri="{FF2B5EF4-FFF2-40B4-BE49-F238E27FC236}">
                <a16:creationId xmlns:a16="http://schemas.microsoft.com/office/drawing/2014/main" id="{C5036E4C-47DF-4C4E-865B-625A2F623B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77487-E9C5-4089-8B13-ABA2DF5DE8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Text Placeholder 4">
            <a:extLst>
              <a:ext uri="{FF2B5EF4-FFF2-40B4-BE49-F238E27FC236}">
                <a16:creationId xmlns:a16="http://schemas.microsoft.com/office/drawing/2014/main" id="{6EFB98EA-58ED-4BDE-9EC4-104F63AB16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224F83-70AD-4CE7-A749-B99565B6CA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7" name="Date Placeholder 6">
            <a:extLst>
              <a:ext uri="{FF2B5EF4-FFF2-40B4-BE49-F238E27FC236}">
                <a16:creationId xmlns:a16="http://schemas.microsoft.com/office/drawing/2014/main" id="{4721CE94-4C90-49F7-87F6-363176F4438A}"/>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8" name="Footer Placeholder 7">
            <a:extLst>
              <a:ext uri="{FF2B5EF4-FFF2-40B4-BE49-F238E27FC236}">
                <a16:creationId xmlns:a16="http://schemas.microsoft.com/office/drawing/2014/main" id="{E3ACD6E6-4E07-4895-B40D-FE721D02AD44}"/>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9" name="Slide Number Placeholder 8">
            <a:extLst>
              <a:ext uri="{FF2B5EF4-FFF2-40B4-BE49-F238E27FC236}">
                <a16:creationId xmlns:a16="http://schemas.microsoft.com/office/drawing/2014/main" id="{84127FBD-F66A-4871-B4E4-B2EFA7279709}"/>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89328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21F9-12B5-404E-B333-6ABF272681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ru-UA"/>
          </a:p>
        </p:txBody>
      </p:sp>
      <p:sp>
        <p:nvSpPr>
          <p:cNvPr id="3" name="Date Placeholder 2">
            <a:extLst>
              <a:ext uri="{FF2B5EF4-FFF2-40B4-BE49-F238E27FC236}">
                <a16:creationId xmlns:a16="http://schemas.microsoft.com/office/drawing/2014/main" id="{40FECC08-35BA-4392-BEBB-BFAB488A9CFA}"/>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4" name="Footer Placeholder 3">
            <a:extLst>
              <a:ext uri="{FF2B5EF4-FFF2-40B4-BE49-F238E27FC236}">
                <a16:creationId xmlns:a16="http://schemas.microsoft.com/office/drawing/2014/main" id="{4C3013B3-3C7F-4E8D-8638-DEC55A7F2E32}"/>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5" name="Slide Number Placeholder 4">
            <a:extLst>
              <a:ext uri="{FF2B5EF4-FFF2-40B4-BE49-F238E27FC236}">
                <a16:creationId xmlns:a16="http://schemas.microsoft.com/office/drawing/2014/main" id="{F256A77B-3840-40CE-8577-048402174458}"/>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74457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CED067-4D94-477F-A07D-1B0EC43D272B}"/>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3" name="Footer Placeholder 2">
            <a:extLst>
              <a:ext uri="{FF2B5EF4-FFF2-40B4-BE49-F238E27FC236}">
                <a16:creationId xmlns:a16="http://schemas.microsoft.com/office/drawing/2014/main" id="{6F22A4ED-0C98-4475-9C06-AD916F71E518}"/>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4" name="Slide Number Placeholder 3">
            <a:extLst>
              <a:ext uri="{FF2B5EF4-FFF2-40B4-BE49-F238E27FC236}">
                <a16:creationId xmlns:a16="http://schemas.microsoft.com/office/drawing/2014/main" id="{D88D6E3D-10BB-49CF-A63D-A365A6EB747E}"/>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400270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6B3E-B52F-4879-AC7A-A291F3A115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ru-UA"/>
          </a:p>
        </p:txBody>
      </p:sp>
      <p:sp>
        <p:nvSpPr>
          <p:cNvPr id="3" name="Content Placeholder 2">
            <a:extLst>
              <a:ext uri="{FF2B5EF4-FFF2-40B4-BE49-F238E27FC236}">
                <a16:creationId xmlns:a16="http://schemas.microsoft.com/office/drawing/2014/main" id="{6447BFA2-C1ED-44E4-8C46-7FFEE35C11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Text Placeholder 3">
            <a:extLst>
              <a:ext uri="{FF2B5EF4-FFF2-40B4-BE49-F238E27FC236}">
                <a16:creationId xmlns:a16="http://schemas.microsoft.com/office/drawing/2014/main" id="{13FAFAF7-1380-4CF3-B027-4A61F44256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A4867-64A6-47C4-AF43-8690009951AE}"/>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6" name="Footer Placeholder 5">
            <a:extLst>
              <a:ext uri="{FF2B5EF4-FFF2-40B4-BE49-F238E27FC236}">
                <a16:creationId xmlns:a16="http://schemas.microsoft.com/office/drawing/2014/main" id="{9483DBD5-7188-4307-92E8-E87BA55469DA}"/>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7" name="Slide Number Placeholder 6">
            <a:extLst>
              <a:ext uri="{FF2B5EF4-FFF2-40B4-BE49-F238E27FC236}">
                <a16:creationId xmlns:a16="http://schemas.microsoft.com/office/drawing/2014/main" id="{73F6C532-05DB-4B89-94B5-EBBA0EA3FD85}"/>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388919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92EB-6068-431B-9583-E4D80E8D73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ru-UA"/>
          </a:p>
        </p:txBody>
      </p:sp>
      <p:sp>
        <p:nvSpPr>
          <p:cNvPr id="3" name="Picture Placeholder 2">
            <a:extLst>
              <a:ext uri="{FF2B5EF4-FFF2-40B4-BE49-F238E27FC236}">
                <a16:creationId xmlns:a16="http://schemas.microsoft.com/office/drawing/2014/main" id="{6CDA0F6E-7219-4D57-8FB7-8BB28A60F1A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Text Placeholder 3">
            <a:extLst>
              <a:ext uri="{FF2B5EF4-FFF2-40B4-BE49-F238E27FC236}">
                <a16:creationId xmlns:a16="http://schemas.microsoft.com/office/drawing/2014/main" id="{076D0F8D-5A65-4F2B-8DBB-EE65A5D1E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3982F-6745-430F-B8C4-023C061C7336}"/>
              </a:ext>
            </a:extLst>
          </p:cNvPr>
          <p:cNvSpPr>
            <a:spLocks noGrp="1"/>
          </p:cNvSpPr>
          <p:nvPr>
            <p:ph type="dt" sz="half" idx="10"/>
          </p:nvPr>
        </p:nvSpPr>
        <p:spPr>
          <a:xfrm>
            <a:off x="838200" y="6356350"/>
            <a:ext cx="2743200" cy="365125"/>
          </a:xfrm>
          <a:prstGeom prst="rect">
            <a:avLst/>
          </a:prstGeom>
        </p:spPr>
        <p:txBody>
          <a:bodyPr/>
          <a:lstStyle/>
          <a:p>
            <a:fld id="{9176929C-2F64-4A7E-A189-FC2593FED488}" type="datetimeFigureOut">
              <a:rPr lang="ru-UA" smtClean="0"/>
              <a:t>09/30/2024</a:t>
            </a:fld>
            <a:endParaRPr lang="ru-UA"/>
          </a:p>
        </p:txBody>
      </p:sp>
      <p:sp>
        <p:nvSpPr>
          <p:cNvPr id="6" name="Footer Placeholder 5">
            <a:extLst>
              <a:ext uri="{FF2B5EF4-FFF2-40B4-BE49-F238E27FC236}">
                <a16:creationId xmlns:a16="http://schemas.microsoft.com/office/drawing/2014/main" id="{AEC6CEF4-B032-4307-8D69-DC05DB6C166D}"/>
              </a:ext>
            </a:extLst>
          </p:cNvPr>
          <p:cNvSpPr>
            <a:spLocks noGrp="1"/>
          </p:cNvSpPr>
          <p:nvPr>
            <p:ph type="ftr" sz="quarter" idx="11"/>
          </p:nvPr>
        </p:nvSpPr>
        <p:spPr>
          <a:xfrm>
            <a:off x="4038600" y="6356350"/>
            <a:ext cx="4114800" cy="365125"/>
          </a:xfrm>
          <a:prstGeom prst="rect">
            <a:avLst/>
          </a:prstGeom>
        </p:spPr>
        <p:txBody>
          <a:bodyPr/>
          <a:lstStyle/>
          <a:p>
            <a:endParaRPr lang="ru-UA"/>
          </a:p>
        </p:txBody>
      </p:sp>
      <p:sp>
        <p:nvSpPr>
          <p:cNvPr id="7" name="Slide Number Placeholder 6">
            <a:extLst>
              <a:ext uri="{FF2B5EF4-FFF2-40B4-BE49-F238E27FC236}">
                <a16:creationId xmlns:a16="http://schemas.microsoft.com/office/drawing/2014/main" id="{10F44498-5EEB-47DB-90C1-71F5A79BA712}"/>
              </a:ext>
            </a:extLst>
          </p:cNvPr>
          <p:cNvSpPr>
            <a:spLocks noGrp="1"/>
          </p:cNvSpPr>
          <p:nvPr>
            <p:ph type="sldNum" sz="quarter" idx="12"/>
          </p:nvPr>
        </p:nvSpPr>
        <p:spPr>
          <a:xfrm>
            <a:off x="8610600" y="6356350"/>
            <a:ext cx="2743200" cy="365125"/>
          </a:xfrm>
          <a:prstGeom prst="rect">
            <a:avLst/>
          </a:prstGeom>
        </p:spPr>
        <p:txBody>
          <a:bodyPr/>
          <a:lstStyle/>
          <a:p>
            <a:fld id="{E208ADF7-8DD0-42C8-AA48-8BEDCFD331AB}" type="slidenum">
              <a:rPr lang="ru-UA" smtClean="0"/>
              <a:t>‹#›</a:t>
            </a:fld>
            <a:endParaRPr lang="ru-UA"/>
          </a:p>
        </p:txBody>
      </p:sp>
    </p:spTree>
    <p:extLst>
      <p:ext uri="{BB962C8B-B14F-4D97-AF65-F5344CB8AC3E}">
        <p14:creationId xmlns:p14="http://schemas.microsoft.com/office/powerpoint/2010/main" val="2372334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58A2D245-A2AF-ABEA-FE3B-3ADA86BF1004}"/>
              </a:ext>
            </a:extLst>
          </p:cNvPr>
          <p:cNvPicPr>
            <a:picLocks noChangeAspect="1"/>
          </p:cNvPicPr>
          <p:nvPr userDrawn="1"/>
        </p:nvPicPr>
        <p:blipFill rotWithShape="1">
          <a:blip r:embed="rId14" cstate="email">
            <a:alphaModFix amt="35000"/>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t="41703"/>
          <a:stretch/>
        </p:blipFill>
        <p:spPr>
          <a:xfrm flipH="1">
            <a:off x="7811535" y="6629604"/>
            <a:ext cx="8868434" cy="2455893"/>
          </a:xfrm>
          <a:prstGeom prst="rect">
            <a:avLst/>
          </a:prstGeom>
        </p:spPr>
      </p:pic>
      <p:sp>
        <p:nvSpPr>
          <p:cNvPr id="12" name="Rectangle 11">
            <a:extLst>
              <a:ext uri="{FF2B5EF4-FFF2-40B4-BE49-F238E27FC236}">
                <a16:creationId xmlns:a16="http://schemas.microsoft.com/office/drawing/2014/main" id="{16073D40-6CFC-535C-A7D9-91FD1B72DB81}"/>
              </a:ext>
            </a:extLst>
          </p:cNvPr>
          <p:cNvSpPr/>
          <p:nvPr userDrawn="1"/>
        </p:nvSpPr>
        <p:spPr>
          <a:xfrm>
            <a:off x="2891" y="6522534"/>
            <a:ext cx="12189105"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Logo&#10;&#10;Description automatically generated">
            <a:extLst>
              <a:ext uri="{FF2B5EF4-FFF2-40B4-BE49-F238E27FC236}">
                <a16:creationId xmlns:a16="http://schemas.microsoft.com/office/drawing/2014/main" id="{DFC0AE44-679C-1DA8-0383-9ACFC5EAECA3}"/>
              </a:ext>
            </a:extLst>
          </p:cNvPr>
          <p:cNvPicPr>
            <a:picLocks noChangeAspect="1"/>
          </p:cNvPicPr>
          <p:nvPr userDrawn="1"/>
        </p:nvPicPr>
        <p:blipFill rotWithShape="1">
          <a:blip r:embed="rId16"/>
          <a:srcRect l="11092" b="4880"/>
          <a:stretch/>
        </p:blipFill>
        <p:spPr>
          <a:xfrm>
            <a:off x="-3" y="3629165"/>
            <a:ext cx="3365503" cy="3228835"/>
          </a:xfrm>
          <a:prstGeom prst="rect">
            <a:avLst/>
          </a:prstGeom>
        </p:spPr>
      </p:pic>
      <p:pic>
        <p:nvPicPr>
          <p:cNvPr id="14" name="Picture 13" descr="Blue letters on a black background&#10;&#10;Description automatically generated">
            <a:extLst>
              <a:ext uri="{FF2B5EF4-FFF2-40B4-BE49-F238E27FC236}">
                <a16:creationId xmlns:a16="http://schemas.microsoft.com/office/drawing/2014/main" id="{C1EA318D-45D0-462F-3BB3-8D81A613EB92}"/>
              </a:ext>
            </a:extLst>
          </p:cNvPr>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8537028" y="5933024"/>
            <a:ext cx="1360539" cy="427209"/>
          </a:xfrm>
          <a:prstGeom prst="rect">
            <a:avLst/>
          </a:prstGeom>
        </p:spPr>
      </p:pic>
      <p:sp>
        <p:nvSpPr>
          <p:cNvPr id="15" name="TextBox 14">
            <a:extLst>
              <a:ext uri="{FF2B5EF4-FFF2-40B4-BE49-F238E27FC236}">
                <a16:creationId xmlns:a16="http://schemas.microsoft.com/office/drawing/2014/main" id="{CEA14793-64BF-604F-91FF-59624711B9DA}"/>
              </a:ext>
            </a:extLst>
          </p:cNvPr>
          <p:cNvSpPr txBox="1"/>
          <p:nvPr userDrawn="1"/>
        </p:nvSpPr>
        <p:spPr>
          <a:xfrm>
            <a:off x="428625" y="6613495"/>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pic>
        <p:nvPicPr>
          <p:cNvPr id="2050" name="Picture 2" descr="Homepage – Coventry City Council">
            <a:extLst>
              <a:ext uri="{FF2B5EF4-FFF2-40B4-BE49-F238E27FC236}">
                <a16:creationId xmlns:a16="http://schemas.microsoft.com/office/drawing/2014/main" id="{04BBCE0F-1DBF-45CB-7B95-9F8674163E66}"/>
              </a:ext>
            </a:extLst>
          </p:cNvPr>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9897567" y="5297864"/>
            <a:ext cx="2203775" cy="113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3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22BCB-CA5F-0B24-53C3-24E576E73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77F6BB-FD25-CEF3-F6D4-6D19271EE6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C16F-24EA-1DA2-1937-F0718757D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40C46-9DB0-1E42-B927-E275C3D8BDBB}" type="datetimeFigureOut">
              <a:rPr lang="en-US" smtClean="0"/>
              <a:t>9/30/2024</a:t>
            </a:fld>
            <a:endParaRPr lang="en-US"/>
          </a:p>
        </p:txBody>
      </p:sp>
      <p:sp>
        <p:nvSpPr>
          <p:cNvPr id="5" name="Footer Placeholder 4">
            <a:extLst>
              <a:ext uri="{FF2B5EF4-FFF2-40B4-BE49-F238E27FC236}">
                <a16:creationId xmlns:a16="http://schemas.microsoft.com/office/drawing/2014/main" id="{945C0387-F61D-A178-69F5-34C001EFFB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9AD6A-EA36-8886-FBBB-615CED550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AD349-84D2-7E41-8E9F-8A92063994D9}" type="slidenum">
              <a:rPr lang="en-US" smtClean="0"/>
              <a:t>‹#›</a:t>
            </a:fld>
            <a:endParaRPr lang="en-US"/>
          </a:p>
        </p:txBody>
      </p:sp>
    </p:spTree>
    <p:extLst>
      <p:ext uri="{BB962C8B-B14F-4D97-AF65-F5344CB8AC3E}">
        <p14:creationId xmlns:p14="http://schemas.microsoft.com/office/powerpoint/2010/main" val="1862421135"/>
      </p:ext>
    </p:extLst>
  </p:cSld>
  <p:clrMap bg1="lt1" tx1="dk1" bg2="lt2" tx2="dk2" accent1="accent1" accent2="accent2" accent3="accent3" accent4="accent4" accent5="accent5" accent6="accent6" hlink="hlink" folHlink="folHlink"/>
  <p:sldLayoutIdLst>
    <p:sldLayoutId id="2147483708" r:id="rId1"/>
    <p:sldLayoutId id="2147483710" r:id="rId2"/>
  </p:sldLayoutIdLst>
  <p:txStyles>
    <p:titleStyle>
      <a:lvl1pPr algn="l" defTabSz="914400" rtl="0" eaLnBrk="1" latinLnBrk="0" hangingPunct="1">
        <a:lnSpc>
          <a:spcPct val="90000"/>
        </a:lnSpc>
        <a:spcBef>
          <a:spcPct val="0"/>
        </a:spcBef>
        <a:buNone/>
        <a:defRPr sz="4400" b="1" i="0" kern="1200">
          <a:solidFill>
            <a:schemeClr val="tx1"/>
          </a:solidFill>
          <a:latin typeface="WMCA Circular Bold" panose="020B0604020101020102" pitchFamily="34" charset="77"/>
          <a:ea typeface="+mj-ea"/>
          <a:cs typeface="WMCA Circular Bol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64449000"/>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609630" rtl="0" eaLnBrk="1" latinLnBrk="0" hangingPunct="1">
        <a:spcBef>
          <a:spcPct val="0"/>
        </a:spcBef>
        <a:buNone/>
        <a:defRPr sz="2933" b="0" i="0" u="none"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b="0" i="0" u="none"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0.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pn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hyperlink" Target="https://www.aliem.com/2016/team-based-learning-2016-jgme-aliem-hot-topics-in-medical-education/"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myaccount.coventry.gov.uk/service/Sign_up_to_the_Green_Business_Network"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3" Type="http://schemas.openxmlformats.org/officeDocument/2006/relationships/hyperlink" Target="https://audioboom.com/channels/5071280-green-business-podcast"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16.png"/><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hyperlink" Target="https://www.coventry.gov.uk/directory/83/green_business_directory"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businessgrowthwestmidlands.org.uk/net-zero/decarbonisation-net-zero-energy-audit-register/" TargetMode="External"/><Relationship Id="rId5" Type="http://schemas.openxmlformats.org/officeDocument/2006/relationships/image" Target="../media/image120.sv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35.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467830" y="3999109"/>
            <a:ext cx="11483166" cy="1987019"/>
          </a:xfrm>
        </p:spPr>
        <p:txBody>
          <a:bodyPr>
            <a:normAutofit fontScale="25000" lnSpcReduction="20000"/>
          </a:bodyPr>
          <a:lstStyle/>
          <a:p>
            <a:endParaRPr lang="en-GB" sz="9600" dirty="0">
              <a:latin typeface="WMCA Circular Book"/>
            </a:endParaRPr>
          </a:p>
          <a:p>
            <a:pPr algn="ctr"/>
            <a:r>
              <a:rPr lang="en-GB" sz="19200" dirty="0">
                <a:latin typeface="WMCA Circular Book"/>
              </a:rPr>
              <a:t>Welcome!</a:t>
            </a:r>
            <a:endParaRPr lang="en-US" sz="19200" dirty="0"/>
          </a:p>
          <a:p>
            <a:pPr algn="ctr"/>
            <a:r>
              <a:rPr lang="en-GB" sz="12800" dirty="0">
                <a:solidFill>
                  <a:srgbClr val="EA7B23"/>
                </a:solidFill>
                <a:latin typeface="WMCA Circular Book"/>
              </a:rPr>
              <a:t>Net Zero Webinar Week</a:t>
            </a:r>
          </a:p>
          <a:p>
            <a:pPr algn="ctr"/>
            <a:r>
              <a:rPr lang="en-GB" sz="12800" dirty="0">
                <a:solidFill>
                  <a:srgbClr val="33A3A0"/>
                </a:solidFill>
                <a:latin typeface="WMCA Circular Book"/>
              </a:rPr>
              <a:t>Day 4: </a:t>
            </a:r>
            <a:r>
              <a:rPr lang="en-GB" sz="9600" dirty="0">
                <a:solidFill>
                  <a:srgbClr val="33A3A0"/>
                </a:solidFill>
                <a:latin typeface="WMCA Circular Book"/>
              </a:rPr>
              <a:t>Carbon Accounting Explained</a:t>
            </a:r>
            <a:endParaRPr lang="en-US" sz="9600" dirty="0">
              <a:solidFill>
                <a:srgbClr val="33A3A0"/>
              </a:solidFill>
            </a:endParaRPr>
          </a:p>
          <a:p>
            <a:endParaRPr lang="en-US" dirty="0"/>
          </a:p>
        </p:txBody>
      </p:sp>
      <p:pic>
        <p:nvPicPr>
          <p:cNvPr id="3" name="Picture 2" descr="A purple rectangular sign with white text&#10;&#10;Description automatically generated">
            <a:extLst>
              <a:ext uri="{FF2B5EF4-FFF2-40B4-BE49-F238E27FC236}">
                <a16:creationId xmlns:a16="http://schemas.microsoft.com/office/drawing/2014/main" id="{4ABDB31E-258E-71D3-EEEB-343892E3AAC5}"/>
              </a:ext>
            </a:extLst>
          </p:cNvPr>
          <p:cNvPicPr>
            <a:picLocks noChangeAspect="1"/>
          </p:cNvPicPr>
          <p:nvPr/>
        </p:nvPicPr>
        <p:blipFill>
          <a:blip r:embed="rId2"/>
          <a:stretch>
            <a:fillRect/>
          </a:stretch>
        </p:blipFill>
        <p:spPr>
          <a:xfrm>
            <a:off x="-38987" y="0"/>
            <a:ext cx="12269974" cy="3429000"/>
          </a:xfrm>
          <a:prstGeom prst="rect">
            <a:avLst/>
          </a:prstGeom>
        </p:spPr>
      </p:pic>
      <p:pic>
        <p:nvPicPr>
          <p:cNvPr id="6" name="Picture 5" descr="A close up of a logo&#10;&#10;Description automatically generated">
            <a:extLst>
              <a:ext uri="{FF2B5EF4-FFF2-40B4-BE49-F238E27FC236}">
                <a16:creationId xmlns:a16="http://schemas.microsoft.com/office/drawing/2014/main" id="{D60CD2F9-10D5-8406-F218-54DA781254F0}"/>
              </a:ext>
            </a:extLst>
          </p:cNvPr>
          <p:cNvPicPr>
            <a:picLocks noChangeAspect="1"/>
          </p:cNvPicPr>
          <p:nvPr/>
        </p:nvPicPr>
        <p:blipFill>
          <a:blip r:embed="rId3"/>
          <a:srcRect l="37196" t="874"/>
          <a:stretch/>
        </p:blipFill>
        <p:spPr>
          <a:xfrm>
            <a:off x="4375183" y="2759149"/>
            <a:ext cx="3285686" cy="669851"/>
          </a:xfrm>
          <a:prstGeom prst="rect">
            <a:avLst/>
          </a:prstGeom>
        </p:spPr>
      </p:pic>
    </p:spTree>
    <p:extLst>
      <p:ext uri="{BB962C8B-B14F-4D97-AF65-F5344CB8AC3E}">
        <p14:creationId xmlns:p14="http://schemas.microsoft.com/office/powerpoint/2010/main" val="377464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CA4AF-363C-6E46-212B-59B78773FD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54AA1F-CED7-66EE-AFB3-8BD53234EDAE}"/>
              </a:ext>
            </a:extLst>
          </p:cNvPr>
          <p:cNvSpPr txBox="1"/>
          <p:nvPr/>
        </p:nvSpPr>
        <p:spPr>
          <a:xfrm>
            <a:off x="331244" y="275660"/>
            <a:ext cx="3937999" cy="1077218"/>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Carbon </a:t>
            </a: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Management Process</a:t>
            </a:r>
            <a:endParaRPr kumimoji="0" lang="en-US" sz="2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The New Normal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63" name="Freeform 19">
            <a:extLst>
              <a:ext uri="{FF2B5EF4-FFF2-40B4-BE49-F238E27FC236}">
                <a16:creationId xmlns:a16="http://schemas.microsoft.com/office/drawing/2014/main" id="{1BE36236-111E-11BA-C6A2-D4BCDD4F67F7}"/>
              </a:ext>
            </a:extLst>
          </p:cNvPr>
          <p:cNvSpPr>
            <a:spLocks/>
          </p:cNvSpPr>
          <p:nvPr/>
        </p:nvSpPr>
        <p:spPr bwMode="auto">
          <a:xfrm rot="16200000">
            <a:off x="1347299" y="150509"/>
            <a:ext cx="61341" cy="1901787"/>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grpSp>
        <p:nvGrpSpPr>
          <p:cNvPr id="6" name="Group 5">
            <a:extLst>
              <a:ext uri="{FF2B5EF4-FFF2-40B4-BE49-F238E27FC236}">
                <a16:creationId xmlns:a16="http://schemas.microsoft.com/office/drawing/2014/main" id="{CB36E34D-3D73-2EDC-ABA8-B9CB3684E16F}"/>
              </a:ext>
            </a:extLst>
          </p:cNvPr>
          <p:cNvGrpSpPr/>
          <p:nvPr/>
        </p:nvGrpSpPr>
        <p:grpSpPr>
          <a:xfrm>
            <a:off x="1909479" y="697386"/>
            <a:ext cx="8378166" cy="5667556"/>
            <a:chOff x="1853771" y="204326"/>
            <a:chExt cx="9097265" cy="6361509"/>
          </a:xfrm>
        </p:grpSpPr>
        <p:sp>
          <p:nvSpPr>
            <p:cNvPr id="54" name="Oval 53">
              <a:extLst>
                <a:ext uri="{FF2B5EF4-FFF2-40B4-BE49-F238E27FC236}">
                  <a16:creationId xmlns:a16="http://schemas.microsoft.com/office/drawing/2014/main" id="{88E2379F-418D-E36E-08F4-5403697E5BCA}"/>
                </a:ext>
              </a:extLst>
            </p:cNvPr>
            <p:cNvSpPr/>
            <p:nvPr/>
          </p:nvSpPr>
          <p:spPr>
            <a:xfrm>
              <a:off x="3686241" y="229137"/>
              <a:ext cx="5304201" cy="5304201"/>
            </a:xfrm>
            <a:prstGeom prst="ellipse">
              <a:avLst/>
            </a:prstGeom>
            <a:solidFill>
              <a:schemeClr val="tx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6" name="Oval 55">
              <a:extLst>
                <a:ext uri="{FF2B5EF4-FFF2-40B4-BE49-F238E27FC236}">
                  <a16:creationId xmlns:a16="http://schemas.microsoft.com/office/drawing/2014/main" id="{A0B97FEC-D2E3-7C32-571E-7B4D44B147F3}"/>
                </a:ext>
              </a:extLst>
            </p:cNvPr>
            <p:cNvSpPr/>
            <p:nvPr/>
          </p:nvSpPr>
          <p:spPr>
            <a:xfrm>
              <a:off x="3838641" y="406937"/>
              <a:ext cx="4937059" cy="4937059"/>
            </a:xfrm>
            <a:prstGeom prst="ellipse">
              <a:avLst/>
            </a:prstGeom>
            <a:noFill/>
            <a:ln w="28575">
              <a:solidFill>
                <a:schemeClr val="bg1"/>
              </a:solidFill>
            </a:ln>
            <a:effectLst>
              <a:outerShdw blurRad="25400" algn="tl" rotWithShape="0">
                <a:prstClr val="black">
                  <a:alpha val="4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p:txBody>
        </p:sp>
        <p:cxnSp>
          <p:nvCxnSpPr>
            <p:cNvPr id="62" name="Straight Connector 61">
              <a:extLst>
                <a:ext uri="{FF2B5EF4-FFF2-40B4-BE49-F238E27FC236}">
                  <a16:creationId xmlns:a16="http://schemas.microsoft.com/office/drawing/2014/main" id="{7ED7A4BD-73AD-30CB-88D6-741FF7184322}"/>
                </a:ext>
              </a:extLst>
            </p:cNvPr>
            <p:cNvCxnSpPr>
              <a:cxnSpLocks/>
            </p:cNvCxnSpPr>
            <p:nvPr/>
          </p:nvCxnSpPr>
          <p:spPr>
            <a:xfrm>
              <a:off x="7817732" y="2165041"/>
              <a:ext cx="307265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2E55CA8-77D7-BB96-EF4E-24146DA42BB1}"/>
                </a:ext>
              </a:extLst>
            </p:cNvPr>
            <p:cNvSpPr txBox="1"/>
            <p:nvPr/>
          </p:nvSpPr>
          <p:spPr>
            <a:xfrm>
              <a:off x="8463588" y="1651882"/>
              <a:ext cx="2487448" cy="1361911"/>
            </a:xfrm>
            <a:prstGeom prst="rect">
              <a:avLst/>
            </a:prstGeom>
            <a:noFill/>
          </p:spPr>
          <p:txBody>
            <a:bodyPr wrap="square" rtlCol="0">
              <a:spAutoFit/>
            </a:bodyPr>
            <a:lstStyle/>
            <a:p>
              <a:pPr algn="r"/>
              <a:r>
                <a:rPr lang="en-GB" sz="2400" b="1" dirty="0">
                  <a:solidFill>
                    <a:srgbClr val="005ACD"/>
                  </a:solidFill>
                  <a:latin typeface="Roboto" panose="02000000000000000000" pitchFamily="2" charset="0"/>
                  <a:ea typeface="Roboto" panose="02000000000000000000" pitchFamily="2" charset="0"/>
                </a:rPr>
                <a:t>   STEP: 02</a:t>
              </a:r>
            </a:p>
            <a:p>
              <a:pPr algn="r"/>
              <a:endParaRPr lang="en-GB" sz="1050" b="1" dirty="0">
                <a:solidFill>
                  <a:srgbClr val="005ACD"/>
                </a:solidFill>
                <a:latin typeface="Roboto" panose="02000000000000000000" pitchFamily="2" charset="0"/>
                <a:ea typeface="Roboto" panose="02000000000000000000" pitchFamily="2" charset="0"/>
              </a:endParaRPr>
            </a:p>
            <a:p>
              <a:pPr algn="r"/>
              <a:r>
                <a:rPr lang="en-GB" sz="2400" b="1"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Set Targets </a:t>
              </a:r>
            </a:p>
            <a:p>
              <a:pPr algn="r"/>
              <a:endParaRPr lang="en-GB" sz="2400" b="1" dirty="0">
                <a:solidFill>
                  <a:srgbClr val="005ACD"/>
                </a:solidFill>
                <a:latin typeface="Roboto" panose="02000000000000000000" pitchFamily="2" charset="0"/>
                <a:ea typeface="Roboto" panose="02000000000000000000" pitchFamily="2" charset="0"/>
              </a:endParaRPr>
            </a:p>
          </p:txBody>
        </p:sp>
        <p:cxnSp>
          <p:nvCxnSpPr>
            <p:cNvPr id="60" name="Straight Connector 59">
              <a:extLst>
                <a:ext uri="{FF2B5EF4-FFF2-40B4-BE49-F238E27FC236}">
                  <a16:creationId xmlns:a16="http://schemas.microsoft.com/office/drawing/2014/main" id="{7AE95A17-DF5D-4699-7181-1DCA39D38188}"/>
                </a:ext>
              </a:extLst>
            </p:cNvPr>
            <p:cNvCxnSpPr>
              <a:cxnSpLocks/>
            </p:cNvCxnSpPr>
            <p:nvPr/>
          </p:nvCxnSpPr>
          <p:spPr>
            <a:xfrm>
              <a:off x="1946279" y="2161695"/>
              <a:ext cx="264999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7B8D99B-60DD-3444-0D0C-CDFB0D9B0C1A}"/>
                </a:ext>
              </a:extLst>
            </p:cNvPr>
            <p:cNvSpPr txBox="1"/>
            <p:nvPr/>
          </p:nvSpPr>
          <p:spPr>
            <a:xfrm>
              <a:off x="1853771" y="1651659"/>
              <a:ext cx="1593600" cy="1114113"/>
            </a:xfrm>
            <a:prstGeom prst="rect">
              <a:avLst/>
            </a:prstGeom>
            <a:noFill/>
          </p:spPr>
          <p:txBody>
            <a:bodyPr wrap="square" rtlCol="0">
              <a:spAutoFit/>
            </a:bodyPr>
            <a:lstStyle/>
            <a:p>
              <a:r>
                <a:rPr lang="en-GB" sz="2400" b="1" dirty="0">
                  <a:solidFill>
                    <a:srgbClr val="005ACD"/>
                  </a:solidFill>
                  <a:latin typeface="Roboto" panose="02000000000000000000" pitchFamily="2" charset="0"/>
                  <a:ea typeface="Roboto" panose="02000000000000000000" pitchFamily="2" charset="0"/>
                </a:rPr>
                <a:t>STEP: 01</a:t>
              </a:r>
            </a:p>
            <a:p>
              <a:endParaRPr lang="en-GB" sz="1050" b="1" dirty="0">
                <a:solidFill>
                  <a:srgbClr val="005ACD"/>
                </a:solidFill>
                <a:latin typeface="Roboto" panose="02000000000000000000" pitchFamily="2" charset="0"/>
                <a:ea typeface="Roboto" panose="02000000000000000000" pitchFamily="2" charset="0"/>
              </a:endParaRPr>
            </a:p>
            <a:p>
              <a:r>
                <a:rPr lang="en-GB" sz="2400" b="1"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Measure</a:t>
              </a:r>
              <a:r>
                <a:rPr lang="en-GB" sz="2400" b="1" dirty="0">
                  <a:solidFill>
                    <a:srgbClr val="005ACD"/>
                  </a:solidFill>
                  <a:latin typeface="Roboto" panose="02000000000000000000" pitchFamily="2" charset="0"/>
                  <a:ea typeface="Roboto" panose="02000000000000000000" pitchFamily="2" charset="0"/>
                </a:rPr>
                <a:t> </a:t>
              </a:r>
            </a:p>
          </p:txBody>
        </p:sp>
        <p:sp>
          <p:nvSpPr>
            <p:cNvPr id="70" name="TextBox 69">
              <a:extLst>
                <a:ext uri="{FF2B5EF4-FFF2-40B4-BE49-F238E27FC236}">
                  <a16:creationId xmlns:a16="http://schemas.microsoft.com/office/drawing/2014/main" id="{B7B93F34-F0C6-856E-9CEF-85CBBF5C5FD6}"/>
                </a:ext>
              </a:extLst>
            </p:cNvPr>
            <p:cNvSpPr txBox="1"/>
            <p:nvPr/>
          </p:nvSpPr>
          <p:spPr>
            <a:xfrm>
              <a:off x="5468835" y="5573256"/>
              <a:ext cx="1677564" cy="992579"/>
            </a:xfrm>
            <a:prstGeom prst="rect">
              <a:avLst/>
            </a:prstGeom>
            <a:noFill/>
          </p:spPr>
          <p:txBody>
            <a:bodyPr wrap="square" rtlCol="0">
              <a:spAutoFit/>
            </a:bodyPr>
            <a:lstStyle/>
            <a:p>
              <a:pPr algn="ctr"/>
              <a:r>
                <a:rPr lang="en-GB" sz="2400" b="1" dirty="0">
                  <a:solidFill>
                    <a:srgbClr val="005ACD"/>
                  </a:solidFill>
                  <a:latin typeface="Roboto" panose="02000000000000000000" pitchFamily="2" charset="0"/>
                  <a:ea typeface="Roboto" panose="02000000000000000000" pitchFamily="2" charset="0"/>
                </a:rPr>
                <a:t>STEP: 03</a:t>
              </a:r>
            </a:p>
            <a:p>
              <a:pPr algn="ctr"/>
              <a:endParaRPr lang="en-GB" sz="1050" b="1" dirty="0">
                <a:solidFill>
                  <a:srgbClr val="005ACD"/>
                </a:solidFill>
                <a:latin typeface="Roboto" panose="02000000000000000000" pitchFamily="2" charset="0"/>
                <a:ea typeface="Roboto" panose="02000000000000000000" pitchFamily="2" charset="0"/>
              </a:endParaRPr>
            </a:p>
            <a:p>
              <a:pPr algn="ctr"/>
              <a:r>
                <a:rPr lang="en-GB" sz="2400" b="1"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Reduce</a:t>
              </a:r>
              <a:endParaRPr lang="en-GB" sz="2400" b="1" dirty="0">
                <a:solidFill>
                  <a:srgbClr val="005ACD"/>
                </a:solidFill>
                <a:latin typeface="Roboto" panose="02000000000000000000" pitchFamily="2" charset="0"/>
                <a:ea typeface="Roboto" panose="02000000000000000000" pitchFamily="2" charset="0"/>
              </a:endParaRPr>
            </a:p>
          </p:txBody>
        </p:sp>
        <p:sp>
          <p:nvSpPr>
            <p:cNvPr id="43" name="Partial Circle 42">
              <a:extLst>
                <a:ext uri="{FF2B5EF4-FFF2-40B4-BE49-F238E27FC236}">
                  <a16:creationId xmlns:a16="http://schemas.microsoft.com/office/drawing/2014/main" id="{95E1AF16-0E6B-3AD9-10B4-2FFA22AB50A4}"/>
                </a:ext>
              </a:extLst>
            </p:cNvPr>
            <p:cNvSpPr/>
            <p:nvPr/>
          </p:nvSpPr>
          <p:spPr>
            <a:xfrm rot="2738003" flipH="1" flipV="1">
              <a:off x="4110973" y="766112"/>
              <a:ext cx="4354207" cy="4364344"/>
            </a:xfrm>
            <a:prstGeom prst="pie">
              <a:avLst>
                <a:gd name="adj1" fmla="val 9891705"/>
                <a:gd name="adj2" fmla="val 17104216"/>
              </a:avLst>
            </a:prstGeom>
            <a:gradFill>
              <a:gsLst>
                <a:gs pos="71000">
                  <a:schemeClr val="bg1"/>
                </a:gs>
                <a:gs pos="23000">
                  <a:srgbClr val="8590A1"/>
                </a:gs>
                <a:gs pos="0">
                  <a:schemeClr val="tx1">
                    <a:lumMod val="50000"/>
                  </a:schemeClr>
                </a:gs>
                <a:gs pos="44000">
                  <a:srgbClr val="9FA8B8"/>
                </a:gs>
                <a:gs pos="60000">
                  <a:srgbClr val="B4BBC8"/>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7" name="Partial Circle 56">
              <a:extLst>
                <a:ext uri="{FF2B5EF4-FFF2-40B4-BE49-F238E27FC236}">
                  <a16:creationId xmlns:a16="http://schemas.microsoft.com/office/drawing/2014/main" id="{007FE5E5-4DDD-F44E-AC39-A7746946888D}"/>
                </a:ext>
              </a:extLst>
            </p:cNvPr>
            <p:cNvSpPr/>
            <p:nvPr/>
          </p:nvSpPr>
          <p:spPr>
            <a:xfrm rot="9934447" flipH="1" flipV="1">
              <a:off x="4051809" y="649208"/>
              <a:ext cx="4354207" cy="4364344"/>
            </a:xfrm>
            <a:prstGeom prst="pie">
              <a:avLst>
                <a:gd name="adj1" fmla="val 9891705"/>
                <a:gd name="adj2" fmla="val 17104216"/>
              </a:avLst>
            </a:prstGeom>
            <a:gradFill>
              <a:gsLst>
                <a:gs pos="30000">
                  <a:srgbClr val="005ACD"/>
                </a:gs>
                <a:gs pos="0">
                  <a:srgbClr val="005ACD"/>
                </a:gs>
                <a:gs pos="54000">
                  <a:srgbClr val="0089E2"/>
                </a:gs>
                <a:gs pos="77000">
                  <a:srgbClr val="00BFFA"/>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8" name="Partial Circle 57">
              <a:extLst>
                <a:ext uri="{FF2B5EF4-FFF2-40B4-BE49-F238E27FC236}">
                  <a16:creationId xmlns:a16="http://schemas.microsoft.com/office/drawing/2014/main" id="{4623C5A9-8777-EB1F-4334-BC6F28570F7F}"/>
                </a:ext>
              </a:extLst>
            </p:cNvPr>
            <p:cNvSpPr/>
            <p:nvPr/>
          </p:nvSpPr>
          <p:spPr>
            <a:xfrm rot="17117990" flipH="1" flipV="1">
              <a:off x="4188442" y="649206"/>
              <a:ext cx="4354207" cy="4364344"/>
            </a:xfrm>
            <a:prstGeom prst="pie">
              <a:avLst>
                <a:gd name="adj1" fmla="val 9891821"/>
                <a:gd name="adj2" fmla="val 17104216"/>
              </a:avLst>
            </a:prstGeom>
            <a:gradFill>
              <a:gsLst>
                <a:gs pos="30000">
                  <a:schemeClr val="bg1"/>
                </a:gs>
                <a:gs pos="66000">
                  <a:srgbClr val="00B0F0"/>
                </a:gs>
              </a:gsLst>
              <a:lin ang="13200000" scaled="0"/>
            </a:gradFill>
            <a:ln w="0">
              <a:solidFill>
                <a:schemeClr val="bg1"/>
              </a:solidFill>
              <a:prstDash val="solid"/>
              <a:round/>
              <a:headEnd/>
              <a:tailEnd/>
            </a:ln>
            <a:effectLst>
              <a:outerShdw blurRad="139700" dist="38100" dir="2700000" sx="102000" sy="102000" algn="tl" rotWithShape="0">
                <a:prstClr val="black">
                  <a:alpha val="30000"/>
                </a:prstClr>
              </a:outerShdw>
            </a:effectLst>
          </p:spPr>
          <p:txBody>
            <a:bodyPr vert="horz" wrap="square" lIns="1554480" tIns="2194560" rIns="0" bIns="45720" numCol="1" anchor="t" anchorCtr="1" compatLnSpc="1">
              <a:prstTxWarp prst="textNoShape">
                <a:avLst/>
              </a:prstTxWarp>
            </a:bodyPr>
            <a:lstStyle/>
            <a:p>
              <a:endParaRPr lang="en-GB" sz="1200" dirty="0">
                <a:solidFill>
                  <a:schemeClr val="bg1"/>
                </a:solidFill>
                <a:latin typeface="Arial" panose="020B0604020202020204" pitchFamily="34" charset="0"/>
                <a:cs typeface="Arial" panose="020B0604020202020204" pitchFamily="34" charset="0"/>
              </a:endParaRPr>
            </a:p>
          </p:txBody>
        </p:sp>
        <p:pic>
          <p:nvPicPr>
            <p:cNvPr id="87" name="Picture 86" descr="Solar panels and a windmill on a small island&#10;&#10;Description automatically generated">
              <a:extLst>
                <a:ext uri="{FF2B5EF4-FFF2-40B4-BE49-F238E27FC236}">
                  <a16:creationId xmlns:a16="http://schemas.microsoft.com/office/drawing/2014/main" id="{7EA244BE-1624-8392-E4B0-71F7C29CFCA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5431934" y="3496726"/>
              <a:ext cx="1696686" cy="1806971"/>
            </a:xfrm>
            <a:prstGeom prst="rect">
              <a:avLst/>
            </a:prstGeom>
          </p:spPr>
        </p:pic>
        <p:pic>
          <p:nvPicPr>
            <p:cNvPr id="33" name="Picture 32">
              <a:extLst>
                <a:ext uri="{FF2B5EF4-FFF2-40B4-BE49-F238E27FC236}">
                  <a16:creationId xmlns:a16="http://schemas.microsoft.com/office/drawing/2014/main" id="{5E3F8541-EF6B-12F7-1349-0966FAA1F926}"/>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72966">
              <a:off x="4017895" y="1231600"/>
              <a:ext cx="1794408" cy="1647402"/>
            </a:xfrm>
            <a:prstGeom prst="rect">
              <a:avLst/>
            </a:prstGeom>
          </p:spPr>
        </p:pic>
        <p:pic>
          <p:nvPicPr>
            <p:cNvPr id="59" name="Picture 58" descr="A calendar with graphs and charts&#10;&#10;Description automatically generated">
              <a:extLst>
                <a:ext uri="{FF2B5EF4-FFF2-40B4-BE49-F238E27FC236}">
                  <a16:creationId xmlns:a16="http://schemas.microsoft.com/office/drawing/2014/main" id="{3776757F-6EBD-4322-262B-3E23EE5E37F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31164" flipH="1">
              <a:off x="6541588" y="931429"/>
              <a:ext cx="2577140" cy="2128718"/>
            </a:xfrm>
            <a:prstGeom prst="rect">
              <a:avLst/>
            </a:prstGeom>
          </p:spPr>
        </p:pic>
        <p:grpSp>
          <p:nvGrpSpPr>
            <p:cNvPr id="71" name="Group 70">
              <a:extLst>
                <a:ext uri="{FF2B5EF4-FFF2-40B4-BE49-F238E27FC236}">
                  <a16:creationId xmlns:a16="http://schemas.microsoft.com/office/drawing/2014/main" id="{116E6AE1-DA76-68BE-125C-CD54FD56147E}"/>
                </a:ext>
              </a:extLst>
            </p:cNvPr>
            <p:cNvGrpSpPr/>
            <p:nvPr/>
          </p:nvGrpSpPr>
          <p:grpSpPr>
            <a:xfrm>
              <a:off x="5534687" y="2077712"/>
              <a:ext cx="1487399" cy="1487398"/>
              <a:chOff x="5261125" y="-2994287"/>
              <a:chExt cx="2180310" cy="2180309"/>
            </a:xfrm>
          </p:grpSpPr>
          <p:sp>
            <p:nvSpPr>
              <p:cNvPr id="44" name="Freeform 10">
                <a:extLst>
                  <a:ext uri="{FF2B5EF4-FFF2-40B4-BE49-F238E27FC236}">
                    <a16:creationId xmlns:a16="http://schemas.microsoft.com/office/drawing/2014/main" id="{F7C3B74F-54FC-CBD3-FEC3-A5E599D98B2B}"/>
                  </a:ext>
                </a:extLst>
              </p:cNvPr>
              <p:cNvSpPr>
                <a:spLocks/>
              </p:cNvSpPr>
              <p:nvPr/>
            </p:nvSpPr>
            <p:spPr bwMode="auto">
              <a:xfrm>
                <a:off x="5261125" y="-2994287"/>
                <a:ext cx="2180310" cy="2180309"/>
              </a:xfrm>
              <a:custGeom>
                <a:avLst/>
                <a:gdLst>
                  <a:gd name="T0" fmla="*/ 706 w 1272"/>
                  <a:gd name="T1" fmla="*/ 3 h 1272"/>
                  <a:gd name="T2" fmla="*/ 837 w 1272"/>
                  <a:gd name="T3" fmla="*/ 33 h 1272"/>
                  <a:gd name="T4" fmla="*/ 957 w 1272"/>
                  <a:gd name="T5" fmla="*/ 87 h 1272"/>
                  <a:gd name="T6" fmla="*/ 1062 w 1272"/>
                  <a:gd name="T7" fmla="*/ 164 h 1272"/>
                  <a:gd name="T8" fmla="*/ 1149 w 1272"/>
                  <a:gd name="T9" fmla="*/ 261 h 1272"/>
                  <a:gd name="T10" fmla="*/ 1216 w 1272"/>
                  <a:gd name="T11" fmla="*/ 373 h 1272"/>
                  <a:gd name="T12" fmla="*/ 1257 w 1272"/>
                  <a:gd name="T13" fmla="*/ 499 h 1272"/>
                  <a:gd name="T14" fmla="*/ 1272 w 1272"/>
                  <a:gd name="T15" fmla="*/ 636 h 1272"/>
                  <a:gd name="T16" fmla="*/ 1267 w 1272"/>
                  <a:gd name="T17" fmla="*/ 708 h 1272"/>
                  <a:gd name="T18" fmla="*/ 1238 w 1272"/>
                  <a:gd name="T19" fmla="*/ 839 h 1272"/>
                  <a:gd name="T20" fmla="*/ 1184 w 1272"/>
                  <a:gd name="T21" fmla="*/ 958 h 1272"/>
                  <a:gd name="T22" fmla="*/ 1107 w 1272"/>
                  <a:gd name="T23" fmla="*/ 1063 h 1272"/>
                  <a:gd name="T24" fmla="*/ 1010 w 1272"/>
                  <a:gd name="T25" fmla="*/ 1149 h 1272"/>
                  <a:gd name="T26" fmla="*/ 898 w 1272"/>
                  <a:gd name="T27" fmla="*/ 1216 h 1272"/>
                  <a:gd name="T28" fmla="*/ 772 w 1272"/>
                  <a:gd name="T29" fmla="*/ 1257 h 1272"/>
                  <a:gd name="T30" fmla="*/ 636 w 1272"/>
                  <a:gd name="T31" fmla="*/ 1272 h 1272"/>
                  <a:gd name="T32" fmla="*/ 503 w 1272"/>
                  <a:gd name="T33" fmla="*/ 1258 h 1272"/>
                  <a:gd name="T34" fmla="*/ 380 w 1272"/>
                  <a:gd name="T35" fmla="*/ 1218 h 1272"/>
                  <a:gd name="T36" fmla="*/ 269 w 1272"/>
                  <a:gd name="T37" fmla="*/ 1155 h 1272"/>
                  <a:gd name="T38" fmla="*/ 174 w 1272"/>
                  <a:gd name="T39" fmla="*/ 1072 h 1272"/>
                  <a:gd name="T40" fmla="*/ 97 w 1272"/>
                  <a:gd name="T41" fmla="*/ 972 h 1272"/>
                  <a:gd name="T42" fmla="*/ 42 w 1272"/>
                  <a:gd name="T43" fmla="*/ 860 h 1272"/>
                  <a:gd name="T44" fmla="*/ 22 w 1272"/>
                  <a:gd name="T45" fmla="*/ 797 h 1272"/>
                  <a:gd name="T46" fmla="*/ 3 w 1272"/>
                  <a:gd name="T47" fmla="*/ 690 h 1272"/>
                  <a:gd name="T48" fmla="*/ 4 w 1272"/>
                  <a:gd name="T49" fmla="*/ 569 h 1272"/>
                  <a:gd name="T50" fmla="*/ 31 w 1272"/>
                  <a:gd name="T51" fmla="*/ 441 h 1272"/>
                  <a:gd name="T52" fmla="*/ 82 w 1272"/>
                  <a:gd name="T53" fmla="*/ 324 h 1272"/>
                  <a:gd name="T54" fmla="*/ 154 w 1272"/>
                  <a:gd name="T55" fmla="*/ 222 h 1272"/>
                  <a:gd name="T56" fmla="*/ 245 w 1272"/>
                  <a:gd name="T57" fmla="*/ 134 h 1272"/>
                  <a:gd name="T58" fmla="*/ 347 w 1272"/>
                  <a:gd name="T59" fmla="*/ 69 h 1272"/>
                  <a:gd name="T60" fmla="*/ 456 w 1272"/>
                  <a:gd name="T61" fmla="*/ 26 h 1272"/>
                  <a:gd name="T62" fmla="*/ 575 w 1272"/>
                  <a:gd name="T63" fmla="*/ 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 h="1272">
                    <a:moveTo>
                      <a:pt x="636" y="0"/>
                    </a:moveTo>
                    <a:lnTo>
                      <a:pt x="706" y="3"/>
                    </a:lnTo>
                    <a:lnTo>
                      <a:pt x="772" y="14"/>
                    </a:lnTo>
                    <a:lnTo>
                      <a:pt x="837" y="33"/>
                    </a:lnTo>
                    <a:lnTo>
                      <a:pt x="898" y="56"/>
                    </a:lnTo>
                    <a:lnTo>
                      <a:pt x="957" y="87"/>
                    </a:lnTo>
                    <a:lnTo>
                      <a:pt x="1011" y="123"/>
                    </a:lnTo>
                    <a:lnTo>
                      <a:pt x="1062" y="164"/>
                    </a:lnTo>
                    <a:lnTo>
                      <a:pt x="1108" y="210"/>
                    </a:lnTo>
                    <a:lnTo>
                      <a:pt x="1149" y="261"/>
                    </a:lnTo>
                    <a:lnTo>
                      <a:pt x="1185" y="315"/>
                    </a:lnTo>
                    <a:lnTo>
                      <a:pt x="1216" y="373"/>
                    </a:lnTo>
                    <a:lnTo>
                      <a:pt x="1239" y="434"/>
                    </a:lnTo>
                    <a:lnTo>
                      <a:pt x="1257" y="499"/>
                    </a:lnTo>
                    <a:lnTo>
                      <a:pt x="1267" y="566"/>
                    </a:lnTo>
                    <a:lnTo>
                      <a:pt x="1272" y="636"/>
                    </a:lnTo>
                    <a:lnTo>
                      <a:pt x="1270" y="686"/>
                    </a:lnTo>
                    <a:lnTo>
                      <a:pt x="1267" y="708"/>
                    </a:lnTo>
                    <a:lnTo>
                      <a:pt x="1257" y="775"/>
                    </a:lnTo>
                    <a:lnTo>
                      <a:pt x="1238" y="839"/>
                    </a:lnTo>
                    <a:lnTo>
                      <a:pt x="1214" y="900"/>
                    </a:lnTo>
                    <a:lnTo>
                      <a:pt x="1184" y="958"/>
                    </a:lnTo>
                    <a:lnTo>
                      <a:pt x="1148" y="1013"/>
                    </a:lnTo>
                    <a:lnTo>
                      <a:pt x="1107" y="1063"/>
                    </a:lnTo>
                    <a:lnTo>
                      <a:pt x="1061" y="1109"/>
                    </a:lnTo>
                    <a:lnTo>
                      <a:pt x="1010" y="1149"/>
                    </a:lnTo>
                    <a:lnTo>
                      <a:pt x="956" y="1185"/>
                    </a:lnTo>
                    <a:lnTo>
                      <a:pt x="898" y="1216"/>
                    </a:lnTo>
                    <a:lnTo>
                      <a:pt x="837" y="1239"/>
                    </a:lnTo>
                    <a:lnTo>
                      <a:pt x="772" y="1257"/>
                    </a:lnTo>
                    <a:lnTo>
                      <a:pt x="705" y="1267"/>
                    </a:lnTo>
                    <a:lnTo>
                      <a:pt x="636" y="1272"/>
                    </a:lnTo>
                    <a:lnTo>
                      <a:pt x="569" y="1269"/>
                    </a:lnTo>
                    <a:lnTo>
                      <a:pt x="503" y="1258"/>
                    </a:lnTo>
                    <a:lnTo>
                      <a:pt x="440" y="1240"/>
                    </a:lnTo>
                    <a:lnTo>
                      <a:pt x="380" y="1218"/>
                    </a:lnTo>
                    <a:lnTo>
                      <a:pt x="322" y="1190"/>
                    </a:lnTo>
                    <a:lnTo>
                      <a:pt x="269" y="1155"/>
                    </a:lnTo>
                    <a:lnTo>
                      <a:pt x="220" y="1116"/>
                    </a:lnTo>
                    <a:lnTo>
                      <a:pt x="174" y="1072"/>
                    </a:lnTo>
                    <a:lnTo>
                      <a:pt x="133" y="1024"/>
                    </a:lnTo>
                    <a:lnTo>
                      <a:pt x="97" y="972"/>
                    </a:lnTo>
                    <a:lnTo>
                      <a:pt x="67" y="918"/>
                    </a:lnTo>
                    <a:lnTo>
                      <a:pt x="42" y="860"/>
                    </a:lnTo>
                    <a:lnTo>
                      <a:pt x="37" y="847"/>
                    </a:lnTo>
                    <a:lnTo>
                      <a:pt x="22" y="797"/>
                    </a:lnTo>
                    <a:lnTo>
                      <a:pt x="10" y="745"/>
                    </a:lnTo>
                    <a:lnTo>
                      <a:pt x="3" y="690"/>
                    </a:lnTo>
                    <a:lnTo>
                      <a:pt x="0" y="636"/>
                    </a:lnTo>
                    <a:lnTo>
                      <a:pt x="4" y="569"/>
                    </a:lnTo>
                    <a:lnTo>
                      <a:pt x="15" y="504"/>
                    </a:lnTo>
                    <a:lnTo>
                      <a:pt x="31" y="441"/>
                    </a:lnTo>
                    <a:lnTo>
                      <a:pt x="54" y="381"/>
                    </a:lnTo>
                    <a:lnTo>
                      <a:pt x="82" y="324"/>
                    </a:lnTo>
                    <a:lnTo>
                      <a:pt x="115" y="271"/>
                    </a:lnTo>
                    <a:lnTo>
                      <a:pt x="154" y="222"/>
                    </a:lnTo>
                    <a:lnTo>
                      <a:pt x="197" y="176"/>
                    </a:lnTo>
                    <a:lnTo>
                      <a:pt x="245" y="134"/>
                    </a:lnTo>
                    <a:lnTo>
                      <a:pt x="297" y="99"/>
                    </a:lnTo>
                    <a:lnTo>
                      <a:pt x="347" y="69"/>
                    </a:lnTo>
                    <a:lnTo>
                      <a:pt x="400" y="45"/>
                    </a:lnTo>
                    <a:lnTo>
                      <a:pt x="456" y="26"/>
                    </a:lnTo>
                    <a:lnTo>
                      <a:pt x="515" y="12"/>
                    </a:lnTo>
                    <a:lnTo>
                      <a:pt x="575" y="3"/>
                    </a:lnTo>
                    <a:lnTo>
                      <a:pt x="636" y="0"/>
                    </a:lnTo>
                    <a:close/>
                  </a:path>
                </a:pathLst>
              </a:custGeom>
              <a:gradFill>
                <a:gsLst>
                  <a:gs pos="59000">
                    <a:srgbClr val="EEEEEE"/>
                  </a:gs>
                  <a:gs pos="0">
                    <a:schemeClr val="bg1"/>
                  </a:gs>
                  <a:gs pos="100000">
                    <a:schemeClr val="bg1">
                      <a:lumMod val="75000"/>
                    </a:schemeClr>
                  </a:gs>
                </a:gsLst>
                <a:path path="circle">
                  <a:fillToRect l="50000" t="50000" r="50000" b="50000"/>
                </a:path>
              </a:gradFill>
              <a:ln w="0">
                <a:noFill/>
                <a:prstDash val="solid"/>
                <a:round/>
                <a:headEnd/>
                <a:tailEnd/>
              </a:ln>
              <a:effectLst>
                <a:outerShdw blurRad="254000" sx="104000" sy="104000" algn="ctr" rotWithShape="0">
                  <a:prstClr val="black">
                    <a:alpha val="35000"/>
                  </a:prstClr>
                </a:outerShdw>
              </a:effectLst>
            </p:spPr>
            <p:txBody>
              <a:bodyPr vert="horz" wrap="square" lIns="91440" tIns="45720" rIns="91440" bIns="45720" numCol="1" anchor="ctr" anchorCtr="1" compatLnSpc="1">
                <a:prstTxWarp prst="textNoShape">
                  <a:avLst/>
                </a:prstTxWarp>
              </a:bodyPr>
              <a:lstStyle/>
              <a:p>
                <a:pPr algn="ctr"/>
                <a:endParaRPr lang="en-US" sz="18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45" name="Picture 44" descr="A red spiral with dots&#10;&#10;Description automatically generated">
                <a:extLst>
                  <a:ext uri="{FF2B5EF4-FFF2-40B4-BE49-F238E27FC236}">
                    <a16:creationId xmlns:a16="http://schemas.microsoft.com/office/drawing/2014/main" id="{15E4E2F3-E9EB-6612-C539-42149588779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638738" y="-2572989"/>
                <a:ext cx="1425083" cy="1329802"/>
              </a:xfrm>
              <a:prstGeom prst="rect">
                <a:avLst/>
              </a:prstGeom>
            </p:spPr>
          </p:pic>
        </p:grpSp>
        <p:sp>
          <p:nvSpPr>
            <p:cNvPr id="65" name="Rectangle 64">
              <a:extLst>
                <a:ext uri="{FF2B5EF4-FFF2-40B4-BE49-F238E27FC236}">
                  <a16:creationId xmlns:a16="http://schemas.microsoft.com/office/drawing/2014/main" id="{FD61F4B1-0DA5-F566-EAF2-162F043E3BA1}"/>
                </a:ext>
              </a:extLst>
            </p:cNvPr>
            <p:cNvSpPr/>
            <p:nvPr/>
          </p:nvSpPr>
          <p:spPr>
            <a:xfrm flipV="1">
              <a:off x="5812630" y="309563"/>
              <a:ext cx="1000125" cy="261936"/>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1" name="TextBox 50">
              <a:extLst>
                <a:ext uri="{FF2B5EF4-FFF2-40B4-BE49-F238E27FC236}">
                  <a16:creationId xmlns:a16="http://schemas.microsoft.com/office/drawing/2014/main" id="{DA5AB70F-5C56-A99D-A47E-0D756AB9C080}"/>
                </a:ext>
              </a:extLst>
            </p:cNvPr>
            <p:cNvSpPr txBox="1"/>
            <p:nvPr/>
          </p:nvSpPr>
          <p:spPr>
            <a:xfrm>
              <a:off x="5581103" y="204326"/>
              <a:ext cx="1453028" cy="430887"/>
            </a:xfrm>
            <a:prstGeom prst="rect">
              <a:avLst/>
            </a:prstGeom>
            <a:noFill/>
          </p:spPr>
          <p:txBody>
            <a:bodyPr wrap="square">
              <a:spAutoFit/>
            </a:bodyPr>
            <a:lstStyle>
              <a:defPPr>
                <a:defRPr lang="ru-UA"/>
              </a:defPPr>
              <a:lvl1pPr algn="ctr" defTabSz="1218987">
                <a:defRPr sz="2800" b="1">
                  <a:solidFill>
                    <a:srgbClr val="005ACD"/>
                  </a:solidFill>
                  <a:latin typeface="Roboto" panose="02000000000000000000" pitchFamily="2" charset="0"/>
                  <a:ea typeface="Roboto" panose="02000000000000000000" pitchFamily="2" charset="0"/>
                  <a:cs typeface="Arial" panose="020B0604020202020204" pitchFamily="34" charset="0"/>
                </a:defRPr>
              </a:lvl1pPr>
            </a:lstStyle>
            <a:p>
              <a:r>
                <a:rPr lang="en-IN" sz="2200" dirty="0">
                  <a:solidFill>
                    <a:schemeClr val="bg1"/>
                  </a:solidFill>
                  <a:effectLst>
                    <a:outerShdw blurRad="38100" dist="38100" dir="2700000" algn="tl">
                      <a:srgbClr val="000000">
                        <a:alpha val="43137"/>
                      </a:srgbClr>
                    </a:outerShdw>
                  </a:effectLst>
                </a:rPr>
                <a:t>Verify</a:t>
              </a:r>
            </a:p>
          </p:txBody>
        </p:sp>
        <p:sp>
          <p:nvSpPr>
            <p:cNvPr id="66" name="Rectangle 65">
              <a:extLst>
                <a:ext uri="{FF2B5EF4-FFF2-40B4-BE49-F238E27FC236}">
                  <a16:creationId xmlns:a16="http://schemas.microsoft.com/office/drawing/2014/main" id="{0355C213-2F6A-DC73-F8BF-BEE151AD291C}"/>
                </a:ext>
              </a:extLst>
            </p:cNvPr>
            <p:cNvSpPr/>
            <p:nvPr/>
          </p:nvSpPr>
          <p:spPr>
            <a:xfrm rot="18097977" flipV="1">
              <a:off x="7814725" y="4041401"/>
              <a:ext cx="1188958" cy="24506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3" name="TextBox 52">
              <a:extLst>
                <a:ext uri="{FF2B5EF4-FFF2-40B4-BE49-F238E27FC236}">
                  <a16:creationId xmlns:a16="http://schemas.microsoft.com/office/drawing/2014/main" id="{5120814A-F17D-7268-86C5-36BF9467329F}"/>
                </a:ext>
              </a:extLst>
            </p:cNvPr>
            <p:cNvSpPr txBox="1"/>
            <p:nvPr/>
          </p:nvSpPr>
          <p:spPr>
            <a:xfrm rot="18169328">
              <a:off x="7650424" y="3913468"/>
              <a:ext cx="1453028" cy="430887"/>
            </a:xfrm>
            <a:prstGeom prst="rect">
              <a:avLst/>
            </a:prstGeom>
            <a:noFill/>
          </p:spPr>
          <p:txBody>
            <a:bodyPr wrap="square">
              <a:spAutoFit/>
            </a:bodyPr>
            <a:lstStyle/>
            <a:p>
              <a:pPr algn="ctr" defTabSz="1218987"/>
              <a:r>
                <a:rPr lang="en-IN" sz="22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Validate</a:t>
              </a:r>
            </a:p>
          </p:txBody>
        </p:sp>
        <p:sp>
          <p:nvSpPr>
            <p:cNvPr id="72" name="Rectangle 71">
              <a:extLst>
                <a:ext uri="{FF2B5EF4-FFF2-40B4-BE49-F238E27FC236}">
                  <a16:creationId xmlns:a16="http://schemas.microsoft.com/office/drawing/2014/main" id="{52EA91F8-9273-4F4A-1364-26FBD73B364E}"/>
                </a:ext>
              </a:extLst>
            </p:cNvPr>
            <p:cNvSpPr/>
            <p:nvPr/>
          </p:nvSpPr>
          <p:spPr>
            <a:xfrm rot="14380389" flipV="1">
              <a:off x="3615558" y="3927627"/>
              <a:ext cx="1169931" cy="23613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0" name="TextBox 49">
              <a:extLst>
                <a:ext uri="{FF2B5EF4-FFF2-40B4-BE49-F238E27FC236}">
                  <a16:creationId xmlns:a16="http://schemas.microsoft.com/office/drawing/2014/main" id="{D7501365-9518-5885-ED8D-E9FCBAC67CA3}"/>
                </a:ext>
              </a:extLst>
            </p:cNvPr>
            <p:cNvSpPr txBox="1"/>
            <p:nvPr/>
          </p:nvSpPr>
          <p:spPr>
            <a:xfrm rot="3670077">
              <a:off x="3489453" y="3831305"/>
              <a:ext cx="1453028" cy="430887"/>
            </a:xfrm>
            <a:prstGeom prst="rect">
              <a:avLst/>
            </a:prstGeom>
            <a:noFill/>
          </p:spPr>
          <p:txBody>
            <a:bodyPr wrap="square">
              <a:spAutoFit/>
            </a:bodyPr>
            <a:lstStyle/>
            <a:p>
              <a:pPr algn="ctr" defTabSz="1218987"/>
              <a:r>
                <a:rPr lang="en-IN" sz="22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Arial" panose="020B0604020202020204" pitchFamily="34" charset="0"/>
                </a:rPr>
                <a:t>Assure</a:t>
              </a:r>
            </a:p>
          </p:txBody>
        </p:sp>
        <p:cxnSp>
          <p:nvCxnSpPr>
            <p:cNvPr id="69" name="Straight Connector 68">
              <a:extLst>
                <a:ext uri="{FF2B5EF4-FFF2-40B4-BE49-F238E27FC236}">
                  <a16:creationId xmlns:a16="http://schemas.microsoft.com/office/drawing/2014/main" id="{02169856-4499-DEF2-DF01-186669439604}"/>
                </a:ext>
              </a:extLst>
            </p:cNvPr>
            <p:cNvCxnSpPr>
              <a:cxnSpLocks/>
            </p:cNvCxnSpPr>
            <p:nvPr/>
          </p:nvCxnSpPr>
          <p:spPr>
            <a:xfrm>
              <a:off x="5695950" y="6064800"/>
              <a:ext cx="12192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7359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47D655-995C-1E96-1819-E0D290DF30DA}"/>
              </a:ext>
            </a:extLst>
          </p:cNvPr>
          <p:cNvSpPr txBox="1"/>
          <p:nvPr/>
        </p:nvSpPr>
        <p:spPr>
          <a:xfrm>
            <a:off x="356120" y="357048"/>
            <a:ext cx="4538144"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DCC"/>
                </a:solidFill>
                <a:latin typeface="Roboto" panose="02000000000000000000" pitchFamily="2" charset="0"/>
                <a:ea typeface="Roboto" panose="02000000000000000000" pitchFamily="2" charset="0"/>
                <a:cs typeface="Open Sans" panose="020B0606030504020204" pitchFamily="34" charset="0"/>
              </a:rPr>
              <a:t>Carbon Management</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Scopes 1,2,3</a:t>
            </a:r>
          </a:p>
        </p:txBody>
      </p:sp>
      <p:sp>
        <p:nvSpPr>
          <p:cNvPr id="5" name="Freeform 19">
            <a:extLst>
              <a:ext uri="{FF2B5EF4-FFF2-40B4-BE49-F238E27FC236}">
                <a16:creationId xmlns:a16="http://schemas.microsoft.com/office/drawing/2014/main" id="{258EDC2D-D7FB-8177-47FE-E8C3D5BE85E1}"/>
              </a:ext>
            </a:extLst>
          </p:cNvPr>
          <p:cNvSpPr>
            <a:spLocks/>
          </p:cNvSpPr>
          <p:nvPr/>
        </p:nvSpPr>
        <p:spPr bwMode="auto">
          <a:xfrm rot="16200000">
            <a:off x="1134148" y="454393"/>
            <a:ext cx="61341" cy="1412855"/>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grpSp>
        <p:nvGrpSpPr>
          <p:cNvPr id="150" name="Group 149">
            <a:extLst>
              <a:ext uri="{FF2B5EF4-FFF2-40B4-BE49-F238E27FC236}">
                <a16:creationId xmlns:a16="http://schemas.microsoft.com/office/drawing/2014/main" id="{19B22A25-DD51-E70B-A9A3-6774A893B38F}"/>
              </a:ext>
            </a:extLst>
          </p:cNvPr>
          <p:cNvGrpSpPr/>
          <p:nvPr/>
        </p:nvGrpSpPr>
        <p:grpSpPr>
          <a:xfrm>
            <a:off x="1770961" y="313339"/>
            <a:ext cx="8878678" cy="5414512"/>
            <a:chOff x="1187669" y="527833"/>
            <a:chExt cx="9824609" cy="5991372"/>
          </a:xfrm>
        </p:grpSpPr>
        <p:pic>
          <p:nvPicPr>
            <p:cNvPr id="151" name="bg object 16">
              <a:extLst>
                <a:ext uri="{FF2B5EF4-FFF2-40B4-BE49-F238E27FC236}">
                  <a16:creationId xmlns:a16="http://schemas.microsoft.com/office/drawing/2014/main" id="{1E079456-1627-B767-DABD-EB566EBC4F8B}"/>
                </a:ext>
              </a:extLst>
            </p:cNvPr>
            <p:cNvPicPr/>
            <p:nvPr/>
          </p:nvPicPr>
          <p:blipFill>
            <a:blip r:embed="rId3" cstate="print"/>
            <a:stretch>
              <a:fillRect/>
            </a:stretch>
          </p:blipFill>
          <p:spPr>
            <a:xfrm>
              <a:off x="5376865" y="763925"/>
              <a:ext cx="2210914" cy="1183306"/>
            </a:xfrm>
            <a:prstGeom prst="rect">
              <a:avLst/>
            </a:prstGeom>
          </p:spPr>
        </p:pic>
        <p:pic>
          <p:nvPicPr>
            <p:cNvPr id="152" name="bg object 17">
              <a:extLst>
                <a:ext uri="{FF2B5EF4-FFF2-40B4-BE49-F238E27FC236}">
                  <a16:creationId xmlns:a16="http://schemas.microsoft.com/office/drawing/2014/main" id="{F550D6DA-3BA0-0619-8DFB-45726EE7A739}"/>
                </a:ext>
              </a:extLst>
            </p:cNvPr>
            <p:cNvPicPr/>
            <p:nvPr/>
          </p:nvPicPr>
          <p:blipFill>
            <a:blip r:embed="rId4" cstate="print"/>
            <a:stretch>
              <a:fillRect/>
            </a:stretch>
          </p:blipFill>
          <p:spPr>
            <a:xfrm>
              <a:off x="1258211" y="601128"/>
              <a:ext cx="3792659" cy="2546102"/>
            </a:xfrm>
            <a:prstGeom prst="rect">
              <a:avLst/>
            </a:prstGeom>
          </p:spPr>
        </p:pic>
        <p:pic>
          <p:nvPicPr>
            <p:cNvPr id="153" name="bg object 18">
              <a:extLst>
                <a:ext uri="{FF2B5EF4-FFF2-40B4-BE49-F238E27FC236}">
                  <a16:creationId xmlns:a16="http://schemas.microsoft.com/office/drawing/2014/main" id="{D2BE546F-C989-9A59-D2B5-A519C430D94E}"/>
                </a:ext>
              </a:extLst>
            </p:cNvPr>
            <p:cNvPicPr/>
            <p:nvPr/>
          </p:nvPicPr>
          <p:blipFill>
            <a:blip r:embed="rId5" cstate="print"/>
            <a:stretch>
              <a:fillRect/>
            </a:stretch>
          </p:blipFill>
          <p:spPr>
            <a:xfrm>
              <a:off x="7290449" y="1425433"/>
              <a:ext cx="3468743" cy="2704355"/>
            </a:xfrm>
            <a:prstGeom prst="rect">
              <a:avLst/>
            </a:prstGeom>
          </p:spPr>
        </p:pic>
        <p:sp>
          <p:nvSpPr>
            <p:cNvPr id="154" name="bg object 19">
              <a:extLst>
                <a:ext uri="{FF2B5EF4-FFF2-40B4-BE49-F238E27FC236}">
                  <a16:creationId xmlns:a16="http://schemas.microsoft.com/office/drawing/2014/main" id="{FD6A2B98-D1BB-D982-5F65-B0F6338888FE}"/>
                </a:ext>
              </a:extLst>
            </p:cNvPr>
            <p:cNvSpPr/>
            <p:nvPr/>
          </p:nvSpPr>
          <p:spPr>
            <a:xfrm>
              <a:off x="2200420" y="1098508"/>
              <a:ext cx="6946976" cy="3718045"/>
            </a:xfrm>
            <a:custGeom>
              <a:avLst/>
              <a:gdLst/>
              <a:ahLst/>
              <a:cxnLst/>
              <a:rect l="l" t="t" r="r" b="b"/>
              <a:pathLst>
                <a:path w="7560309" h="4270375">
                  <a:moveTo>
                    <a:pt x="1052812" y="1565349"/>
                  </a:moveTo>
                  <a:lnTo>
                    <a:pt x="1058926" y="1519777"/>
                  </a:lnTo>
                  <a:lnTo>
                    <a:pt x="1066057" y="1474852"/>
                  </a:lnTo>
                  <a:lnTo>
                    <a:pt x="1074192" y="1430575"/>
                  </a:lnTo>
                  <a:lnTo>
                    <a:pt x="1083316" y="1386948"/>
                  </a:lnTo>
                  <a:lnTo>
                    <a:pt x="1093412" y="1343971"/>
                  </a:lnTo>
                  <a:lnTo>
                    <a:pt x="1104466" y="1301646"/>
                  </a:lnTo>
                  <a:lnTo>
                    <a:pt x="1116462" y="1259974"/>
                  </a:lnTo>
                  <a:lnTo>
                    <a:pt x="1129386" y="1218956"/>
                  </a:lnTo>
                  <a:lnTo>
                    <a:pt x="1143221" y="1178594"/>
                  </a:lnTo>
                  <a:lnTo>
                    <a:pt x="1157954" y="1138888"/>
                  </a:lnTo>
                  <a:lnTo>
                    <a:pt x="1173567" y="1099840"/>
                  </a:lnTo>
                  <a:lnTo>
                    <a:pt x="1190047" y="1061452"/>
                  </a:lnTo>
                  <a:lnTo>
                    <a:pt x="1207378" y="1023723"/>
                  </a:lnTo>
                  <a:lnTo>
                    <a:pt x="1225544" y="986656"/>
                  </a:lnTo>
                  <a:lnTo>
                    <a:pt x="1244531" y="950252"/>
                  </a:lnTo>
                  <a:lnTo>
                    <a:pt x="1264323" y="914511"/>
                  </a:lnTo>
                  <a:lnTo>
                    <a:pt x="1284905" y="879435"/>
                  </a:lnTo>
                  <a:lnTo>
                    <a:pt x="1306262" y="845026"/>
                  </a:lnTo>
                  <a:lnTo>
                    <a:pt x="1328378" y="811284"/>
                  </a:lnTo>
                  <a:lnTo>
                    <a:pt x="1351239" y="778211"/>
                  </a:lnTo>
                  <a:lnTo>
                    <a:pt x="1374828" y="745807"/>
                  </a:lnTo>
                  <a:lnTo>
                    <a:pt x="1399131" y="714074"/>
                  </a:lnTo>
                  <a:lnTo>
                    <a:pt x="1424132" y="683014"/>
                  </a:lnTo>
                  <a:lnTo>
                    <a:pt x="1449817" y="652627"/>
                  </a:lnTo>
                  <a:lnTo>
                    <a:pt x="1476170" y="622915"/>
                  </a:lnTo>
                  <a:lnTo>
                    <a:pt x="1503175" y="593878"/>
                  </a:lnTo>
                  <a:lnTo>
                    <a:pt x="1530818" y="565518"/>
                  </a:lnTo>
                  <a:lnTo>
                    <a:pt x="1559083" y="537837"/>
                  </a:lnTo>
                  <a:lnTo>
                    <a:pt x="1587955" y="510835"/>
                  </a:lnTo>
                  <a:lnTo>
                    <a:pt x="1617419" y="484513"/>
                  </a:lnTo>
                  <a:lnTo>
                    <a:pt x="1647459" y="458873"/>
                  </a:lnTo>
                  <a:lnTo>
                    <a:pt x="1678060" y="433917"/>
                  </a:lnTo>
                  <a:lnTo>
                    <a:pt x="1709208" y="409644"/>
                  </a:lnTo>
                  <a:lnTo>
                    <a:pt x="1740886" y="386057"/>
                  </a:lnTo>
                  <a:lnTo>
                    <a:pt x="1773079" y="363156"/>
                  </a:lnTo>
                  <a:lnTo>
                    <a:pt x="1805773" y="340943"/>
                  </a:lnTo>
                  <a:lnTo>
                    <a:pt x="1838952" y="319419"/>
                  </a:lnTo>
                  <a:lnTo>
                    <a:pt x="1872600" y="298585"/>
                  </a:lnTo>
                  <a:lnTo>
                    <a:pt x="1906703" y="278443"/>
                  </a:lnTo>
                  <a:lnTo>
                    <a:pt x="1941246" y="258993"/>
                  </a:lnTo>
                  <a:lnTo>
                    <a:pt x="1976212" y="240237"/>
                  </a:lnTo>
                  <a:lnTo>
                    <a:pt x="2011587" y="222176"/>
                  </a:lnTo>
                  <a:lnTo>
                    <a:pt x="2047355" y="204810"/>
                  </a:lnTo>
                  <a:lnTo>
                    <a:pt x="2083502" y="188143"/>
                  </a:lnTo>
                  <a:lnTo>
                    <a:pt x="2120011" y="172173"/>
                  </a:lnTo>
                  <a:lnTo>
                    <a:pt x="2156869" y="156904"/>
                  </a:lnTo>
                  <a:lnTo>
                    <a:pt x="2194059" y="142335"/>
                  </a:lnTo>
                  <a:lnTo>
                    <a:pt x="2231566" y="128469"/>
                  </a:lnTo>
                  <a:lnTo>
                    <a:pt x="2269375" y="115306"/>
                  </a:lnTo>
                  <a:lnTo>
                    <a:pt x="2307471" y="102847"/>
                  </a:lnTo>
                  <a:lnTo>
                    <a:pt x="2345838" y="91094"/>
                  </a:lnTo>
                  <a:lnTo>
                    <a:pt x="2384462" y="80048"/>
                  </a:lnTo>
                  <a:lnTo>
                    <a:pt x="2423326" y="69710"/>
                  </a:lnTo>
                  <a:lnTo>
                    <a:pt x="2462417" y="60081"/>
                  </a:lnTo>
                  <a:lnTo>
                    <a:pt x="2501717" y="51163"/>
                  </a:lnTo>
                  <a:lnTo>
                    <a:pt x="2541214" y="42957"/>
                  </a:lnTo>
                  <a:lnTo>
                    <a:pt x="2580890" y="35463"/>
                  </a:lnTo>
                  <a:lnTo>
                    <a:pt x="2620731" y="28684"/>
                  </a:lnTo>
                  <a:lnTo>
                    <a:pt x="2660721" y="22619"/>
                  </a:lnTo>
                  <a:lnTo>
                    <a:pt x="2700846" y="17272"/>
                  </a:lnTo>
                  <a:lnTo>
                    <a:pt x="2741089" y="12642"/>
                  </a:lnTo>
                  <a:lnTo>
                    <a:pt x="2781437" y="8730"/>
                  </a:lnTo>
                  <a:lnTo>
                    <a:pt x="2821873" y="5539"/>
                  </a:lnTo>
                  <a:lnTo>
                    <a:pt x="2862382" y="3069"/>
                  </a:lnTo>
                  <a:lnTo>
                    <a:pt x="2902949" y="1322"/>
                  </a:lnTo>
                  <a:lnTo>
                    <a:pt x="2943559" y="298"/>
                  </a:lnTo>
                  <a:lnTo>
                    <a:pt x="2984196" y="0"/>
                  </a:lnTo>
                  <a:lnTo>
                    <a:pt x="3024846" y="427"/>
                  </a:lnTo>
                  <a:lnTo>
                    <a:pt x="3065493" y="1581"/>
                  </a:lnTo>
                  <a:lnTo>
                    <a:pt x="3106122" y="3464"/>
                  </a:lnTo>
                  <a:lnTo>
                    <a:pt x="3146717" y="6077"/>
                  </a:lnTo>
                  <a:lnTo>
                    <a:pt x="3187263" y="9420"/>
                  </a:lnTo>
                  <a:lnTo>
                    <a:pt x="3227746" y="13495"/>
                  </a:lnTo>
                  <a:lnTo>
                    <a:pt x="3268149" y="18304"/>
                  </a:lnTo>
                  <a:lnTo>
                    <a:pt x="3308457" y="23847"/>
                  </a:lnTo>
                  <a:lnTo>
                    <a:pt x="3348656" y="30126"/>
                  </a:lnTo>
                  <a:lnTo>
                    <a:pt x="3388731" y="37142"/>
                  </a:lnTo>
                  <a:lnTo>
                    <a:pt x="3428664" y="44895"/>
                  </a:lnTo>
                  <a:lnTo>
                    <a:pt x="3468443" y="53388"/>
                  </a:lnTo>
                  <a:lnTo>
                    <a:pt x="3508050" y="62621"/>
                  </a:lnTo>
                  <a:lnTo>
                    <a:pt x="3547472" y="72596"/>
                  </a:lnTo>
                  <a:lnTo>
                    <a:pt x="3586693" y="83314"/>
                  </a:lnTo>
                  <a:lnTo>
                    <a:pt x="3625697" y="94775"/>
                  </a:lnTo>
                  <a:lnTo>
                    <a:pt x="3664469" y="106982"/>
                  </a:lnTo>
                  <a:lnTo>
                    <a:pt x="3702994" y="119935"/>
                  </a:lnTo>
                  <a:lnTo>
                    <a:pt x="3741258" y="133636"/>
                  </a:lnTo>
                  <a:lnTo>
                    <a:pt x="3779243" y="148086"/>
                  </a:lnTo>
                  <a:lnTo>
                    <a:pt x="3816936" y="163286"/>
                  </a:lnTo>
                  <a:lnTo>
                    <a:pt x="3854321" y="179236"/>
                  </a:lnTo>
                  <a:lnTo>
                    <a:pt x="3891383" y="195940"/>
                  </a:lnTo>
                  <a:lnTo>
                    <a:pt x="3928107" y="213396"/>
                  </a:lnTo>
                  <a:lnTo>
                    <a:pt x="3964477" y="231608"/>
                  </a:lnTo>
                  <a:lnTo>
                    <a:pt x="4000477" y="250576"/>
                  </a:lnTo>
                  <a:lnTo>
                    <a:pt x="4036094" y="270300"/>
                  </a:lnTo>
                  <a:lnTo>
                    <a:pt x="4071311" y="290783"/>
                  </a:lnTo>
                  <a:lnTo>
                    <a:pt x="4106114" y="312026"/>
                  </a:lnTo>
                  <a:lnTo>
                    <a:pt x="4140486" y="334030"/>
                  </a:lnTo>
                  <a:lnTo>
                    <a:pt x="4174414" y="356795"/>
                  </a:lnTo>
                  <a:lnTo>
                    <a:pt x="4207881" y="380324"/>
                  </a:lnTo>
                  <a:lnTo>
                    <a:pt x="4240872" y="404616"/>
                  </a:lnTo>
                  <a:lnTo>
                    <a:pt x="4273372" y="429675"/>
                  </a:lnTo>
                  <a:lnTo>
                    <a:pt x="4305366" y="455500"/>
                  </a:lnTo>
                  <a:lnTo>
                    <a:pt x="4336839" y="482093"/>
                  </a:lnTo>
                  <a:lnTo>
                    <a:pt x="4367775" y="509456"/>
                  </a:lnTo>
                  <a:lnTo>
                    <a:pt x="4398159" y="537588"/>
                  </a:lnTo>
                  <a:lnTo>
                    <a:pt x="4427976" y="566492"/>
                  </a:lnTo>
                  <a:lnTo>
                    <a:pt x="4457211" y="596169"/>
                  </a:lnTo>
                  <a:lnTo>
                    <a:pt x="4485848" y="626620"/>
                  </a:lnTo>
                  <a:lnTo>
                    <a:pt x="4513872" y="657846"/>
                  </a:lnTo>
                  <a:lnTo>
                    <a:pt x="4541268" y="689848"/>
                  </a:lnTo>
                  <a:lnTo>
                    <a:pt x="4568020" y="722628"/>
                  </a:lnTo>
                  <a:lnTo>
                    <a:pt x="4615864" y="711399"/>
                  </a:lnTo>
                  <a:lnTo>
                    <a:pt x="4663655" y="701726"/>
                  </a:lnTo>
                  <a:lnTo>
                    <a:pt x="4711372" y="693592"/>
                  </a:lnTo>
                  <a:lnTo>
                    <a:pt x="4758993" y="686982"/>
                  </a:lnTo>
                  <a:lnTo>
                    <a:pt x="4806495" y="681879"/>
                  </a:lnTo>
                  <a:lnTo>
                    <a:pt x="4853857" y="678266"/>
                  </a:lnTo>
                  <a:lnTo>
                    <a:pt x="4901057" y="676129"/>
                  </a:lnTo>
                  <a:lnTo>
                    <a:pt x="4948073" y="675449"/>
                  </a:lnTo>
                  <a:lnTo>
                    <a:pt x="4994883" y="676211"/>
                  </a:lnTo>
                  <a:lnTo>
                    <a:pt x="5041465" y="678398"/>
                  </a:lnTo>
                  <a:lnTo>
                    <a:pt x="5087797" y="681995"/>
                  </a:lnTo>
                  <a:lnTo>
                    <a:pt x="5133857" y="686984"/>
                  </a:lnTo>
                  <a:lnTo>
                    <a:pt x="5179623" y="693349"/>
                  </a:lnTo>
                  <a:lnTo>
                    <a:pt x="5225073" y="701075"/>
                  </a:lnTo>
                  <a:lnTo>
                    <a:pt x="5270186" y="710145"/>
                  </a:lnTo>
                  <a:lnTo>
                    <a:pt x="5314938" y="720542"/>
                  </a:lnTo>
                  <a:lnTo>
                    <a:pt x="5359310" y="732250"/>
                  </a:lnTo>
                  <a:lnTo>
                    <a:pt x="5403277" y="745253"/>
                  </a:lnTo>
                  <a:lnTo>
                    <a:pt x="5446819" y="759534"/>
                  </a:lnTo>
                  <a:lnTo>
                    <a:pt x="5489913" y="775078"/>
                  </a:lnTo>
                  <a:lnTo>
                    <a:pt x="5532538" y="791867"/>
                  </a:lnTo>
                  <a:lnTo>
                    <a:pt x="5574671" y="809886"/>
                  </a:lnTo>
                  <a:lnTo>
                    <a:pt x="5616291" y="829118"/>
                  </a:lnTo>
                  <a:lnTo>
                    <a:pt x="5657375" y="849547"/>
                  </a:lnTo>
                  <a:lnTo>
                    <a:pt x="5697902" y="871156"/>
                  </a:lnTo>
                  <a:lnTo>
                    <a:pt x="5737850" y="893930"/>
                  </a:lnTo>
                  <a:lnTo>
                    <a:pt x="5777197" y="917851"/>
                  </a:lnTo>
                  <a:lnTo>
                    <a:pt x="5815920" y="942904"/>
                  </a:lnTo>
                  <a:lnTo>
                    <a:pt x="5853999" y="969072"/>
                  </a:lnTo>
                  <a:lnTo>
                    <a:pt x="5891410" y="996339"/>
                  </a:lnTo>
                  <a:lnTo>
                    <a:pt x="5928132" y="1024688"/>
                  </a:lnTo>
                  <a:lnTo>
                    <a:pt x="5964143" y="1054104"/>
                  </a:lnTo>
                  <a:lnTo>
                    <a:pt x="5999421" y="1084569"/>
                  </a:lnTo>
                  <a:lnTo>
                    <a:pt x="6033944" y="1116068"/>
                  </a:lnTo>
                  <a:lnTo>
                    <a:pt x="6067691" y="1148584"/>
                  </a:lnTo>
                  <a:lnTo>
                    <a:pt x="6100638" y="1182101"/>
                  </a:lnTo>
                  <a:lnTo>
                    <a:pt x="6132765" y="1216602"/>
                  </a:lnTo>
                  <a:lnTo>
                    <a:pt x="6164049" y="1252072"/>
                  </a:lnTo>
                  <a:lnTo>
                    <a:pt x="6194468" y="1288494"/>
                  </a:lnTo>
                  <a:lnTo>
                    <a:pt x="6224001" y="1325851"/>
                  </a:lnTo>
                  <a:lnTo>
                    <a:pt x="6252625" y="1364127"/>
                  </a:lnTo>
                  <a:lnTo>
                    <a:pt x="6280318" y="1403306"/>
                  </a:lnTo>
                  <a:lnTo>
                    <a:pt x="6307059" y="1443372"/>
                  </a:lnTo>
                  <a:lnTo>
                    <a:pt x="6332826" y="1484308"/>
                  </a:lnTo>
                  <a:lnTo>
                    <a:pt x="6357596" y="1526098"/>
                  </a:lnTo>
                  <a:lnTo>
                    <a:pt x="6381348" y="1568726"/>
                  </a:lnTo>
                  <a:lnTo>
                    <a:pt x="6404059" y="1612174"/>
                  </a:lnTo>
                  <a:lnTo>
                    <a:pt x="6450662" y="1614939"/>
                  </a:lnTo>
                  <a:lnTo>
                    <a:pt x="6496254" y="1618766"/>
                  </a:lnTo>
                  <a:lnTo>
                    <a:pt x="6540838" y="1623633"/>
                  </a:lnTo>
                  <a:lnTo>
                    <a:pt x="6584418" y="1629518"/>
                  </a:lnTo>
                  <a:lnTo>
                    <a:pt x="6626997" y="1636400"/>
                  </a:lnTo>
                  <a:lnTo>
                    <a:pt x="6668579" y="1644255"/>
                  </a:lnTo>
                  <a:lnTo>
                    <a:pt x="6709166" y="1653063"/>
                  </a:lnTo>
                  <a:lnTo>
                    <a:pt x="6748761" y="1662801"/>
                  </a:lnTo>
                  <a:lnTo>
                    <a:pt x="6787369" y="1673447"/>
                  </a:lnTo>
                  <a:lnTo>
                    <a:pt x="6824992" y="1684980"/>
                  </a:lnTo>
                  <a:lnTo>
                    <a:pt x="6861633" y="1697378"/>
                  </a:lnTo>
                  <a:lnTo>
                    <a:pt x="6931984" y="1724678"/>
                  </a:lnTo>
                  <a:lnTo>
                    <a:pt x="6998449" y="1755174"/>
                  </a:lnTo>
                  <a:lnTo>
                    <a:pt x="7061053" y="1788690"/>
                  </a:lnTo>
                  <a:lnTo>
                    <a:pt x="7119822" y="1825049"/>
                  </a:lnTo>
                  <a:lnTo>
                    <a:pt x="7174782" y="1864077"/>
                  </a:lnTo>
                  <a:lnTo>
                    <a:pt x="7225960" y="1905598"/>
                  </a:lnTo>
                  <a:lnTo>
                    <a:pt x="7273382" y="1949436"/>
                  </a:lnTo>
                  <a:lnTo>
                    <a:pt x="7317073" y="1995417"/>
                  </a:lnTo>
                  <a:lnTo>
                    <a:pt x="7357060" y="2043364"/>
                  </a:lnTo>
                  <a:lnTo>
                    <a:pt x="7393369" y="2093102"/>
                  </a:lnTo>
                  <a:lnTo>
                    <a:pt x="7426025" y="2144456"/>
                  </a:lnTo>
                  <a:lnTo>
                    <a:pt x="7455055" y="2197251"/>
                  </a:lnTo>
                  <a:lnTo>
                    <a:pt x="7480486" y="2251310"/>
                  </a:lnTo>
                  <a:lnTo>
                    <a:pt x="7502342" y="2306458"/>
                  </a:lnTo>
                  <a:lnTo>
                    <a:pt x="7520650" y="2362520"/>
                  </a:lnTo>
                  <a:lnTo>
                    <a:pt x="7535437" y="2419321"/>
                  </a:lnTo>
                  <a:lnTo>
                    <a:pt x="7546727" y="2476684"/>
                  </a:lnTo>
                  <a:lnTo>
                    <a:pt x="7554548" y="2534435"/>
                  </a:lnTo>
                  <a:lnTo>
                    <a:pt x="7558926" y="2592398"/>
                  </a:lnTo>
                  <a:lnTo>
                    <a:pt x="7559886" y="2650397"/>
                  </a:lnTo>
                  <a:lnTo>
                    <a:pt x="7559092" y="2679355"/>
                  </a:lnTo>
                  <a:lnTo>
                    <a:pt x="7554974" y="2737080"/>
                  </a:lnTo>
                  <a:lnTo>
                    <a:pt x="7547504" y="2794403"/>
                  </a:lnTo>
                  <a:lnTo>
                    <a:pt x="7536708" y="2851147"/>
                  </a:lnTo>
                  <a:lnTo>
                    <a:pt x="7522611" y="2907139"/>
                  </a:lnTo>
                  <a:lnTo>
                    <a:pt x="7505240" y="2962202"/>
                  </a:lnTo>
                  <a:lnTo>
                    <a:pt x="7484621" y="3016161"/>
                  </a:lnTo>
                  <a:lnTo>
                    <a:pt x="7460780" y="3068840"/>
                  </a:lnTo>
                  <a:lnTo>
                    <a:pt x="7433743" y="3120064"/>
                  </a:lnTo>
                  <a:lnTo>
                    <a:pt x="7403536" y="3169657"/>
                  </a:lnTo>
                  <a:lnTo>
                    <a:pt x="7370185" y="3217445"/>
                  </a:lnTo>
                  <a:lnTo>
                    <a:pt x="7333716" y="3263251"/>
                  </a:lnTo>
                  <a:lnTo>
                    <a:pt x="7294156" y="3306900"/>
                  </a:lnTo>
                  <a:lnTo>
                    <a:pt x="7251529" y="3348217"/>
                  </a:lnTo>
                  <a:lnTo>
                    <a:pt x="7205864" y="3387025"/>
                  </a:lnTo>
                  <a:lnTo>
                    <a:pt x="7157184" y="3423150"/>
                  </a:lnTo>
                  <a:lnTo>
                    <a:pt x="7105518" y="3456417"/>
                  </a:lnTo>
                  <a:lnTo>
                    <a:pt x="7050890" y="3486649"/>
                  </a:lnTo>
                  <a:lnTo>
                    <a:pt x="6993326" y="3513671"/>
                  </a:lnTo>
                  <a:lnTo>
                    <a:pt x="6932854" y="3537308"/>
                  </a:lnTo>
                  <a:lnTo>
                    <a:pt x="6869498" y="3557384"/>
                  </a:lnTo>
                  <a:lnTo>
                    <a:pt x="6803285" y="3573724"/>
                  </a:lnTo>
                  <a:lnTo>
                    <a:pt x="6734241" y="3586152"/>
                  </a:lnTo>
                  <a:lnTo>
                    <a:pt x="6662392" y="3594493"/>
                  </a:lnTo>
                  <a:lnTo>
                    <a:pt x="6587764" y="3598572"/>
                  </a:lnTo>
                  <a:lnTo>
                    <a:pt x="6549416" y="3598957"/>
                  </a:lnTo>
                  <a:lnTo>
                    <a:pt x="6510383" y="3598212"/>
                  </a:lnTo>
                  <a:lnTo>
                    <a:pt x="6470668" y="3596313"/>
                  </a:lnTo>
                  <a:lnTo>
                    <a:pt x="6430275" y="3593238"/>
                  </a:lnTo>
                  <a:lnTo>
                    <a:pt x="6389207" y="3588967"/>
                  </a:lnTo>
                  <a:lnTo>
                    <a:pt x="6347467" y="3583476"/>
                  </a:lnTo>
                  <a:lnTo>
                    <a:pt x="6305058" y="3576744"/>
                  </a:lnTo>
                  <a:lnTo>
                    <a:pt x="6261984" y="3568749"/>
                  </a:lnTo>
                  <a:lnTo>
                    <a:pt x="6233066" y="3608191"/>
                  </a:lnTo>
                  <a:lnTo>
                    <a:pt x="6203336" y="3646529"/>
                  </a:lnTo>
                  <a:lnTo>
                    <a:pt x="6172817" y="3683761"/>
                  </a:lnTo>
                  <a:lnTo>
                    <a:pt x="6141532" y="3719883"/>
                  </a:lnTo>
                  <a:lnTo>
                    <a:pt x="6109506" y="3754891"/>
                  </a:lnTo>
                  <a:lnTo>
                    <a:pt x="6076760" y="3788782"/>
                  </a:lnTo>
                  <a:lnTo>
                    <a:pt x="6043320" y="3821552"/>
                  </a:lnTo>
                  <a:lnTo>
                    <a:pt x="6009209" y="3853198"/>
                  </a:lnTo>
                  <a:lnTo>
                    <a:pt x="5974449" y="3883716"/>
                  </a:lnTo>
                  <a:lnTo>
                    <a:pt x="5939065" y="3913104"/>
                  </a:lnTo>
                  <a:lnTo>
                    <a:pt x="5903079" y="3941356"/>
                  </a:lnTo>
                  <a:lnTo>
                    <a:pt x="5866516" y="3968471"/>
                  </a:lnTo>
                  <a:lnTo>
                    <a:pt x="5829399" y="3994444"/>
                  </a:lnTo>
                  <a:lnTo>
                    <a:pt x="5791752" y="4019272"/>
                  </a:lnTo>
                  <a:lnTo>
                    <a:pt x="5753597" y="4042951"/>
                  </a:lnTo>
                  <a:lnTo>
                    <a:pt x="5714958" y="4065479"/>
                  </a:lnTo>
                  <a:lnTo>
                    <a:pt x="5675859" y="4086850"/>
                  </a:lnTo>
                  <a:lnTo>
                    <a:pt x="5636323" y="4107063"/>
                  </a:lnTo>
                  <a:lnTo>
                    <a:pt x="5596375" y="4126114"/>
                  </a:lnTo>
                  <a:lnTo>
                    <a:pt x="5556036" y="4143998"/>
                  </a:lnTo>
                  <a:lnTo>
                    <a:pt x="5515331" y="4160713"/>
                  </a:lnTo>
                  <a:lnTo>
                    <a:pt x="5474283" y="4176256"/>
                  </a:lnTo>
                  <a:lnTo>
                    <a:pt x="5432916" y="4190621"/>
                  </a:lnTo>
                  <a:lnTo>
                    <a:pt x="5391253" y="4203807"/>
                  </a:lnTo>
                  <a:lnTo>
                    <a:pt x="5349317" y="4215810"/>
                  </a:lnTo>
                  <a:lnTo>
                    <a:pt x="5307133" y="4226625"/>
                  </a:lnTo>
                  <a:lnTo>
                    <a:pt x="5264723" y="4236251"/>
                  </a:lnTo>
                  <a:lnTo>
                    <a:pt x="5222111" y="4244682"/>
                  </a:lnTo>
                  <a:lnTo>
                    <a:pt x="5179321" y="4251916"/>
                  </a:lnTo>
                  <a:lnTo>
                    <a:pt x="5136375" y="4257949"/>
                  </a:lnTo>
                  <a:lnTo>
                    <a:pt x="5093298" y="4262779"/>
                  </a:lnTo>
                  <a:lnTo>
                    <a:pt x="5050113" y="4266400"/>
                  </a:lnTo>
                  <a:lnTo>
                    <a:pt x="5006844" y="4268810"/>
                  </a:lnTo>
                  <a:lnTo>
                    <a:pt x="4963513" y="4270005"/>
                  </a:lnTo>
                  <a:lnTo>
                    <a:pt x="4920145" y="4269982"/>
                  </a:lnTo>
                  <a:lnTo>
                    <a:pt x="4876762" y="4268738"/>
                  </a:lnTo>
                  <a:lnTo>
                    <a:pt x="4833389" y="4266268"/>
                  </a:lnTo>
                  <a:lnTo>
                    <a:pt x="4790049" y="4262570"/>
                  </a:lnTo>
                  <a:lnTo>
                    <a:pt x="4746765" y="4257639"/>
                  </a:lnTo>
                  <a:lnTo>
                    <a:pt x="4703561" y="4251473"/>
                  </a:lnTo>
                  <a:lnTo>
                    <a:pt x="4660460" y="4244068"/>
                  </a:lnTo>
                  <a:lnTo>
                    <a:pt x="4617485" y="4235420"/>
                  </a:lnTo>
                  <a:lnTo>
                    <a:pt x="4574661" y="4225526"/>
                  </a:lnTo>
                  <a:lnTo>
                    <a:pt x="4532011" y="4214382"/>
                  </a:lnTo>
                  <a:lnTo>
                    <a:pt x="4489557" y="4201985"/>
                  </a:lnTo>
                  <a:lnTo>
                    <a:pt x="4447325" y="4188332"/>
                  </a:lnTo>
                  <a:lnTo>
                    <a:pt x="4405336" y="4173419"/>
                  </a:lnTo>
                  <a:lnTo>
                    <a:pt x="4363615" y="4157242"/>
                  </a:lnTo>
                  <a:lnTo>
                    <a:pt x="4322185" y="4139799"/>
                  </a:lnTo>
                  <a:lnTo>
                    <a:pt x="4281070" y="4121084"/>
                  </a:lnTo>
                  <a:lnTo>
                    <a:pt x="4240292" y="4101096"/>
                  </a:lnTo>
                  <a:lnTo>
                    <a:pt x="4199876" y="4079831"/>
                  </a:lnTo>
                  <a:lnTo>
                    <a:pt x="4159845" y="4057284"/>
                  </a:lnTo>
                  <a:lnTo>
                    <a:pt x="4120223" y="4033453"/>
                  </a:lnTo>
                  <a:lnTo>
                    <a:pt x="4081032" y="4008335"/>
                  </a:lnTo>
                  <a:lnTo>
                    <a:pt x="4042297" y="3981924"/>
                  </a:lnTo>
                  <a:lnTo>
                    <a:pt x="4004041" y="3954219"/>
                  </a:lnTo>
                  <a:lnTo>
                    <a:pt x="3966287" y="3925216"/>
                  </a:lnTo>
                  <a:lnTo>
                    <a:pt x="3929059" y="3894911"/>
                  </a:lnTo>
                  <a:lnTo>
                    <a:pt x="3892380" y="3863300"/>
                  </a:lnTo>
                  <a:lnTo>
                    <a:pt x="3852230" y="3886738"/>
                  </a:lnTo>
                  <a:lnTo>
                    <a:pt x="3811251" y="3908965"/>
                  </a:lnTo>
                  <a:lnTo>
                    <a:pt x="3769487" y="3929987"/>
                  </a:lnTo>
                  <a:lnTo>
                    <a:pt x="3726983" y="3949806"/>
                  </a:lnTo>
                  <a:lnTo>
                    <a:pt x="3683783" y="3968427"/>
                  </a:lnTo>
                  <a:lnTo>
                    <a:pt x="3639931" y="3985854"/>
                  </a:lnTo>
                  <a:lnTo>
                    <a:pt x="3595473" y="4002091"/>
                  </a:lnTo>
                  <a:lnTo>
                    <a:pt x="3550451" y="4017142"/>
                  </a:lnTo>
                  <a:lnTo>
                    <a:pt x="3504911" y="4031010"/>
                  </a:lnTo>
                  <a:lnTo>
                    <a:pt x="3458898" y="4043700"/>
                  </a:lnTo>
                  <a:lnTo>
                    <a:pt x="3412454" y="4055215"/>
                  </a:lnTo>
                  <a:lnTo>
                    <a:pt x="3365625" y="4065560"/>
                  </a:lnTo>
                  <a:lnTo>
                    <a:pt x="3318455" y="4074738"/>
                  </a:lnTo>
                  <a:lnTo>
                    <a:pt x="3270989" y="4082754"/>
                  </a:lnTo>
                  <a:lnTo>
                    <a:pt x="3223271" y="4089611"/>
                  </a:lnTo>
                  <a:lnTo>
                    <a:pt x="3175344" y="4095314"/>
                  </a:lnTo>
                  <a:lnTo>
                    <a:pt x="3127254" y="4099866"/>
                  </a:lnTo>
                  <a:lnTo>
                    <a:pt x="3079045" y="4103271"/>
                  </a:lnTo>
                  <a:lnTo>
                    <a:pt x="3030761" y="4105533"/>
                  </a:lnTo>
                  <a:lnTo>
                    <a:pt x="2982447" y="4106656"/>
                  </a:lnTo>
                  <a:lnTo>
                    <a:pt x="2934147" y="4106645"/>
                  </a:lnTo>
                  <a:lnTo>
                    <a:pt x="2885905" y="4105502"/>
                  </a:lnTo>
                  <a:lnTo>
                    <a:pt x="2837766" y="4103233"/>
                  </a:lnTo>
                  <a:lnTo>
                    <a:pt x="2789774" y="4099840"/>
                  </a:lnTo>
                  <a:lnTo>
                    <a:pt x="2741974" y="4095329"/>
                  </a:lnTo>
                  <a:lnTo>
                    <a:pt x="2694409" y="4089702"/>
                  </a:lnTo>
                  <a:lnTo>
                    <a:pt x="2647124" y="4082964"/>
                  </a:lnTo>
                  <a:lnTo>
                    <a:pt x="2600164" y="4075119"/>
                  </a:lnTo>
                  <a:lnTo>
                    <a:pt x="2553573" y="4066170"/>
                  </a:lnTo>
                  <a:lnTo>
                    <a:pt x="2507395" y="4056123"/>
                  </a:lnTo>
                  <a:lnTo>
                    <a:pt x="2461675" y="4044980"/>
                  </a:lnTo>
                  <a:lnTo>
                    <a:pt x="2416457" y="4032745"/>
                  </a:lnTo>
                  <a:lnTo>
                    <a:pt x="2371785" y="4019423"/>
                  </a:lnTo>
                  <a:lnTo>
                    <a:pt x="2327704" y="4005017"/>
                  </a:lnTo>
                  <a:lnTo>
                    <a:pt x="2284258" y="3989532"/>
                  </a:lnTo>
                  <a:lnTo>
                    <a:pt x="2241491" y="3972972"/>
                  </a:lnTo>
                  <a:lnTo>
                    <a:pt x="2199449" y="3955339"/>
                  </a:lnTo>
                  <a:lnTo>
                    <a:pt x="2158174" y="3936639"/>
                  </a:lnTo>
                  <a:lnTo>
                    <a:pt x="2117713" y="3916876"/>
                  </a:lnTo>
                  <a:lnTo>
                    <a:pt x="2078108" y="3896052"/>
                  </a:lnTo>
                  <a:lnTo>
                    <a:pt x="2039404" y="3874173"/>
                  </a:lnTo>
                  <a:lnTo>
                    <a:pt x="2001646" y="3851241"/>
                  </a:lnTo>
                  <a:lnTo>
                    <a:pt x="1964878" y="3827262"/>
                  </a:lnTo>
                  <a:lnTo>
                    <a:pt x="1929145" y="3802239"/>
                  </a:lnTo>
                  <a:lnTo>
                    <a:pt x="1894490" y="3776176"/>
                  </a:lnTo>
                  <a:lnTo>
                    <a:pt x="1860958" y="3749076"/>
                  </a:lnTo>
                  <a:lnTo>
                    <a:pt x="1828594" y="3720945"/>
                  </a:lnTo>
                  <a:lnTo>
                    <a:pt x="1797442" y="3691785"/>
                  </a:lnTo>
                  <a:lnTo>
                    <a:pt x="1767546" y="3661602"/>
                  </a:lnTo>
                  <a:lnTo>
                    <a:pt x="1738951" y="3630398"/>
                  </a:lnTo>
                  <a:lnTo>
                    <a:pt x="1711700" y="3598177"/>
                  </a:lnTo>
                  <a:lnTo>
                    <a:pt x="1685839" y="3564944"/>
                  </a:lnTo>
                  <a:lnTo>
                    <a:pt x="1661412" y="3530703"/>
                  </a:lnTo>
                  <a:lnTo>
                    <a:pt x="1638462" y="3495458"/>
                  </a:lnTo>
                  <a:lnTo>
                    <a:pt x="1617035" y="3459212"/>
                  </a:lnTo>
                  <a:lnTo>
                    <a:pt x="1568708" y="3472796"/>
                  </a:lnTo>
                  <a:lnTo>
                    <a:pt x="1521084" y="3485143"/>
                  </a:lnTo>
                  <a:lnTo>
                    <a:pt x="1474167" y="3496272"/>
                  </a:lnTo>
                  <a:lnTo>
                    <a:pt x="1427956" y="3506200"/>
                  </a:lnTo>
                  <a:lnTo>
                    <a:pt x="1382454" y="3514948"/>
                  </a:lnTo>
                  <a:lnTo>
                    <a:pt x="1337662" y="3522533"/>
                  </a:lnTo>
                  <a:lnTo>
                    <a:pt x="1293580" y="3528976"/>
                  </a:lnTo>
                  <a:lnTo>
                    <a:pt x="1250211" y="3534294"/>
                  </a:lnTo>
                  <a:lnTo>
                    <a:pt x="1207556" y="3538507"/>
                  </a:lnTo>
                  <a:lnTo>
                    <a:pt x="1165616" y="3541633"/>
                  </a:lnTo>
                  <a:lnTo>
                    <a:pt x="1124393" y="3543692"/>
                  </a:lnTo>
                  <a:lnTo>
                    <a:pt x="1083887" y="3544702"/>
                  </a:lnTo>
                  <a:lnTo>
                    <a:pt x="1044101" y="3544682"/>
                  </a:lnTo>
                  <a:lnTo>
                    <a:pt x="1005036" y="3543651"/>
                  </a:lnTo>
                  <a:lnTo>
                    <a:pt x="966692" y="3541628"/>
                  </a:lnTo>
                  <a:lnTo>
                    <a:pt x="892176" y="3534680"/>
                  </a:lnTo>
                  <a:lnTo>
                    <a:pt x="820564" y="3523991"/>
                  </a:lnTo>
                  <a:lnTo>
                    <a:pt x="751867" y="3509711"/>
                  </a:lnTo>
                  <a:lnTo>
                    <a:pt x="686096" y="3491991"/>
                  </a:lnTo>
                  <a:lnTo>
                    <a:pt x="623261" y="3470982"/>
                  </a:lnTo>
                  <a:lnTo>
                    <a:pt x="563374" y="3446835"/>
                  </a:lnTo>
                  <a:lnTo>
                    <a:pt x="506446" y="3419701"/>
                  </a:lnTo>
                  <a:lnTo>
                    <a:pt x="452487" y="3389731"/>
                  </a:lnTo>
                  <a:lnTo>
                    <a:pt x="401508" y="3357076"/>
                  </a:lnTo>
                  <a:lnTo>
                    <a:pt x="353520" y="3321888"/>
                  </a:lnTo>
                  <a:lnTo>
                    <a:pt x="308533" y="3284317"/>
                  </a:lnTo>
                  <a:lnTo>
                    <a:pt x="266560" y="3244514"/>
                  </a:lnTo>
                  <a:lnTo>
                    <a:pt x="227610" y="3202630"/>
                  </a:lnTo>
                  <a:lnTo>
                    <a:pt x="191694" y="3158816"/>
                  </a:lnTo>
                  <a:lnTo>
                    <a:pt x="158824" y="3113224"/>
                  </a:lnTo>
                  <a:lnTo>
                    <a:pt x="129010" y="3066004"/>
                  </a:lnTo>
                  <a:lnTo>
                    <a:pt x="102263" y="3017307"/>
                  </a:lnTo>
                  <a:lnTo>
                    <a:pt x="78593" y="2967285"/>
                  </a:lnTo>
                  <a:lnTo>
                    <a:pt x="58013" y="2916088"/>
                  </a:lnTo>
                  <a:lnTo>
                    <a:pt x="40532" y="2863868"/>
                  </a:lnTo>
                  <a:lnTo>
                    <a:pt x="26161" y="2810774"/>
                  </a:lnTo>
                  <a:lnTo>
                    <a:pt x="14911" y="2756960"/>
                  </a:lnTo>
                  <a:lnTo>
                    <a:pt x="6794" y="2702574"/>
                  </a:lnTo>
                  <a:lnTo>
                    <a:pt x="1820" y="2647770"/>
                  </a:lnTo>
                  <a:lnTo>
                    <a:pt x="0" y="2592696"/>
                  </a:lnTo>
                  <a:lnTo>
                    <a:pt x="275" y="2565106"/>
                  </a:lnTo>
                  <a:lnTo>
                    <a:pt x="3206" y="2509913"/>
                  </a:lnTo>
                  <a:lnTo>
                    <a:pt x="9318" y="2454829"/>
                  </a:lnTo>
                  <a:lnTo>
                    <a:pt x="18621" y="2400006"/>
                  </a:lnTo>
                  <a:lnTo>
                    <a:pt x="31128" y="2345593"/>
                  </a:lnTo>
                  <a:lnTo>
                    <a:pt x="46847" y="2291742"/>
                  </a:lnTo>
                  <a:lnTo>
                    <a:pt x="65792" y="2238605"/>
                  </a:lnTo>
                  <a:lnTo>
                    <a:pt x="87971" y="2186332"/>
                  </a:lnTo>
                  <a:lnTo>
                    <a:pt x="113397" y="2135074"/>
                  </a:lnTo>
                  <a:lnTo>
                    <a:pt x="142079" y="2084982"/>
                  </a:lnTo>
                  <a:lnTo>
                    <a:pt x="174030" y="2036207"/>
                  </a:lnTo>
                  <a:lnTo>
                    <a:pt x="209259" y="1988901"/>
                  </a:lnTo>
                  <a:lnTo>
                    <a:pt x="247778" y="1943214"/>
                  </a:lnTo>
                  <a:lnTo>
                    <a:pt x="289597" y="1899297"/>
                  </a:lnTo>
                  <a:lnTo>
                    <a:pt x="334728" y="1857301"/>
                  </a:lnTo>
                  <a:lnTo>
                    <a:pt x="383180" y="1817378"/>
                  </a:lnTo>
                  <a:lnTo>
                    <a:pt x="434966" y="1779678"/>
                  </a:lnTo>
                  <a:lnTo>
                    <a:pt x="490095" y="1744353"/>
                  </a:lnTo>
                  <a:lnTo>
                    <a:pt x="548579" y="1711553"/>
                  </a:lnTo>
                  <a:lnTo>
                    <a:pt x="610429" y="1681429"/>
                  </a:lnTo>
                  <a:lnTo>
                    <a:pt x="675655" y="1654133"/>
                  </a:lnTo>
                  <a:lnTo>
                    <a:pt x="744269" y="1629815"/>
                  </a:lnTo>
                  <a:lnTo>
                    <a:pt x="816280" y="1608627"/>
                  </a:lnTo>
                  <a:lnTo>
                    <a:pt x="853564" y="1599254"/>
                  </a:lnTo>
                  <a:lnTo>
                    <a:pt x="891701" y="1590719"/>
                  </a:lnTo>
                  <a:lnTo>
                    <a:pt x="930693" y="1583043"/>
                  </a:lnTo>
                  <a:lnTo>
                    <a:pt x="970541" y="1576243"/>
                  </a:lnTo>
                  <a:lnTo>
                    <a:pt x="1011247" y="1570339"/>
                  </a:lnTo>
                  <a:lnTo>
                    <a:pt x="1052812" y="1565349"/>
                  </a:lnTo>
                  <a:close/>
                </a:path>
              </a:pathLst>
            </a:custGeom>
            <a:ln w="190500">
              <a:solidFill>
                <a:srgbClr val="000000"/>
              </a:solidFill>
            </a:ln>
          </p:spPr>
          <p:txBody>
            <a:bodyPr wrap="square" lIns="0" tIns="0" rIns="0" bIns="0" rtlCol="0"/>
            <a:lstStyle/>
            <a:p>
              <a:endParaRPr sz="1200"/>
            </a:p>
          </p:txBody>
        </p:sp>
        <p:pic>
          <p:nvPicPr>
            <p:cNvPr id="155" name="bg object 20">
              <a:extLst>
                <a:ext uri="{FF2B5EF4-FFF2-40B4-BE49-F238E27FC236}">
                  <a16:creationId xmlns:a16="http://schemas.microsoft.com/office/drawing/2014/main" id="{3481E381-575D-CEE4-28FB-B3038C911254}"/>
                </a:ext>
              </a:extLst>
            </p:cNvPr>
            <p:cNvPicPr/>
            <p:nvPr/>
          </p:nvPicPr>
          <p:blipFill>
            <a:blip r:embed="rId6" cstate="print"/>
            <a:stretch>
              <a:fillRect/>
            </a:stretch>
          </p:blipFill>
          <p:spPr>
            <a:xfrm>
              <a:off x="1187669" y="6204777"/>
              <a:ext cx="3500399" cy="313443"/>
            </a:xfrm>
            <a:prstGeom prst="rect">
              <a:avLst/>
            </a:prstGeom>
          </p:spPr>
        </p:pic>
        <p:pic>
          <p:nvPicPr>
            <p:cNvPr id="156" name="bg object 21">
              <a:extLst>
                <a:ext uri="{FF2B5EF4-FFF2-40B4-BE49-F238E27FC236}">
                  <a16:creationId xmlns:a16="http://schemas.microsoft.com/office/drawing/2014/main" id="{1536C5CF-0085-F2CC-376A-34E9E9F88C1D}"/>
                </a:ext>
              </a:extLst>
            </p:cNvPr>
            <p:cNvPicPr/>
            <p:nvPr/>
          </p:nvPicPr>
          <p:blipFill>
            <a:blip r:embed="rId7" cstate="print"/>
            <a:stretch>
              <a:fillRect/>
            </a:stretch>
          </p:blipFill>
          <p:spPr>
            <a:xfrm>
              <a:off x="4746428" y="6205773"/>
              <a:ext cx="2648743" cy="313432"/>
            </a:xfrm>
            <a:prstGeom prst="rect">
              <a:avLst/>
            </a:prstGeom>
          </p:spPr>
        </p:pic>
        <p:pic>
          <p:nvPicPr>
            <p:cNvPr id="157" name="bg object 22">
              <a:extLst>
                <a:ext uri="{FF2B5EF4-FFF2-40B4-BE49-F238E27FC236}">
                  <a16:creationId xmlns:a16="http://schemas.microsoft.com/office/drawing/2014/main" id="{33A808CF-1178-ADAC-9512-F9AC2985C462}"/>
                </a:ext>
              </a:extLst>
            </p:cNvPr>
            <p:cNvPicPr/>
            <p:nvPr/>
          </p:nvPicPr>
          <p:blipFill>
            <a:blip r:embed="rId8" cstate="print"/>
            <a:stretch>
              <a:fillRect/>
            </a:stretch>
          </p:blipFill>
          <p:spPr>
            <a:xfrm>
              <a:off x="7453532" y="6204777"/>
              <a:ext cx="3500399" cy="313443"/>
            </a:xfrm>
            <a:prstGeom prst="rect">
              <a:avLst/>
            </a:prstGeom>
          </p:spPr>
        </p:pic>
        <p:sp>
          <p:nvSpPr>
            <p:cNvPr id="158" name="object 2">
              <a:extLst>
                <a:ext uri="{FF2B5EF4-FFF2-40B4-BE49-F238E27FC236}">
                  <a16:creationId xmlns:a16="http://schemas.microsoft.com/office/drawing/2014/main" id="{7444FBBE-65C6-81CE-04E8-8D45D37980E8}"/>
                </a:ext>
              </a:extLst>
            </p:cNvPr>
            <p:cNvSpPr txBox="1"/>
            <p:nvPr/>
          </p:nvSpPr>
          <p:spPr>
            <a:xfrm>
              <a:off x="2119827" y="6274632"/>
              <a:ext cx="1531065" cy="184473"/>
            </a:xfrm>
            <a:prstGeom prst="rect">
              <a:avLst/>
            </a:prstGeom>
          </p:spPr>
          <p:txBody>
            <a:bodyPr vert="horz" wrap="square" lIns="0" tIns="12700" rIns="0" bIns="0" rtlCol="0">
              <a:spAutoFit/>
            </a:bodyPr>
            <a:lstStyle/>
            <a:p>
              <a:pPr marL="12700">
                <a:lnSpc>
                  <a:spcPct val="100000"/>
                </a:lnSpc>
                <a:spcBef>
                  <a:spcPts val="100"/>
                </a:spcBef>
              </a:pPr>
              <a:r>
                <a:rPr sz="1000" b="1" spc="-5" dirty="0">
                  <a:solidFill>
                    <a:srgbClr val="FFFFFF"/>
                  </a:solidFill>
                  <a:latin typeface="Roboto"/>
                  <a:cs typeface="Roboto"/>
                </a:rPr>
                <a:t>UPSTREAM</a:t>
              </a:r>
              <a:r>
                <a:rPr sz="1000" b="1" spc="-40" dirty="0">
                  <a:solidFill>
                    <a:srgbClr val="FFFFFF"/>
                  </a:solidFill>
                  <a:latin typeface="Roboto"/>
                  <a:cs typeface="Roboto"/>
                </a:rPr>
                <a:t> </a:t>
              </a:r>
              <a:r>
                <a:rPr sz="1000" b="1" spc="-10" dirty="0">
                  <a:solidFill>
                    <a:srgbClr val="FFFFFF"/>
                  </a:solidFill>
                  <a:latin typeface="Roboto"/>
                  <a:cs typeface="Roboto"/>
                </a:rPr>
                <a:t>ACTIVITIES</a:t>
              </a:r>
              <a:endParaRPr sz="1000">
                <a:latin typeface="Roboto"/>
                <a:cs typeface="Roboto"/>
              </a:endParaRPr>
            </a:p>
          </p:txBody>
        </p:sp>
        <p:sp>
          <p:nvSpPr>
            <p:cNvPr id="159" name="object 3">
              <a:extLst>
                <a:ext uri="{FF2B5EF4-FFF2-40B4-BE49-F238E27FC236}">
                  <a16:creationId xmlns:a16="http://schemas.microsoft.com/office/drawing/2014/main" id="{A89368E6-C604-AED1-76C0-8D750BF76D0C}"/>
                </a:ext>
              </a:extLst>
            </p:cNvPr>
            <p:cNvSpPr txBox="1"/>
            <p:nvPr/>
          </p:nvSpPr>
          <p:spPr>
            <a:xfrm>
              <a:off x="8272470" y="6274632"/>
              <a:ext cx="1758041" cy="184473"/>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FFFFFF"/>
                  </a:solidFill>
                  <a:latin typeface="Roboto"/>
                  <a:cs typeface="Roboto"/>
                </a:rPr>
                <a:t>DOWNSTREAM</a:t>
              </a:r>
              <a:r>
                <a:rPr sz="1000" b="1" spc="-40" dirty="0">
                  <a:solidFill>
                    <a:srgbClr val="FFFFFF"/>
                  </a:solidFill>
                  <a:latin typeface="Roboto"/>
                  <a:cs typeface="Roboto"/>
                </a:rPr>
                <a:t> </a:t>
              </a:r>
              <a:r>
                <a:rPr sz="1000" b="1" spc="-10" dirty="0">
                  <a:solidFill>
                    <a:srgbClr val="FFFFFF"/>
                  </a:solidFill>
                  <a:latin typeface="Roboto"/>
                  <a:cs typeface="Roboto"/>
                </a:rPr>
                <a:t>ACTIVITIES</a:t>
              </a:r>
              <a:endParaRPr sz="1000" dirty="0">
                <a:latin typeface="Roboto"/>
                <a:cs typeface="Roboto"/>
              </a:endParaRPr>
            </a:p>
          </p:txBody>
        </p:sp>
        <p:pic>
          <p:nvPicPr>
            <p:cNvPr id="160" name="object 5">
              <a:extLst>
                <a:ext uri="{FF2B5EF4-FFF2-40B4-BE49-F238E27FC236}">
                  <a16:creationId xmlns:a16="http://schemas.microsoft.com/office/drawing/2014/main" id="{09D2095C-821A-8B9D-7D0F-5CE42AA3B946}"/>
                </a:ext>
              </a:extLst>
            </p:cNvPr>
            <p:cNvPicPr/>
            <p:nvPr/>
          </p:nvPicPr>
          <p:blipFill>
            <a:blip r:embed="rId9" cstate="print"/>
            <a:stretch>
              <a:fillRect/>
            </a:stretch>
          </p:blipFill>
          <p:spPr>
            <a:xfrm>
              <a:off x="1187669" y="3088828"/>
              <a:ext cx="4484972" cy="2907615"/>
            </a:xfrm>
            <a:prstGeom prst="rect">
              <a:avLst/>
            </a:prstGeom>
          </p:spPr>
        </p:pic>
        <p:pic>
          <p:nvPicPr>
            <p:cNvPr id="161" name="object 6">
              <a:extLst>
                <a:ext uri="{FF2B5EF4-FFF2-40B4-BE49-F238E27FC236}">
                  <a16:creationId xmlns:a16="http://schemas.microsoft.com/office/drawing/2014/main" id="{0A722D3C-8969-5C43-9BCE-052F1A8BE42F}"/>
                </a:ext>
              </a:extLst>
            </p:cNvPr>
            <p:cNvPicPr/>
            <p:nvPr/>
          </p:nvPicPr>
          <p:blipFill>
            <a:blip r:embed="rId10" cstate="print"/>
            <a:stretch>
              <a:fillRect/>
            </a:stretch>
          </p:blipFill>
          <p:spPr>
            <a:xfrm>
              <a:off x="5255437" y="3088828"/>
              <a:ext cx="5756841" cy="2907616"/>
            </a:xfrm>
            <a:prstGeom prst="rect">
              <a:avLst/>
            </a:prstGeom>
          </p:spPr>
        </p:pic>
        <p:sp>
          <p:nvSpPr>
            <p:cNvPr id="162" name="object 7">
              <a:extLst>
                <a:ext uri="{FF2B5EF4-FFF2-40B4-BE49-F238E27FC236}">
                  <a16:creationId xmlns:a16="http://schemas.microsoft.com/office/drawing/2014/main" id="{353A99D3-3A75-76FB-2FDA-81630FF198F5}"/>
                </a:ext>
              </a:extLst>
            </p:cNvPr>
            <p:cNvSpPr txBox="1"/>
            <p:nvPr/>
          </p:nvSpPr>
          <p:spPr>
            <a:xfrm>
              <a:off x="5274429" y="6274632"/>
              <a:ext cx="1488471" cy="184473"/>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FFFFFF"/>
                  </a:solidFill>
                  <a:latin typeface="Roboto"/>
                  <a:cs typeface="Roboto"/>
                </a:rPr>
                <a:t>REPORTING</a:t>
              </a:r>
              <a:r>
                <a:rPr sz="1000" b="1" spc="-45" dirty="0">
                  <a:solidFill>
                    <a:srgbClr val="FFFFFF"/>
                  </a:solidFill>
                  <a:latin typeface="Roboto"/>
                  <a:cs typeface="Roboto"/>
                </a:rPr>
                <a:t> </a:t>
              </a:r>
              <a:r>
                <a:rPr sz="1000" b="1" spc="-20" dirty="0">
                  <a:solidFill>
                    <a:srgbClr val="FFFFFF"/>
                  </a:solidFill>
                  <a:latin typeface="Roboto"/>
                  <a:cs typeface="Roboto"/>
                </a:rPr>
                <a:t>COMPANY</a:t>
              </a:r>
              <a:endParaRPr sz="1000">
                <a:latin typeface="Roboto"/>
                <a:cs typeface="Roboto"/>
              </a:endParaRPr>
            </a:p>
          </p:txBody>
        </p:sp>
        <p:sp>
          <p:nvSpPr>
            <p:cNvPr id="163" name="object 8">
              <a:extLst>
                <a:ext uri="{FF2B5EF4-FFF2-40B4-BE49-F238E27FC236}">
                  <a16:creationId xmlns:a16="http://schemas.microsoft.com/office/drawing/2014/main" id="{61A574E7-841B-1A37-B3D8-65414661A1B8}"/>
                </a:ext>
              </a:extLst>
            </p:cNvPr>
            <p:cNvSpPr txBox="1"/>
            <p:nvPr/>
          </p:nvSpPr>
          <p:spPr>
            <a:xfrm>
              <a:off x="5635442" y="2715776"/>
              <a:ext cx="910536" cy="409390"/>
            </a:xfrm>
            <a:prstGeom prst="rect">
              <a:avLst/>
            </a:prstGeom>
          </p:spPr>
          <p:txBody>
            <a:bodyPr vert="horz" wrap="square" lIns="0" tIns="17145" rIns="0" bIns="0" rtlCol="0">
              <a:spAutoFit/>
            </a:bodyPr>
            <a:lstStyle/>
            <a:p>
              <a:pPr algn="ctr">
                <a:lnSpc>
                  <a:spcPts val="1739"/>
                </a:lnSpc>
                <a:spcBef>
                  <a:spcPts val="135"/>
                </a:spcBef>
              </a:pPr>
              <a:r>
                <a:rPr sz="1200" b="1" spc="20" dirty="0">
                  <a:solidFill>
                    <a:srgbClr val="00C7FF"/>
                  </a:solidFill>
                  <a:latin typeface="Roboto Black"/>
                  <a:cs typeface="Roboto Black"/>
                </a:rPr>
                <a:t>SCOPE</a:t>
              </a:r>
              <a:r>
                <a:rPr sz="1200" b="1" spc="-55" dirty="0">
                  <a:solidFill>
                    <a:srgbClr val="00C7FF"/>
                  </a:solidFill>
                  <a:latin typeface="Roboto Black"/>
                  <a:cs typeface="Roboto Black"/>
                </a:rPr>
                <a:t> </a:t>
              </a:r>
              <a:r>
                <a:rPr sz="1200" b="1" spc="15" dirty="0">
                  <a:solidFill>
                    <a:srgbClr val="00C7FF"/>
                  </a:solidFill>
                  <a:latin typeface="Roboto Black"/>
                  <a:cs typeface="Roboto Black"/>
                </a:rPr>
                <a:t>1</a:t>
              </a:r>
              <a:endParaRPr sz="1200" dirty="0">
                <a:latin typeface="Roboto Black"/>
                <a:cs typeface="Roboto Black"/>
              </a:endParaRPr>
            </a:p>
            <a:p>
              <a:pPr marL="1905" algn="ctr">
                <a:lnSpc>
                  <a:spcPts val="1080"/>
                </a:lnSpc>
              </a:pPr>
              <a:r>
                <a:rPr sz="800" b="0" spc="180" dirty="0">
                  <a:solidFill>
                    <a:srgbClr val="00C7FF"/>
                  </a:solidFill>
                  <a:latin typeface="Roboto Light"/>
                  <a:cs typeface="Roboto Light"/>
                </a:rPr>
                <a:t>DIRE</a:t>
              </a:r>
              <a:r>
                <a:rPr sz="800" b="0" spc="-5" dirty="0">
                  <a:solidFill>
                    <a:srgbClr val="00C7FF"/>
                  </a:solidFill>
                  <a:latin typeface="Roboto Light"/>
                  <a:cs typeface="Roboto Light"/>
                </a:rPr>
                <a:t>C</a:t>
              </a:r>
              <a:r>
                <a:rPr sz="800" b="0" spc="-55" dirty="0">
                  <a:solidFill>
                    <a:srgbClr val="00C7FF"/>
                  </a:solidFill>
                  <a:latin typeface="Roboto Light"/>
                  <a:cs typeface="Roboto Light"/>
                </a:rPr>
                <a:t> </a:t>
              </a:r>
              <a:r>
                <a:rPr sz="800" b="0" spc="-5" dirty="0">
                  <a:solidFill>
                    <a:srgbClr val="00C7FF"/>
                  </a:solidFill>
                  <a:latin typeface="Roboto Light"/>
                  <a:cs typeface="Roboto Light"/>
                </a:rPr>
                <a:t>T</a:t>
              </a:r>
              <a:endParaRPr sz="800" dirty="0">
                <a:latin typeface="Roboto Light"/>
                <a:cs typeface="Roboto Light"/>
              </a:endParaRPr>
            </a:p>
          </p:txBody>
        </p:sp>
        <p:sp>
          <p:nvSpPr>
            <p:cNvPr id="164" name="object 9">
              <a:extLst>
                <a:ext uri="{FF2B5EF4-FFF2-40B4-BE49-F238E27FC236}">
                  <a16:creationId xmlns:a16="http://schemas.microsoft.com/office/drawing/2014/main" id="{81CFF4FC-2E3E-1DB8-FA1A-9658F5D52C9A}"/>
                </a:ext>
              </a:extLst>
            </p:cNvPr>
            <p:cNvSpPr txBox="1"/>
            <p:nvPr/>
          </p:nvSpPr>
          <p:spPr>
            <a:xfrm>
              <a:off x="6941152" y="2715776"/>
              <a:ext cx="910536" cy="409390"/>
            </a:xfrm>
            <a:prstGeom prst="rect">
              <a:avLst/>
            </a:prstGeom>
          </p:spPr>
          <p:txBody>
            <a:bodyPr vert="horz" wrap="square" lIns="0" tIns="17145" rIns="0" bIns="0" rtlCol="0">
              <a:spAutoFit/>
            </a:bodyPr>
            <a:lstStyle/>
            <a:p>
              <a:pPr marL="12700" algn="ctr">
                <a:lnSpc>
                  <a:spcPts val="1739"/>
                </a:lnSpc>
                <a:spcBef>
                  <a:spcPts val="135"/>
                </a:spcBef>
              </a:pPr>
              <a:r>
                <a:rPr sz="1200" b="1" spc="20" dirty="0">
                  <a:solidFill>
                    <a:srgbClr val="005ACD"/>
                  </a:solidFill>
                  <a:latin typeface="Roboto Black"/>
                  <a:cs typeface="Roboto Black"/>
                </a:rPr>
                <a:t>SCOPE</a:t>
              </a:r>
              <a:r>
                <a:rPr sz="1200" b="1" spc="-65" dirty="0">
                  <a:solidFill>
                    <a:srgbClr val="005ACD"/>
                  </a:solidFill>
                  <a:latin typeface="Roboto Black"/>
                  <a:cs typeface="Roboto Black"/>
                </a:rPr>
                <a:t> </a:t>
              </a:r>
              <a:r>
                <a:rPr sz="1200" b="1" spc="15" dirty="0">
                  <a:solidFill>
                    <a:srgbClr val="005ACD"/>
                  </a:solidFill>
                  <a:latin typeface="Roboto Black"/>
                  <a:cs typeface="Roboto Black"/>
                </a:rPr>
                <a:t>3</a:t>
              </a:r>
              <a:endParaRPr sz="1200" dirty="0">
                <a:latin typeface="Roboto Black"/>
                <a:cs typeface="Roboto Black"/>
              </a:endParaRPr>
            </a:p>
            <a:p>
              <a:pPr marL="60325" algn="ctr">
                <a:lnSpc>
                  <a:spcPts val="1080"/>
                </a:lnSpc>
              </a:pPr>
              <a:r>
                <a:rPr sz="800" b="0" spc="180" dirty="0">
                  <a:solidFill>
                    <a:srgbClr val="005ACD"/>
                  </a:solidFill>
                  <a:latin typeface="Roboto Light"/>
                  <a:cs typeface="Roboto Light"/>
                </a:rPr>
                <a:t>INDIRE</a:t>
              </a:r>
              <a:r>
                <a:rPr sz="800" b="0" spc="-5" dirty="0">
                  <a:solidFill>
                    <a:srgbClr val="005ACD"/>
                  </a:solidFill>
                  <a:latin typeface="Roboto Light"/>
                  <a:cs typeface="Roboto Light"/>
                </a:rPr>
                <a:t>C</a:t>
              </a:r>
              <a:r>
                <a:rPr sz="800" b="0" spc="-60" dirty="0">
                  <a:solidFill>
                    <a:srgbClr val="005ACD"/>
                  </a:solidFill>
                  <a:latin typeface="Roboto Light"/>
                  <a:cs typeface="Roboto Light"/>
                </a:rPr>
                <a:t> </a:t>
              </a:r>
              <a:r>
                <a:rPr sz="800" b="0" spc="-5" dirty="0">
                  <a:solidFill>
                    <a:srgbClr val="005ACD"/>
                  </a:solidFill>
                  <a:latin typeface="Roboto Light"/>
                  <a:cs typeface="Roboto Light"/>
                </a:rPr>
                <a:t>T</a:t>
              </a:r>
              <a:endParaRPr sz="800" dirty="0">
                <a:latin typeface="Roboto Light"/>
                <a:cs typeface="Roboto Light"/>
              </a:endParaRPr>
            </a:p>
          </p:txBody>
        </p:sp>
        <p:sp>
          <p:nvSpPr>
            <p:cNvPr id="165" name="object 10">
              <a:extLst>
                <a:ext uri="{FF2B5EF4-FFF2-40B4-BE49-F238E27FC236}">
                  <a16:creationId xmlns:a16="http://schemas.microsoft.com/office/drawing/2014/main" id="{EAF0C8D5-A743-EE66-3F8D-FC224302EE84}"/>
                </a:ext>
              </a:extLst>
            </p:cNvPr>
            <p:cNvSpPr txBox="1"/>
            <p:nvPr/>
          </p:nvSpPr>
          <p:spPr>
            <a:xfrm>
              <a:off x="4371496" y="2715776"/>
              <a:ext cx="910536" cy="409390"/>
            </a:xfrm>
            <a:prstGeom prst="rect">
              <a:avLst/>
            </a:prstGeom>
          </p:spPr>
          <p:txBody>
            <a:bodyPr vert="horz" wrap="square" lIns="0" tIns="17145" rIns="0" bIns="0" rtlCol="0">
              <a:spAutoFit/>
            </a:bodyPr>
            <a:lstStyle/>
            <a:p>
              <a:pPr marL="12700" algn="ctr">
                <a:lnSpc>
                  <a:spcPts val="1739"/>
                </a:lnSpc>
                <a:spcBef>
                  <a:spcPts val="135"/>
                </a:spcBef>
              </a:pPr>
              <a:r>
                <a:rPr sz="1200" b="1" spc="20" dirty="0">
                  <a:solidFill>
                    <a:srgbClr val="005ACD"/>
                  </a:solidFill>
                  <a:latin typeface="Roboto Black"/>
                  <a:cs typeface="Roboto Black"/>
                </a:rPr>
                <a:t>SCOPE</a:t>
              </a:r>
              <a:r>
                <a:rPr sz="1200" b="1" spc="-65" dirty="0">
                  <a:solidFill>
                    <a:srgbClr val="005ACD"/>
                  </a:solidFill>
                  <a:latin typeface="Roboto Black"/>
                  <a:cs typeface="Roboto Black"/>
                </a:rPr>
                <a:t> </a:t>
              </a:r>
              <a:r>
                <a:rPr sz="1200" b="1" spc="15" dirty="0">
                  <a:solidFill>
                    <a:srgbClr val="005ACD"/>
                  </a:solidFill>
                  <a:latin typeface="Roboto Black"/>
                  <a:cs typeface="Roboto Black"/>
                </a:rPr>
                <a:t>3</a:t>
              </a:r>
              <a:endParaRPr sz="1200" dirty="0">
                <a:latin typeface="Roboto Black"/>
                <a:cs typeface="Roboto Black"/>
              </a:endParaRPr>
            </a:p>
            <a:p>
              <a:pPr marL="60325" algn="ctr">
                <a:lnSpc>
                  <a:spcPts val="1080"/>
                </a:lnSpc>
              </a:pPr>
              <a:r>
                <a:rPr sz="800" b="0" spc="180" dirty="0">
                  <a:solidFill>
                    <a:srgbClr val="005ACD"/>
                  </a:solidFill>
                  <a:latin typeface="Roboto Light"/>
                  <a:cs typeface="Roboto Light"/>
                </a:rPr>
                <a:t>INDIRE</a:t>
              </a:r>
              <a:r>
                <a:rPr sz="800" b="0" spc="-5" dirty="0">
                  <a:solidFill>
                    <a:srgbClr val="005ACD"/>
                  </a:solidFill>
                  <a:latin typeface="Roboto Light"/>
                  <a:cs typeface="Roboto Light"/>
                </a:rPr>
                <a:t>C</a:t>
              </a:r>
              <a:r>
                <a:rPr sz="800" b="0" spc="-60" dirty="0">
                  <a:solidFill>
                    <a:srgbClr val="005ACD"/>
                  </a:solidFill>
                  <a:latin typeface="Roboto Light"/>
                  <a:cs typeface="Roboto Light"/>
                </a:rPr>
                <a:t> </a:t>
              </a:r>
              <a:r>
                <a:rPr sz="800" b="0" spc="-5" dirty="0">
                  <a:solidFill>
                    <a:srgbClr val="005ACD"/>
                  </a:solidFill>
                  <a:latin typeface="Roboto Light"/>
                  <a:cs typeface="Roboto Light"/>
                </a:rPr>
                <a:t>T</a:t>
              </a:r>
              <a:endParaRPr sz="800" dirty="0">
                <a:latin typeface="Roboto Light"/>
                <a:cs typeface="Roboto Light"/>
              </a:endParaRPr>
            </a:p>
          </p:txBody>
        </p:sp>
        <p:sp>
          <p:nvSpPr>
            <p:cNvPr id="166" name="object 11">
              <a:extLst>
                <a:ext uri="{FF2B5EF4-FFF2-40B4-BE49-F238E27FC236}">
                  <a16:creationId xmlns:a16="http://schemas.microsoft.com/office/drawing/2014/main" id="{0F4DAD54-CBA6-6509-FCDA-1D2B791B2A31}"/>
                </a:ext>
              </a:extLst>
            </p:cNvPr>
            <p:cNvSpPr txBox="1"/>
            <p:nvPr/>
          </p:nvSpPr>
          <p:spPr>
            <a:xfrm>
              <a:off x="3078084" y="2715776"/>
              <a:ext cx="910536" cy="409390"/>
            </a:xfrm>
            <a:prstGeom prst="rect">
              <a:avLst/>
            </a:prstGeom>
          </p:spPr>
          <p:txBody>
            <a:bodyPr vert="horz" wrap="square" lIns="0" tIns="17145" rIns="0" bIns="0" rtlCol="0">
              <a:spAutoFit/>
            </a:bodyPr>
            <a:lstStyle/>
            <a:p>
              <a:pPr marL="12700" algn="ctr">
                <a:lnSpc>
                  <a:spcPts val="1739"/>
                </a:lnSpc>
                <a:spcBef>
                  <a:spcPts val="135"/>
                </a:spcBef>
              </a:pPr>
              <a:r>
                <a:rPr sz="1200" b="1" spc="20" dirty="0">
                  <a:solidFill>
                    <a:srgbClr val="E20613"/>
                  </a:solidFill>
                  <a:latin typeface="Roboto Black"/>
                  <a:cs typeface="Roboto Black"/>
                </a:rPr>
                <a:t>SCOPE</a:t>
              </a:r>
              <a:r>
                <a:rPr sz="1200" b="1" spc="-65" dirty="0">
                  <a:solidFill>
                    <a:srgbClr val="E20613"/>
                  </a:solidFill>
                  <a:latin typeface="Roboto Black"/>
                  <a:cs typeface="Roboto Black"/>
                </a:rPr>
                <a:t> </a:t>
              </a:r>
              <a:r>
                <a:rPr sz="1200" b="1" spc="15" dirty="0">
                  <a:solidFill>
                    <a:srgbClr val="E20613"/>
                  </a:solidFill>
                  <a:latin typeface="Roboto Black"/>
                  <a:cs typeface="Roboto Black"/>
                </a:rPr>
                <a:t>2</a:t>
              </a:r>
              <a:endParaRPr sz="1200" dirty="0">
                <a:latin typeface="Roboto Black"/>
                <a:cs typeface="Roboto Black"/>
              </a:endParaRPr>
            </a:p>
            <a:p>
              <a:pPr marL="60325" algn="ctr">
                <a:lnSpc>
                  <a:spcPts val="1080"/>
                </a:lnSpc>
              </a:pPr>
              <a:r>
                <a:rPr sz="800" b="0" spc="180" dirty="0">
                  <a:solidFill>
                    <a:srgbClr val="E20613"/>
                  </a:solidFill>
                  <a:latin typeface="Roboto Light"/>
                  <a:cs typeface="Roboto Light"/>
                </a:rPr>
                <a:t>INDIRE</a:t>
              </a:r>
              <a:r>
                <a:rPr sz="800" b="0" spc="-5" dirty="0">
                  <a:solidFill>
                    <a:srgbClr val="E20613"/>
                  </a:solidFill>
                  <a:latin typeface="Roboto Light"/>
                  <a:cs typeface="Roboto Light"/>
                </a:rPr>
                <a:t>C</a:t>
              </a:r>
              <a:r>
                <a:rPr sz="800" b="0" spc="-60" dirty="0">
                  <a:solidFill>
                    <a:srgbClr val="E20613"/>
                  </a:solidFill>
                  <a:latin typeface="Roboto Light"/>
                  <a:cs typeface="Roboto Light"/>
                </a:rPr>
                <a:t> </a:t>
              </a:r>
              <a:r>
                <a:rPr sz="800" b="0" spc="-5" dirty="0">
                  <a:solidFill>
                    <a:srgbClr val="E20613"/>
                  </a:solidFill>
                  <a:latin typeface="Roboto Light"/>
                  <a:cs typeface="Roboto Light"/>
                </a:rPr>
                <a:t>T</a:t>
              </a:r>
              <a:endParaRPr sz="800" dirty="0">
                <a:latin typeface="Roboto Light"/>
                <a:cs typeface="Roboto Light"/>
              </a:endParaRPr>
            </a:p>
          </p:txBody>
        </p:sp>
        <p:sp>
          <p:nvSpPr>
            <p:cNvPr id="167" name="object 13">
              <a:extLst>
                <a:ext uri="{FF2B5EF4-FFF2-40B4-BE49-F238E27FC236}">
                  <a16:creationId xmlns:a16="http://schemas.microsoft.com/office/drawing/2014/main" id="{6C03E58B-B82C-E542-A86F-B8E1C5963371}"/>
                </a:ext>
              </a:extLst>
            </p:cNvPr>
            <p:cNvSpPr txBox="1"/>
            <p:nvPr/>
          </p:nvSpPr>
          <p:spPr>
            <a:xfrm>
              <a:off x="1679774" y="1448319"/>
              <a:ext cx="1505524" cy="1464438"/>
            </a:xfrm>
            <a:prstGeom prst="rect">
              <a:avLst/>
            </a:prstGeom>
          </p:spPr>
          <p:txBody>
            <a:bodyPr vert="horz" wrap="square" lIns="0" tIns="12700" rIns="0" bIns="0" rtlCol="0">
              <a:spAutoFit/>
            </a:bodyPr>
            <a:lstStyle/>
            <a:p>
              <a:pPr marL="671195">
                <a:spcBef>
                  <a:spcPts val="100"/>
                </a:spcBef>
              </a:pPr>
              <a:r>
                <a:rPr lang="en-GB" b="1" spc="-65" dirty="0">
                  <a:solidFill>
                    <a:srgbClr val="005ACD"/>
                  </a:solidFill>
                  <a:latin typeface="Roboto Black"/>
                  <a:cs typeface="Roboto Black"/>
                </a:rPr>
                <a:t>CH</a:t>
              </a:r>
              <a:r>
                <a:rPr lang="en-GB" b="1" spc="-97" baseline="-34722" dirty="0">
                  <a:solidFill>
                    <a:srgbClr val="005ACD"/>
                  </a:solidFill>
                  <a:latin typeface="Roboto Black"/>
                  <a:cs typeface="Roboto Black"/>
                </a:rPr>
                <a:t>4</a:t>
              </a:r>
              <a:endParaRPr lang="en-GB" dirty="0">
                <a:solidFill>
                  <a:srgbClr val="005ACD"/>
                </a:solidFill>
                <a:latin typeface="Roboto Black"/>
                <a:cs typeface="Roboto Black"/>
              </a:endParaRPr>
            </a:p>
            <a:p>
              <a:pPr marL="671195">
                <a:lnSpc>
                  <a:spcPct val="100000"/>
                </a:lnSpc>
                <a:spcBef>
                  <a:spcPts val="100"/>
                </a:spcBef>
              </a:pPr>
              <a:r>
                <a:rPr b="1" spc="-70" dirty="0">
                  <a:solidFill>
                    <a:srgbClr val="565655"/>
                  </a:solidFill>
                  <a:latin typeface="Roboto Black"/>
                  <a:cs typeface="Roboto Black"/>
                </a:rPr>
                <a:t> </a:t>
              </a:r>
              <a:endParaRPr dirty="0">
                <a:latin typeface="Roboto Black"/>
                <a:cs typeface="Roboto Black"/>
              </a:endParaRPr>
            </a:p>
            <a:p>
              <a:pPr>
                <a:lnSpc>
                  <a:spcPct val="100000"/>
                </a:lnSpc>
              </a:pPr>
              <a:endParaRPr sz="2000" dirty="0">
                <a:latin typeface="Roboto Black"/>
                <a:cs typeface="Roboto Black"/>
              </a:endParaRPr>
            </a:p>
            <a:p>
              <a:pPr marL="50800">
                <a:lnSpc>
                  <a:spcPct val="100000"/>
                </a:lnSpc>
                <a:spcBef>
                  <a:spcPts val="1025"/>
                </a:spcBef>
              </a:pPr>
              <a:r>
                <a:rPr b="1" spc="-65" dirty="0">
                  <a:solidFill>
                    <a:srgbClr val="005ACD"/>
                  </a:solidFill>
                  <a:latin typeface="Roboto Black"/>
                  <a:cs typeface="Roboto Black"/>
                </a:rPr>
                <a:t>C</a:t>
              </a:r>
              <a:r>
                <a:rPr lang="en-GB" b="1" spc="-65" dirty="0">
                  <a:solidFill>
                    <a:srgbClr val="005ACD"/>
                  </a:solidFill>
                  <a:latin typeface="Roboto Black"/>
                  <a:cs typeface="Roboto Black"/>
                </a:rPr>
                <a:t>O</a:t>
              </a:r>
              <a:r>
                <a:rPr lang="en-GB" sz="1600" b="1" spc="-97" baseline="-34722" dirty="0">
                  <a:solidFill>
                    <a:srgbClr val="005ACD"/>
                  </a:solidFill>
                  <a:latin typeface="Roboto Black"/>
                  <a:cs typeface="Roboto Black"/>
                </a:rPr>
                <a:t>2</a:t>
              </a:r>
              <a:endParaRPr dirty="0">
                <a:solidFill>
                  <a:srgbClr val="005ACD"/>
                </a:solidFill>
                <a:latin typeface="Roboto Black"/>
                <a:cs typeface="Roboto Black"/>
              </a:endParaRPr>
            </a:p>
          </p:txBody>
        </p:sp>
        <p:sp>
          <p:nvSpPr>
            <p:cNvPr id="168" name="object 14">
              <a:extLst>
                <a:ext uri="{FF2B5EF4-FFF2-40B4-BE49-F238E27FC236}">
                  <a16:creationId xmlns:a16="http://schemas.microsoft.com/office/drawing/2014/main" id="{716B3A52-DDCB-FAD4-EEE1-CC299639AC3C}"/>
                </a:ext>
              </a:extLst>
            </p:cNvPr>
            <p:cNvSpPr txBox="1"/>
            <p:nvPr/>
          </p:nvSpPr>
          <p:spPr>
            <a:xfrm>
              <a:off x="3695234" y="598360"/>
              <a:ext cx="1167227" cy="320601"/>
            </a:xfrm>
            <a:prstGeom prst="rect">
              <a:avLst/>
            </a:prstGeom>
          </p:spPr>
          <p:txBody>
            <a:bodyPr vert="horz" wrap="square" lIns="0" tIns="12700" rIns="0" bIns="0" rtlCol="0">
              <a:spAutoFit/>
            </a:bodyPr>
            <a:lstStyle/>
            <a:p>
              <a:pPr marL="12700">
                <a:lnSpc>
                  <a:spcPct val="100000"/>
                </a:lnSpc>
                <a:spcBef>
                  <a:spcPts val="100"/>
                </a:spcBef>
              </a:pPr>
              <a:r>
                <a:rPr b="1" spc="135" dirty="0">
                  <a:solidFill>
                    <a:srgbClr val="005ACD"/>
                  </a:solidFill>
                  <a:latin typeface="Roboto Black"/>
                  <a:cs typeface="Roboto Black"/>
                </a:rPr>
                <a:t>N</a:t>
              </a:r>
              <a:r>
                <a:rPr lang="en-GB" b="1" spc="-97" baseline="-34722" dirty="0">
                  <a:solidFill>
                    <a:srgbClr val="005ACD"/>
                  </a:solidFill>
                  <a:latin typeface="Roboto Black"/>
                  <a:cs typeface="Roboto Black"/>
                </a:rPr>
                <a:t>2</a:t>
              </a:r>
              <a:r>
                <a:rPr lang="en-GB" b="1" spc="135" dirty="0">
                  <a:solidFill>
                    <a:srgbClr val="005ACD"/>
                  </a:solidFill>
                  <a:latin typeface="Roboto Black"/>
                  <a:cs typeface="Roboto Black"/>
                </a:rPr>
                <a:t>O</a:t>
              </a:r>
              <a:endParaRPr dirty="0">
                <a:solidFill>
                  <a:srgbClr val="005ACD"/>
                </a:solidFill>
                <a:latin typeface="Roboto Black"/>
                <a:cs typeface="Roboto Black"/>
              </a:endParaRPr>
            </a:p>
          </p:txBody>
        </p:sp>
        <p:sp>
          <p:nvSpPr>
            <p:cNvPr id="169" name="object 15">
              <a:extLst>
                <a:ext uri="{FF2B5EF4-FFF2-40B4-BE49-F238E27FC236}">
                  <a16:creationId xmlns:a16="http://schemas.microsoft.com/office/drawing/2014/main" id="{C008DC93-6BA7-4B6E-E2D3-94C2CC8581C5}"/>
                </a:ext>
              </a:extLst>
            </p:cNvPr>
            <p:cNvSpPr txBox="1"/>
            <p:nvPr/>
          </p:nvSpPr>
          <p:spPr>
            <a:xfrm>
              <a:off x="6794509" y="1041955"/>
              <a:ext cx="801051" cy="320601"/>
            </a:xfrm>
            <a:prstGeom prst="rect">
              <a:avLst/>
            </a:prstGeom>
          </p:spPr>
          <p:txBody>
            <a:bodyPr vert="horz" wrap="square" lIns="0" tIns="12700" rIns="0" bIns="0" rtlCol="0">
              <a:spAutoFit/>
            </a:bodyPr>
            <a:lstStyle/>
            <a:p>
              <a:pPr marL="12700">
                <a:lnSpc>
                  <a:spcPct val="100000"/>
                </a:lnSpc>
                <a:spcBef>
                  <a:spcPts val="100"/>
                </a:spcBef>
              </a:pPr>
              <a:r>
                <a:rPr b="1" spc="280" dirty="0">
                  <a:solidFill>
                    <a:srgbClr val="005ACD"/>
                  </a:solidFill>
                  <a:latin typeface="Roboto Black"/>
                  <a:cs typeface="Roboto Black"/>
                </a:rPr>
                <a:t>HF</a:t>
              </a:r>
              <a:r>
                <a:rPr b="1" dirty="0">
                  <a:solidFill>
                    <a:srgbClr val="005ACD"/>
                  </a:solidFill>
                  <a:latin typeface="Roboto Black"/>
                  <a:cs typeface="Roboto Black"/>
                </a:rPr>
                <a:t>C</a:t>
              </a:r>
              <a:r>
                <a:rPr b="1" spc="-55" dirty="0">
                  <a:solidFill>
                    <a:srgbClr val="005ACD"/>
                  </a:solidFill>
                  <a:latin typeface="Roboto Black"/>
                  <a:cs typeface="Roboto Black"/>
                </a:rPr>
                <a:t> </a:t>
              </a:r>
              <a:r>
                <a:rPr sz="1000" b="1" dirty="0">
                  <a:solidFill>
                    <a:srgbClr val="005ACD"/>
                  </a:solidFill>
                  <a:latin typeface="Roboto Black"/>
                  <a:cs typeface="Roboto Black"/>
                </a:rPr>
                <a:t>S</a:t>
              </a:r>
              <a:endParaRPr sz="1000" dirty="0">
                <a:solidFill>
                  <a:srgbClr val="005ACD"/>
                </a:solidFill>
                <a:latin typeface="Roboto Black"/>
                <a:cs typeface="Roboto Black"/>
              </a:endParaRPr>
            </a:p>
          </p:txBody>
        </p:sp>
        <p:sp>
          <p:nvSpPr>
            <p:cNvPr id="170" name="object 16">
              <a:extLst>
                <a:ext uri="{FF2B5EF4-FFF2-40B4-BE49-F238E27FC236}">
                  <a16:creationId xmlns:a16="http://schemas.microsoft.com/office/drawing/2014/main" id="{F40641EC-CB2E-FD78-2410-0B7BB57345E8}"/>
                </a:ext>
              </a:extLst>
            </p:cNvPr>
            <p:cNvSpPr txBox="1"/>
            <p:nvPr/>
          </p:nvSpPr>
          <p:spPr>
            <a:xfrm>
              <a:off x="8951562" y="1505481"/>
              <a:ext cx="775487" cy="320601"/>
            </a:xfrm>
            <a:prstGeom prst="rect">
              <a:avLst/>
            </a:prstGeom>
          </p:spPr>
          <p:txBody>
            <a:bodyPr vert="horz" wrap="square" lIns="0" tIns="12700" rIns="0" bIns="0" rtlCol="0">
              <a:spAutoFit/>
            </a:bodyPr>
            <a:lstStyle/>
            <a:p>
              <a:pPr marL="12700">
                <a:lnSpc>
                  <a:spcPct val="100000"/>
                </a:lnSpc>
                <a:spcBef>
                  <a:spcPts val="100"/>
                </a:spcBef>
              </a:pPr>
              <a:r>
                <a:rPr b="1" spc="280" dirty="0">
                  <a:solidFill>
                    <a:srgbClr val="005ACD"/>
                  </a:solidFill>
                  <a:latin typeface="Roboto Black"/>
                  <a:cs typeface="Roboto Black"/>
                </a:rPr>
                <a:t>PF</a:t>
              </a:r>
              <a:r>
                <a:rPr b="1" dirty="0">
                  <a:solidFill>
                    <a:srgbClr val="005ACD"/>
                  </a:solidFill>
                  <a:latin typeface="Roboto Black"/>
                  <a:cs typeface="Roboto Black"/>
                </a:rPr>
                <a:t>C</a:t>
              </a:r>
              <a:r>
                <a:rPr b="1" spc="-114" dirty="0">
                  <a:solidFill>
                    <a:srgbClr val="005ACD"/>
                  </a:solidFill>
                  <a:latin typeface="Roboto Black"/>
                  <a:cs typeface="Roboto Black"/>
                </a:rPr>
                <a:t> </a:t>
              </a:r>
              <a:r>
                <a:rPr sz="1000" b="1" dirty="0">
                  <a:solidFill>
                    <a:srgbClr val="005ACD"/>
                  </a:solidFill>
                  <a:latin typeface="Roboto Black"/>
                  <a:cs typeface="Roboto Black"/>
                </a:rPr>
                <a:t>S</a:t>
              </a:r>
              <a:endParaRPr sz="1000" dirty="0">
                <a:solidFill>
                  <a:srgbClr val="005ACD"/>
                </a:solidFill>
                <a:latin typeface="Roboto Black"/>
                <a:cs typeface="Roboto Black"/>
              </a:endParaRPr>
            </a:p>
          </p:txBody>
        </p:sp>
        <p:sp>
          <p:nvSpPr>
            <p:cNvPr id="171" name="object 17">
              <a:extLst>
                <a:ext uri="{FF2B5EF4-FFF2-40B4-BE49-F238E27FC236}">
                  <a16:creationId xmlns:a16="http://schemas.microsoft.com/office/drawing/2014/main" id="{54C52C23-410C-9033-0CD6-0A79EC5320B3}"/>
                </a:ext>
              </a:extLst>
            </p:cNvPr>
            <p:cNvSpPr txBox="1"/>
            <p:nvPr/>
          </p:nvSpPr>
          <p:spPr>
            <a:xfrm>
              <a:off x="10151744" y="3314853"/>
              <a:ext cx="567175" cy="320601"/>
            </a:xfrm>
            <a:prstGeom prst="rect">
              <a:avLst/>
            </a:prstGeom>
          </p:spPr>
          <p:txBody>
            <a:bodyPr vert="horz" wrap="square" lIns="0" tIns="12700" rIns="0" bIns="0" rtlCol="0">
              <a:spAutoFit/>
            </a:bodyPr>
            <a:lstStyle/>
            <a:p>
              <a:pPr marL="38100">
                <a:lnSpc>
                  <a:spcPct val="100000"/>
                </a:lnSpc>
                <a:spcBef>
                  <a:spcPts val="100"/>
                </a:spcBef>
              </a:pPr>
              <a:r>
                <a:rPr b="1" dirty="0">
                  <a:solidFill>
                    <a:srgbClr val="005ACD"/>
                  </a:solidFill>
                  <a:latin typeface="Roboto Black"/>
                  <a:cs typeface="Roboto Black"/>
                </a:rPr>
                <a:t>S</a:t>
              </a:r>
              <a:r>
                <a:rPr b="1" spc="-70" dirty="0">
                  <a:solidFill>
                    <a:srgbClr val="005ACD"/>
                  </a:solidFill>
                  <a:latin typeface="Roboto Black"/>
                  <a:cs typeface="Roboto Black"/>
                </a:rPr>
                <a:t> </a:t>
              </a:r>
              <a:r>
                <a:rPr b="1" spc="5" dirty="0">
                  <a:solidFill>
                    <a:srgbClr val="005ACD"/>
                  </a:solidFill>
                  <a:latin typeface="Roboto Black"/>
                  <a:cs typeface="Roboto Black"/>
                </a:rPr>
                <a:t>F</a:t>
              </a:r>
              <a:r>
                <a:rPr sz="1600" b="1" baseline="-20833" dirty="0">
                  <a:solidFill>
                    <a:srgbClr val="005ACD"/>
                  </a:solidFill>
                  <a:latin typeface="Roboto Black"/>
                  <a:cs typeface="Roboto Black"/>
                </a:rPr>
                <a:t>6</a:t>
              </a:r>
              <a:endParaRPr sz="1600" baseline="-20833" dirty="0">
                <a:solidFill>
                  <a:srgbClr val="005ACD"/>
                </a:solidFill>
                <a:latin typeface="Roboto Black"/>
                <a:cs typeface="Roboto Black"/>
              </a:endParaRPr>
            </a:p>
          </p:txBody>
        </p:sp>
        <p:sp>
          <p:nvSpPr>
            <p:cNvPr id="172" name="object 18">
              <a:extLst>
                <a:ext uri="{FF2B5EF4-FFF2-40B4-BE49-F238E27FC236}">
                  <a16:creationId xmlns:a16="http://schemas.microsoft.com/office/drawing/2014/main" id="{F61C651A-AD6A-EC5B-0142-83BF688CB7EF}"/>
                </a:ext>
              </a:extLst>
            </p:cNvPr>
            <p:cNvSpPr txBox="1"/>
            <p:nvPr/>
          </p:nvSpPr>
          <p:spPr>
            <a:xfrm>
              <a:off x="5882901" y="5034793"/>
              <a:ext cx="502615" cy="218531"/>
            </a:xfrm>
            <a:prstGeom prst="rect">
              <a:avLst/>
            </a:prstGeom>
          </p:spPr>
          <p:txBody>
            <a:bodyPr vert="horz" wrap="square" lIns="0" tIns="12700" rIns="0" bIns="0" rtlCol="0">
              <a:spAutoFit/>
            </a:bodyPr>
            <a:lstStyle/>
            <a:p>
              <a:pPr marL="12700" marR="5080" indent="10795">
                <a:lnSpc>
                  <a:spcPct val="100000"/>
                </a:lnSpc>
                <a:spcBef>
                  <a:spcPts val="100"/>
                </a:spcBef>
              </a:pPr>
              <a:r>
                <a:rPr sz="600" b="1" spc="-5" dirty="0">
                  <a:solidFill>
                    <a:srgbClr val="FFFFFF"/>
                  </a:solidFill>
                  <a:latin typeface="Roboto Black"/>
                  <a:cs typeface="Roboto Black"/>
                </a:rPr>
                <a:t>COM</a:t>
              </a:r>
              <a:r>
                <a:rPr sz="600" b="1" spc="-65" dirty="0">
                  <a:solidFill>
                    <a:srgbClr val="FFFFFF"/>
                  </a:solidFill>
                  <a:latin typeface="Roboto Black"/>
                  <a:cs typeface="Roboto Black"/>
                </a:rPr>
                <a:t>P</a:t>
              </a:r>
              <a:r>
                <a:rPr sz="600" b="1" spc="-5" dirty="0">
                  <a:solidFill>
                    <a:srgbClr val="FFFFFF"/>
                  </a:solidFill>
                  <a:latin typeface="Roboto Black"/>
                  <a:cs typeface="Roboto Black"/>
                </a:rPr>
                <a:t>A</a:t>
              </a:r>
              <a:r>
                <a:rPr sz="600" b="1" spc="-10" dirty="0">
                  <a:solidFill>
                    <a:srgbClr val="FFFFFF"/>
                  </a:solidFill>
                  <a:latin typeface="Roboto Black"/>
                  <a:cs typeface="Roboto Black"/>
                </a:rPr>
                <a:t>N</a:t>
              </a:r>
              <a:r>
                <a:rPr sz="600" b="1" dirty="0">
                  <a:solidFill>
                    <a:srgbClr val="FFFFFF"/>
                  </a:solidFill>
                  <a:latin typeface="Roboto Black"/>
                  <a:cs typeface="Roboto Black"/>
                </a:rPr>
                <a:t>Y  </a:t>
              </a:r>
              <a:r>
                <a:rPr sz="600" b="1" spc="-70" dirty="0">
                  <a:solidFill>
                    <a:srgbClr val="FFFFFF"/>
                  </a:solidFill>
                  <a:latin typeface="Roboto Black"/>
                  <a:cs typeface="Roboto Black"/>
                </a:rPr>
                <a:t>F</a:t>
              </a:r>
              <a:r>
                <a:rPr sz="600" b="1" spc="-10" dirty="0">
                  <a:solidFill>
                    <a:srgbClr val="FFFFFF"/>
                  </a:solidFill>
                  <a:latin typeface="Roboto Black"/>
                  <a:cs typeface="Roboto Black"/>
                </a:rPr>
                <a:t>A</a:t>
              </a:r>
              <a:r>
                <a:rPr sz="600" b="1" spc="-5" dirty="0">
                  <a:solidFill>
                    <a:srgbClr val="FFFFFF"/>
                  </a:solidFill>
                  <a:latin typeface="Roboto Black"/>
                  <a:cs typeface="Roboto Black"/>
                </a:rPr>
                <a:t>CIL</a:t>
              </a:r>
              <a:r>
                <a:rPr sz="600" b="1" spc="-15" dirty="0">
                  <a:solidFill>
                    <a:srgbClr val="FFFFFF"/>
                  </a:solidFill>
                  <a:latin typeface="Roboto Black"/>
                  <a:cs typeface="Roboto Black"/>
                </a:rPr>
                <a:t>I</a:t>
              </a:r>
              <a:r>
                <a:rPr sz="600" b="1" spc="-5" dirty="0">
                  <a:solidFill>
                    <a:srgbClr val="FFFFFF"/>
                  </a:solidFill>
                  <a:latin typeface="Roboto Black"/>
                  <a:cs typeface="Roboto Black"/>
                </a:rPr>
                <a:t>TIES</a:t>
              </a:r>
              <a:endParaRPr sz="600" dirty="0">
                <a:latin typeface="Roboto Black"/>
                <a:cs typeface="Roboto Black"/>
              </a:endParaRPr>
            </a:p>
          </p:txBody>
        </p:sp>
        <p:sp>
          <p:nvSpPr>
            <p:cNvPr id="173" name="object 19">
              <a:extLst>
                <a:ext uri="{FF2B5EF4-FFF2-40B4-BE49-F238E27FC236}">
                  <a16:creationId xmlns:a16="http://schemas.microsoft.com/office/drawing/2014/main" id="{34BB0B3C-5D05-62DF-05B8-3B3F500A9E53}"/>
                </a:ext>
              </a:extLst>
            </p:cNvPr>
            <p:cNvSpPr txBox="1"/>
            <p:nvPr/>
          </p:nvSpPr>
          <p:spPr>
            <a:xfrm>
              <a:off x="5894019" y="5656423"/>
              <a:ext cx="479647" cy="218531"/>
            </a:xfrm>
            <a:prstGeom prst="rect">
              <a:avLst/>
            </a:prstGeom>
          </p:spPr>
          <p:txBody>
            <a:bodyPr vert="horz" wrap="square" lIns="0" tIns="12700" rIns="0" bIns="0" rtlCol="0">
              <a:spAutoFit/>
            </a:bodyPr>
            <a:lstStyle/>
            <a:p>
              <a:pPr marL="20320" marR="5080" indent="-8255">
                <a:lnSpc>
                  <a:spcPct val="100000"/>
                </a:lnSpc>
                <a:spcBef>
                  <a:spcPts val="100"/>
                </a:spcBef>
              </a:pPr>
              <a:r>
                <a:rPr sz="600" b="1" spc="-5" dirty="0">
                  <a:solidFill>
                    <a:srgbClr val="FFFFFF"/>
                  </a:solidFill>
                  <a:latin typeface="Roboto Black"/>
                  <a:cs typeface="Roboto Black"/>
                </a:rPr>
                <a:t>COM</a:t>
              </a:r>
              <a:r>
                <a:rPr sz="600" b="1" spc="-65" dirty="0">
                  <a:solidFill>
                    <a:srgbClr val="FFFFFF"/>
                  </a:solidFill>
                  <a:latin typeface="Roboto Black"/>
                  <a:cs typeface="Roboto Black"/>
                </a:rPr>
                <a:t>P</a:t>
              </a:r>
              <a:r>
                <a:rPr sz="600" b="1" spc="-5" dirty="0">
                  <a:solidFill>
                    <a:srgbClr val="FFFFFF"/>
                  </a:solidFill>
                  <a:latin typeface="Roboto Black"/>
                  <a:cs typeface="Roboto Black"/>
                </a:rPr>
                <a:t>A</a:t>
              </a:r>
              <a:r>
                <a:rPr sz="600" b="1" spc="-10" dirty="0">
                  <a:solidFill>
                    <a:srgbClr val="FFFFFF"/>
                  </a:solidFill>
                  <a:latin typeface="Roboto Black"/>
                  <a:cs typeface="Roboto Black"/>
                </a:rPr>
                <a:t>N</a:t>
              </a:r>
              <a:r>
                <a:rPr sz="600" b="1" dirty="0">
                  <a:solidFill>
                    <a:srgbClr val="FFFFFF"/>
                  </a:solidFill>
                  <a:latin typeface="Roboto Black"/>
                  <a:cs typeface="Roboto Black"/>
                </a:rPr>
                <a:t>Y  VEHICLES</a:t>
              </a:r>
              <a:endParaRPr sz="600" dirty="0">
                <a:latin typeface="Roboto Black"/>
                <a:cs typeface="Roboto Black"/>
              </a:endParaRPr>
            </a:p>
          </p:txBody>
        </p:sp>
        <p:sp>
          <p:nvSpPr>
            <p:cNvPr id="174" name="object 20">
              <a:extLst>
                <a:ext uri="{FF2B5EF4-FFF2-40B4-BE49-F238E27FC236}">
                  <a16:creationId xmlns:a16="http://schemas.microsoft.com/office/drawing/2014/main" id="{F88D862E-FC2D-96D4-9C28-69DFE46FB675}"/>
                </a:ext>
              </a:extLst>
            </p:cNvPr>
            <p:cNvSpPr txBox="1"/>
            <p:nvPr/>
          </p:nvSpPr>
          <p:spPr>
            <a:xfrm>
              <a:off x="1229231" y="5687959"/>
              <a:ext cx="892413" cy="218531"/>
            </a:xfrm>
            <a:prstGeom prst="rect">
              <a:avLst/>
            </a:prstGeom>
          </p:spPr>
          <p:txBody>
            <a:bodyPr vert="horz" wrap="square" lIns="0" tIns="12700" rIns="0" bIns="0" rtlCol="0">
              <a:spAutoFit/>
            </a:bodyPr>
            <a:lstStyle/>
            <a:p>
              <a:pPr marL="12700" marR="5080" indent="146050">
                <a:lnSpc>
                  <a:spcPct val="100000"/>
                </a:lnSpc>
                <a:spcBef>
                  <a:spcPts val="100"/>
                </a:spcBef>
              </a:pPr>
              <a:r>
                <a:rPr sz="600" b="1" spc="-5" dirty="0">
                  <a:solidFill>
                    <a:srgbClr val="FFFFFF"/>
                  </a:solidFill>
                  <a:latin typeface="Roboto Black"/>
                  <a:cs typeface="Roboto Black"/>
                </a:rPr>
                <a:t>PURCHASED </a:t>
              </a:r>
              <a:r>
                <a:rPr sz="600" b="1" dirty="0">
                  <a:solidFill>
                    <a:srgbClr val="FFFFFF"/>
                  </a:solidFill>
                  <a:latin typeface="Roboto Black"/>
                  <a:cs typeface="Roboto Black"/>
                </a:rPr>
                <a:t>GOODS</a:t>
              </a:r>
              <a:r>
                <a:rPr sz="600" b="1" spc="-35" dirty="0">
                  <a:solidFill>
                    <a:srgbClr val="FFFFFF"/>
                  </a:solidFill>
                  <a:latin typeface="Roboto Black"/>
                  <a:cs typeface="Roboto Black"/>
                </a:rPr>
                <a:t> </a:t>
              </a:r>
              <a:r>
                <a:rPr sz="600" b="1" dirty="0">
                  <a:solidFill>
                    <a:srgbClr val="FFFFFF"/>
                  </a:solidFill>
                  <a:latin typeface="Roboto Black"/>
                  <a:cs typeface="Roboto Black"/>
                </a:rPr>
                <a:t>&amp;</a:t>
              </a:r>
              <a:r>
                <a:rPr sz="600" b="1" spc="-35" dirty="0">
                  <a:solidFill>
                    <a:srgbClr val="FFFFFF"/>
                  </a:solidFill>
                  <a:latin typeface="Roboto Black"/>
                  <a:cs typeface="Roboto Black"/>
                </a:rPr>
                <a:t> </a:t>
              </a:r>
              <a:r>
                <a:rPr sz="600" b="1" spc="-5" dirty="0">
                  <a:solidFill>
                    <a:srgbClr val="FFFFFF"/>
                  </a:solidFill>
                  <a:latin typeface="Roboto Black"/>
                  <a:cs typeface="Roboto Black"/>
                </a:rPr>
                <a:t>SERVICES</a:t>
              </a:r>
              <a:endParaRPr sz="600" dirty="0">
                <a:latin typeface="Roboto Black"/>
                <a:cs typeface="Roboto Black"/>
              </a:endParaRPr>
            </a:p>
          </p:txBody>
        </p:sp>
        <p:sp>
          <p:nvSpPr>
            <p:cNvPr id="175" name="object 21">
              <a:extLst>
                <a:ext uri="{FF2B5EF4-FFF2-40B4-BE49-F238E27FC236}">
                  <a16:creationId xmlns:a16="http://schemas.microsoft.com/office/drawing/2014/main" id="{EAA539AF-B58E-F595-4BDD-E82CF3EAAEDF}"/>
                </a:ext>
              </a:extLst>
            </p:cNvPr>
            <p:cNvSpPr txBox="1"/>
            <p:nvPr/>
          </p:nvSpPr>
          <p:spPr>
            <a:xfrm>
              <a:off x="10265554" y="5687959"/>
              <a:ext cx="675558" cy="120546"/>
            </a:xfrm>
            <a:prstGeom prst="rect">
              <a:avLst/>
            </a:prstGeom>
          </p:spPr>
          <p:txBody>
            <a:bodyPr vert="horz" wrap="square" lIns="0" tIns="12700" rIns="0" bIns="0" rtlCol="0">
              <a:spAutoFit/>
            </a:bodyPr>
            <a:lstStyle/>
            <a:p>
              <a:pPr marL="12700">
                <a:lnSpc>
                  <a:spcPct val="100000"/>
                </a:lnSpc>
                <a:spcBef>
                  <a:spcPts val="100"/>
                </a:spcBef>
              </a:pPr>
              <a:r>
                <a:rPr sz="600" b="1" spc="-5" dirty="0">
                  <a:solidFill>
                    <a:srgbClr val="FFFFFF"/>
                  </a:solidFill>
                  <a:latin typeface="Roboto Black"/>
                  <a:cs typeface="Roboto Black"/>
                </a:rPr>
                <a:t>INVESTMENTS</a:t>
              </a:r>
              <a:endParaRPr sz="600" dirty="0">
                <a:latin typeface="Roboto Black"/>
                <a:cs typeface="Roboto Black"/>
              </a:endParaRPr>
            </a:p>
          </p:txBody>
        </p:sp>
        <p:sp>
          <p:nvSpPr>
            <p:cNvPr id="176" name="object 22">
              <a:extLst>
                <a:ext uri="{FF2B5EF4-FFF2-40B4-BE49-F238E27FC236}">
                  <a16:creationId xmlns:a16="http://schemas.microsoft.com/office/drawing/2014/main" id="{FEEC74A1-BF44-E5AB-636B-7C571AFABD29}"/>
                </a:ext>
              </a:extLst>
            </p:cNvPr>
            <p:cNvSpPr txBox="1"/>
            <p:nvPr/>
          </p:nvSpPr>
          <p:spPr>
            <a:xfrm>
              <a:off x="9521540" y="5687959"/>
              <a:ext cx="599896" cy="120546"/>
            </a:xfrm>
            <a:prstGeom prst="rect">
              <a:avLst/>
            </a:prstGeom>
          </p:spPr>
          <p:txBody>
            <a:bodyPr vert="horz" wrap="square" lIns="0" tIns="12700" rIns="0" bIns="0" rtlCol="0">
              <a:spAutoFit/>
            </a:bodyPr>
            <a:lstStyle/>
            <a:p>
              <a:pPr marL="12700">
                <a:lnSpc>
                  <a:spcPct val="100000"/>
                </a:lnSpc>
                <a:spcBef>
                  <a:spcPts val="100"/>
                </a:spcBef>
              </a:pPr>
              <a:r>
                <a:rPr sz="600" b="1" dirty="0">
                  <a:solidFill>
                    <a:srgbClr val="FFFFFF"/>
                  </a:solidFill>
                  <a:latin typeface="Roboto Black"/>
                  <a:cs typeface="Roboto Black"/>
                </a:rPr>
                <a:t>FRANCHISES</a:t>
              </a:r>
              <a:endParaRPr sz="600" dirty="0">
                <a:latin typeface="Roboto Black"/>
                <a:cs typeface="Roboto Black"/>
              </a:endParaRPr>
            </a:p>
          </p:txBody>
        </p:sp>
        <p:sp>
          <p:nvSpPr>
            <p:cNvPr id="177" name="object 23">
              <a:extLst>
                <a:ext uri="{FF2B5EF4-FFF2-40B4-BE49-F238E27FC236}">
                  <a16:creationId xmlns:a16="http://schemas.microsoft.com/office/drawing/2014/main" id="{8529FEE7-4699-6EFB-E17D-0313E137927B}"/>
                </a:ext>
              </a:extLst>
            </p:cNvPr>
            <p:cNvSpPr txBox="1"/>
            <p:nvPr/>
          </p:nvSpPr>
          <p:spPr>
            <a:xfrm>
              <a:off x="8912965" y="5687959"/>
              <a:ext cx="381690" cy="218531"/>
            </a:xfrm>
            <a:prstGeom prst="rect">
              <a:avLst/>
            </a:prstGeom>
          </p:spPr>
          <p:txBody>
            <a:bodyPr vert="horz" wrap="square" lIns="0" tIns="12700" rIns="0" bIns="0" rtlCol="0">
              <a:spAutoFit/>
            </a:bodyPr>
            <a:lstStyle/>
            <a:p>
              <a:pPr marL="12700" marR="5080" indent="5715">
                <a:lnSpc>
                  <a:spcPct val="100000"/>
                </a:lnSpc>
                <a:spcBef>
                  <a:spcPts val="100"/>
                </a:spcBef>
              </a:pPr>
              <a:r>
                <a:rPr sz="600" b="1" dirty="0">
                  <a:solidFill>
                    <a:srgbClr val="FFFFFF"/>
                  </a:solidFill>
                  <a:latin typeface="Roboto Black"/>
                  <a:cs typeface="Roboto Black"/>
                </a:rPr>
                <a:t>LEASED  </a:t>
              </a:r>
              <a:r>
                <a:rPr sz="600" b="1" spc="-5" dirty="0">
                  <a:solidFill>
                    <a:srgbClr val="FFFFFF"/>
                  </a:solidFill>
                  <a:latin typeface="Roboto Black"/>
                  <a:cs typeface="Roboto Black"/>
                </a:rPr>
                <a:t>ASS</a:t>
              </a:r>
              <a:r>
                <a:rPr sz="600" b="1" spc="5" dirty="0">
                  <a:solidFill>
                    <a:srgbClr val="FFFFFF"/>
                  </a:solidFill>
                  <a:latin typeface="Roboto Black"/>
                  <a:cs typeface="Roboto Black"/>
                </a:rPr>
                <a:t>E</a:t>
              </a:r>
              <a:r>
                <a:rPr sz="600" b="1" spc="-10" dirty="0">
                  <a:solidFill>
                    <a:srgbClr val="FFFFFF"/>
                  </a:solidFill>
                  <a:latin typeface="Roboto Black"/>
                  <a:cs typeface="Roboto Black"/>
                </a:rPr>
                <a:t>T</a:t>
              </a:r>
              <a:r>
                <a:rPr sz="600" b="1" dirty="0">
                  <a:solidFill>
                    <a:srgbClr val="FFFFFF"/>
                  </a:solidFill>
                  <a:latin typeface="Roboto Black"/>
                  <a:cs typeface="Roboto Black"/>
                </a:rPr>
                <a:t>S</a:t>
              </a:r>
              <a:endParaRPr sz="600" dirty="0">
                <a:latin typeface="Roboto Black"/>
                <a:cs typeface="Roboto Black"/>
              </a:endParaRPr>
            </a:p>
          </p:txBody>
        </p:sp>
        <p:sp>
          <p:nvSpPr>
            <p:cNvPr id="178" name="object 24">
              <a:extLst>
                <a:ext uri="{FF2B5EF4-FFF2-40B4-BE49-F238E27FC236}">
                  <a16:creationId xmlns:a16="http://schemas.microsoft.com/office/drawing/2014/main" id="{E39F6F8E-961C-B1E7-F0D2-3D7E9A7C0AFB}"/>
                </a:ext>
              </a:extLst>
            </p:cNvPr>
            <p:cNvSpPr txBox="1"/>
            <p:nvPr/>
          </p:nvSpPr>
          <p:spPr>
            <a:xfrm>
              <a:off x="7134699" y="5687959"/>
              <a:ext cx="603273" cy="218531"/>
            </a:xfrm>
            <a:prstGeom prst="rect">
              <a:avLst/>
            </a:prstGeom>
          </p:spPr>
          <p:txBody>
            <a:bodyPr vert="horz" wrap="square" lIns="0" tIns="12700" rIns="0" bIns="0" rtlCol="0">
              <a:spAutoFit/>
            </a:bodyPr>
            <a:lstStyle/>
            <a:p>
              <a:pPr marL="52069" marR="5080" indent="-40005">
                <a:lnSpc>
                  <a:spcPct val="100000"/>
                </a:lnSpc>
                <a:spcBef>
                  <a:spcPts val="100"/>
                </a:spcBef>
              </a:pPr>
              <a:r>
                <a:rPr sz="600" b="1" dirty="0">
                  <a:solidFill>
                    <a:srgbClr val="FFFFFF"/>
                  </a:solidFill>
                  <a:latin typeface="Roboto Black"/>
                  <a:cs typeface="Roboto Black"/>
                </a:rPr>
                <a:t>USE </a:t>
              </a:r>
              <a:r>
                <a:rPr sz="600" b="1" spc="-5" dirty="0">
                  <a:solidFill>
                    <a:srgbClr val="FFFFFF"/>
                  </a:solidFill>
                  <a:latin typeface="Roboto Black"/>
                  <a:cs typeface="Roboto Black"/>
                </a:rPr>
                <a:t>O</a:t>
              </a:r>
              <a:r>
                <a:rPr sz="600" b="1" dirty="0">
                  <a:solidFill>
                    <a:srgbClr val="FFFFFF"/>
                  </a:solidFill>
                  <a:latin typeface="Roboto Black"/>
                  <a:cs typeface="Roboto Black"/>
                </a:rPr>
                <a:t>F</a:t>
              </a:r>
              <a:r>
                <a:rPr sz="600" b="1" spc="-5" dirty="0">
                  <a:solidFill>
                    <a:srgbClr val="FFFFFF"/>
                  </a:solidFill>
                  <a:latin typeface="Roboto Black"/>
                  <a:cs typeface="Roboto Black"/>
                </a:rPr>
                <a:t> </a:t>
              </a:r>
              <a:r>
                <a:rPr sz="600" b="1" dirty="0">
                  <a:solidFill>
                    <a:srgbClr val="FFFFFF"/>
                  </a:solidFill>
                  <a:latin typeface="Roboto Black"/>
                  <a:cs typeface="Roboto Black"/>
                </a:rPr>
                <a:t>SOLD  </a:t>
              </a:r>
              <a:r>
                <a:rPr sz="600" b="1" spc="-5" dirty="0">
                  <a:solidFill>
                    <a:srgbClr val="FFFFFF"/>
                  </a:solidFill>
                  <a:latin typeface="Roboto Black"/>
                  <a:cs typeface="Roboto Black"/>
                </a:rPr>
                <a:t>PRODUCTS</a:t>
              </a:r>
              <a:endParaRPr sz="600" dirty="0">
                <a:latin typeface="Roboto Black"/>
                <a:cs typeface="Roboto Black"/>
              </a:endParaRPr>
            </a:p>
          </p:txBody>
        </p:sp>
        <p:sp>
          <p:nvSpPr>
            <p:cNvPr id="179" name="object 25">
              <a:extLst>
                <a:ext uri="{FF2B5EF4-FFF2-40B4-BE49-F238E27FC236}">
                  <a16:creationId xmlns:a16="http://schemas.microsoft.com/office/drawing/2014/main" id="{FC3C93D5-C216-8D72-D1D0-69A174383557}"/>
                </a:ext>
              </a:extLst>
            </p:cNvPr>
            <p:cNvSpPr txBox="1"/>
            <p:nvPr/>
          </p:nvSpPr>
          <p:spPr>
            <a:xfrm>
              <a:off x="7058730" y="5078961"/>
              <a:ext cx="779594" cy="218531"/>
            </a:xfrm>
            <a:prstGeom prst="rect">
              <a:avLst/>
            </a:prstGeom>
          </p:spPr>
          <p:txBody>
            <a:bodyPr vert="horz" wrap="square" lIns="0" tIns="12700" rIns="0" bIns="0" rtlCol="0">
              <a:spAutoFit/>
            </a:bodyPr>
            <a:lstStyle/>
            <a:p>
              <a:pPr marL="12700" marR="5080" indent="13970">
                <a:lnSpc>
                  <a:spcPct val="100000"/>
                </a:lnSpc>
                <a:spcBef>
                  <a:spcPts val="100"/>
                </a:spcBef>
              </a:pPr>
              <a:r>
                <a:rPr sz="600" b="1" dirty="0">
                  <a:solidFill>
                    <a:srgbClr val="FFFFFF"/>
                  </a:solidFill>
                  <a:latin typeface="Roboto Black"/>
                  <a:cs typeface="Roboto Black"/>
                </a:rPr>
                <a:t>PROCESSING </a:t>
              </a:r>
              <a:r>
                <a:rPr sz="600" b="1" spc="-5" dirty="0">
                  <a:solidFill>
                    <a:srgbClr val="FFFFFF"/>
                  </a:solidFill>
                  <a:latin typeface="Roboto Black"/>
                  <a:cs typeface="Roboto Black"/>
                </a:rPr>
                <a:t>OF  </a:t>
              </a:r>
              <a:r>
                <a:rPr sz="600" b="1" dirty="0">
                  <a:solidFill>
                    <a:srgbClr val="FFFFFF"/>
                  </a:solidFill>
                  <a:latin typeface="Roboto Black"/>
                  <a:cs typeface="Roboto Black"/>
                </a:rPr>
                <a:t>SOLD PRODU</a:t>
              </a:r>
              <a:r>
                <a:rPr sz="600" b="1" spc="-10" dirty="0">
                  <a:solidFill>
                    <a:srgbClr val="FFFFFF"/>
                  </a:solidFill>
                  <a:latin typeface="Roboto Black"/>
                  <a:cs typeface="Roboto Black"/>
                </a:rPr>
                <a:t>CT</a:t>
              </a:r>
              <a:r>
                <a:rPr sz="600" b="1" dirty="0">
                  <a:solidFill>
                    <a:srgbClr val="FFFFFF"/>
                  </a:solidFill>
                  <a:latin typeface="Roboto Black"/>
                  <a:cs typeface="Roboto Black"/>
                </a:rPr>
                <a:t>S</a:t>
              </a:r>
              <a:endParaRPr sz="600">
                <a:latin typeface="Roboto Black"/>
                <a:cs typeface="Roboto Black"/>
              </a:endParaRPr>
            </a:p>
          </p:txBody>
        </p:sp>
        <p:sp>
          <p:nvSpPr>
            <p:cNvPr id="180" name="object 26">
              <a:extLst>
                <a:ext uri="{FF2B5EF4-FFF2-40B4-BE49-F238E27FC236}">
                  <a16:creationId xmlns:a16="http://schemas.microsoft.com/office/drawing/2014/main" id="{C16ADC2D-630A-D62B-4A8E-201B71D6A280}"/>
                </a:ext>
              </a:extLst>
            </p:cNvPr>
            <p:cNvSpPr txBox="1"/>
            <p:nvPr/>
          </p:nvSpPr>
          <p:spPr>
            <a:xfrm>
              <a:off x="7024747" y="4409978"/>
              <a:ext cx="857284" cy="218531"/>
            </a:xfrm>
            <a:prstGeom prst="rect">
              <a:avLst/>
            </a:prstGeom>
          </p:spPr>
          <p:txBody>
            <a:bodyPr vert="horz" wrap="square" lIns="0" tIns="12700" rIns="0" bIns="0" rtlCol="0">
              <a:spAutoFit/>
            </a:bodyPr>
            <a:lstStyle/>
            <a:p>
              <a:pPr marL="59690" marR="5080" indent="-47625">
                <a:lnSpc>
                  <a:spcPct val="100000"/>
                </a:lnSpc>
                <a:spcBef>
                  <a:spcPts val="100"/>
                </a:spcBef>
              </a:pPr>
              <a:r>
                <a:rPr sz="600" b="1" spc="-5" dirty="0">
                  <a:solidFill>
                    <a:srgbClr val="FFFFFF"/>
                  </a:solidFill>
                  <a:latin typeface="Roboto Black"/>
                  <a:cs typeface="Roboto Black"/>
                </a:rPr>
                <a:t>TRANSPO</a:t>
              </a:r>
              <a:r>
                <a:rPr sz="600" b="1" spc="-20" dirty="0">
                  <a:solidFill>
                    <a:srgbClr val="FFFFFF"/>
                  </a:solidFill>
                  <a:latin typeface="Roboto Black"/>
                  <a:cs typeface="Roboto Black"/>
                </a:rPr>
                <a:t>R</a:t>
              </a:r>
              <a:r>
                <a:rPr sz="600" b="1" spc="-45" dirty="0">
                  <a:solidFill>
                    <a:srgbClr val="FFFFFF"/>
                  </a:solidFill>
                  <a:latin typeface="Roboto Black"/>
                  <a:cs typeface="Roboto Black"/>
                </a:rPr>
                <a:t>TA</a:t>
              </a:r>
              <a:r>
                <a:rPr sz="600" b="1" spc="-5" dirty="0">
                  <a:solidFill>
                    <a:srgbClr val="FFFFFF"/>
                  </a:solidFill>
                  <a:latin typeface="Roboto Black"/>
                  <a:cs typeface="Roboto Black"/>
                </a:rPr>
                <a:t>TION  </a:t>
              </a:r>
              <a:r>
                <a:rPr sz="600" b="1" dirty="0">
                  <a:solidFill>
                    <a:srgbClr val="FFFFFF"/>
                  </a:solidFill>
                  <a:latin typeface="Roboto Black"/>
                  <a:cs typeface="Roboto Black"/>
                </a:rPr>
                <a:t>&amp;</a:t>
              </a:r>
              <a:r>
                <a:rPr sz="600" b="1" spc="-30" dirty="0">
                  <a:solidFill>
                    <a:srgbClr val="FFFFFF"/>
                  </a:solidFill>
                  <a:latin typeface="Roboto Black"/>
                  <a:cs typeface="Roboto Black"/>
                </a:rPr>
                <a:t> </a:t>
              </a:r>
              <a:r>
                <a:rPr sz="600" b="1" spc="-5" dirty="0">
                  <a:solidFill>
                    <a:srgbClr val="FFFFFF"/>
                  </a:solidFill>
                  <a:latin typeface="Roboto Black"/>
                  <a:cs typeface="Roboto Black"/>
                </a:rPr>
                <a:t>DISTRIBUTION</a:t>
              </a:r>
              <a:endParaRPr sz="600" dirty="0">
                <a:latin typeface="Roboto Black"/>
                <a:cs typeface="Roboto Black"/>
              </a:endParaRPr>
            </a:p>
          </p:txBody>
        </p:sp>
        <p:sp>
          <p:nvSpPr>
            <p:cNvPr id="181" name="object 27">
              <a:extLst>
                <a:ext uri="{FF2B5EF4-FFF2-40B4-BE49-F238E27FC236}">
                  <a16:creationId xmlns:a16="http://schemas.microsoft.com/office/drawing/2014/main" id="{2A84441F-507D-0CFB-8057-DC068B533173}"/>
                </a:ext>
              </a:extLst>
            </p:cNvPr>
            <p:cNvSpPr txBox="1"/>
            <p:nvPr/>
          </p:nvSpPr>
          <p:spPr>
            <a:xfrm>
              <a:off x="7907834" y="5654172"/>
              <a:ext cx="779594" cy="269615"/>
            </a:xfrm>
            <a:prstGeom prst="rect">
              <a:avLst/>
            </a:prstGeom>
          </p:spPr>
          <p:txBody>
            <a:bodyPr vert="horz" wrap="square" lIns="0" tIns="12700" rIns="0" bIns="0" rtlCol="0">
              <a:spAutoFit/>
            </a:bodyPr>
            <a:lstStyle/>
            <a:p>
              <a:pPr marL="12700" marR="5080" algn="ctr">
                <a:lnSpc>
                  <a:spcPct val="100000"/>
                </a:lnSpc>
                <a:spcBef>
                  <a:spcPts val="100"/>
                </a:spcBef>
              </a:pPr>
              <a:r>
                <a:rPr sz="500" b="1" dirty="0">
                  <a:solidFill>
                    <a:srgbClr val="FFFFFF"/>
                  </a:solidFill>
                  <a:latin typeface="Roboto Black"/>
                  <a:cs typeface="Roboto Black"/>
                </a:rPr>
                <a:t>END-OF-LIFE </a:t>
              </a:r>
              <a:r>
                <a:rPr sz="500" b="1" spc="5" dirty="0">
                  <a:solidFill>
                    <a:srgbClr val="FFFFFF"/>
                  </a:solidFill>
                  <a:latin typeface="Roboto Black"/>
                  <a:cs typeface="Roboto Black"/>
                </a:rPr>
                <a:t> </a:t>
              </a:r>
              <a:r>
                <a:rPr sz="500" b="1" spc="-5" dirty="0">
                  <a:solidFill>
                    <a:srgbClr val="FFFFFF"/>
                  </a:solidFill>
                  <a:latin typeface="Roboto Black"/>
                  <a:cs typeface="Roboto Black"/>
                </a:rPr>
                <a:t>TRE</a:t>
              </a:r>
              <a:r>
                <a:rPr sz="500" b="1" spc="-45" dirty="0">
                  <a:solidFill>
                    <a:srgbClr val="FFFFFF"/>
                  </a:solidFill>
                  <a:latin typeface="Roboto Black"/>
                  <a:cs typeface="Roboto Black"/>
                </a:rPr>
                <a:t>A</a:t>
              </a:r>
              <a:r>
                <a:rPr sz="500" b="1" spc="-5" dirty="0">
                  <a:solidFill>
                    <a:srgbClr val="FFFFFF"/>
                  </a:solidFill>
                  <a:latin typeface="Roboto Black"/>
                  <a:cs typeface="Roboto Black"/>
                </a:rPr>
                <a:t>TME</a:t>
              </a:r>
              <a:r>
                <a:rPr sz="500" b="1" spc="-10" dirty="0">
                  <a:solidFill>
                    <a:srgbClr val="FFFFFF"/>
                  </a:solidFill>
                  <a:latin typeface="Roboto Black"/>
                  <a:cs typeface="Roboto Black"/>
                </a:rPr>
                <a:t>N</a:t>
              </a:r>
              <a:r>
                <a:rPr sz="500" b="1" dirty="0">
                  <a:solidFill>
                    <a:srgbClr val="FFFFFF"/>
                  </a:solidFill>
                  <a:latin typeface="Roboto Black"/>
                  <a:cs typeface="Roboto Black"/>
                </a:rPr>
                <a:t>T</a:t>
              </a:r>
              <a:r>
                <a:rPr sz="500" b="1" spc="-25" dirty="0">
                  <a:solidFill>
                    <a:srgbClr val="FFFFFF"/>
                  </a:solidFill>
                  <a:latin typeface="Roboto Black"/>
                  <a:cs typeface="Roboto Black"/>
                </a:rPr>
                <a:t> </a:t>
              </a:r>
              <a:r>
                <a:rPr sz="500" b="1" spc="-5" dirty="0">
                  <a:solidFill>
                    <a:srgbClr val="FFFFFF"/>
                  </a:solidFill>
                  <a:latin typeface="Roboto Black"/>
                  <a:cs typeface="Roboto Black"/>
                </a:rPr>
                <a:t>OF  </a:t>
              </a:r>
              <a:r>
                <a:rPr sz="500" b="1" dirty="0">
                  <a:solidFill>
                    <a:srgbClr val="FFFFFF"/>
                  </a:solidFill>
                  <a:latin typeface="Roboto Black"/>
                  <a:cs typeface="Roboto Black"/>
                </a:rPr>
                <a:t>SOLD PRODU</a:t>
              </a:r>
              <a:r>
                <a:rPr sz="500" b="1" spc="-10" dirty="0">
                  <a:solidFill>
                    <a:srgbClr val="FFFFFF"/>
                  </a:solidFill>
                  <a:latin typeface="Roboto Black"/>
                  <a:cs typeface="Roboto Black"/>
                </a:rPr>
                <a:t>CT</a:t>
              </a:r>
              <a:r>
                <a:rPr sz="500" b="1" dirty="0">
                  <a:solidFill>
                    <a:srgbClr val="FFFFFF"/>
                  </a:solidFill>
                  <a:latin typeface="Roboto Black"/>
                  <a:cs typeface="Roboto Black"/>
                </a:rPr>
                <a:t>S</a:t>
              </a:r>
              <a:endParaRPr sz="500" dirty="0">
                <a:latin typeface="Roboto Black"/>
                <a:cs typeface="Roboto Black"/>
              </a:endParaRPr>
            </a:p>
          </p:txBody>
        </p:sp>
        <p:sp>
          <p:nvSpPr>
            <p:cNvPr id="182" name="object 28">
              <a:extLst>
                <a:ext uri="{FF2B5EF4-FFF2-40B4-BE49-F238E27FC236}">
                  <a16:creationId xmlns:a16="http://schemas.microsoft.com/office/drawing/2014/main" id="{0011F6A3-F59B-A4B8-C70E-EA16A0D1CC6D}"/>
                </a:ext>
              </a:extLst>
            </p:cNvPr>
            <p:cNvSpPr txBox="1"/>
            <p:nvPr/>
          </p:nvSpPr>
          <p:spPr>
            <a:xfrm>
              <a:off x="2180488" y="5687959"/>
              <a:ext cx="412091" cy="218531"/>
            </a:xfrm>
            <a:prstGeom prst="rect">
              <a:avLst/>
            </a:prstGeom>
          </p:spPr>
          <p:txBody>
            <a:bodyPr vert="horz" wrap="square" lIns="0" tIns="12700" rIns="0" bIns="0" rtlCol="0">
              <a:spAutoFit/>
            </a:bodyPr>
            <a:lstStyle/>
            <a:p>
              <a:pPr marL="45085" marR="5080" indent="-33020">
                <a:lnSpc>
                  <a:spcPct val="100000"/>
                </a:lnSpc>
                <a:spcBef>
                  <a:spcPts val="100"/>
                </a:spcBef>
              </a:pPr>
              <a:r>
                <a:rPr sz="600" b="1" spc="-5" dirty="0">
                  <a:solidFill>
                    <a:srgbClr val="FFFFFF"/>
                  </a:solidFill>
                  <a:latin typeface="Roboto Black"/>
                  <a:cs typeface="Roboto Black"/>
                </a:rPr>
                <a:t>CAP</a:t>
              </a:r>
              <a:r>
                <a:rPr sz="600" b="1" spc="-10" dirty="0">
                  <a:solidFill>
                    <a:srgbClr val="FFFFFF"/>
                  </a:solidFill>
                  <a:latin typeface="Roboto Black"/>
                  <a:cs typeface="Roboto Black"/>
                </a:rPr>
                <a:t>I</a:t>
              </a:r>
              <a:r>
                <a:rPr sz="600" b="1" spc="-45" dirty="0">
                  <a:solidFill>
                    <a:srgbClr val="FFFFFF"/>
                  </a:solidFill>
                  <a:latin typeface="Roboto Black"/>
                  <a:cs typeface="Roboto Black"/>
                </a:rPr>
                <a:t>T</a:t>
              </a:r>
              <a:r>
                <a:rPr sz="600" b="1" spc="-5" dirty="0">
                  <a:solidFill>
                    <a:srgbClr val="FFFFFF"/>
                  </a:solidFill>
                  <a:latin typeface="Roboto Black"/>
                  <a:cs typeface="Roboto Black"/>
                </a:rPr>
                <a:t>AL  </a:t>
              </a:r>
              <a:r>
                <a:rPr sz="600" b="1" dirty="0">
                  <a:solidFill>
                    <a:srgbClr val="FFFFFF"/>
                  </a:solidFill>
                  <a:latin typeface="Roboto Black"/>
                  <a:cs typeface="Roboto Black"/>
                </a:rPr>
                <a:t>GOODS</a:t>
              </a:r>
              <a:endParaRPr sz="600" dirty="0">
                <a:latin typeface="Roboto Black"/>
                <a:cs typeface="Roboto Black"/>
              </a:endParaRPr>
            </a:p>
          </p:txBody>
        </p:sp>
        <p:sp>
          <p:nvSpPr>
            <p:cNvPr id="183" name="object 29">
              <a:extLst>
                <a:ext uri="{FF2B5EF4-FFF2-40B4-BE49-F238E27FC236}">
                  <a16:creationId xmlns:a16="http://schemas.microsoft.com/office/drawing/2014/main" id="{222FDB92-2E53-9212-CF9E-EC65532751A1}"/>
                </a:ext>
              </a:extLst>
            </p:cNvPr>
            <p:cNvSpPr txBox="1"/>
            <p:nvPr/>
          </p:nvSpPr>
          <p:spPr>
            <a:xfrm>
              <a:off x="2765211" y="5687959"/>
              <a:ext cx="715415" cy="218531"/>
            </a:xfrm>
            <a:prstGeom prst="rect">
              <a:avLst/>
            </a:prstGeom>
          </p:spPr>
          <p:txBody>
            <a:bodyPr vert="horz" wrap="square" lIns="0" tIns="12700" rIns="0" bIns="0" rtlCol="0">
              <a:spAutoFit/>
            </a:bodyPr>
            <a:lstStyle/>
            <a:p>
              <a:pPr marL="147955" marR="5080" indent="-135890">
                <a:lnSpc>
                  <a:spcPct val="100000"/>
                </a:lnSpc>
                <a:spcBef>
                  <a:spcPts val="100"/>
                </a:spcBef>
              </a:pPr>
              <a:r>
                <a:rPr sz="600" b="1" dirty="0">
                  <a:solidFill>
                    <a:srgbClr val="FFFFFF"/>
                  </a:solidFill>
                  <a:latin typeface="Roboto Black"/>
                  <a:cs typeface="Roboto Black"/>
                </a:rPr>
                <a:t>FUEL &amp; ENERGY  </a:t>
              </a:r>
              <a:r>
                <a:rPr sz="600" b="1" spc="-10" dirty="0">
                  <a:solidFill>
                    <a:srgbClr val="FFFFFF"/>
                  </a:solidFill>
                  <a:latin typeface="Roboto Black"/>
                  <a:cs typeface="Roboto Black"/>
                </a:rPr>
                <a:t>RELATED</a:t>
              </a:r>
              <a:endParaRPr sz="600" dirty="0">
                <a:latin typeface="Roboto Black"/>
                <a:cs typeface="Roboto Black"/>
              </a:endParaRPr>
            </a:p>
          </p:txBody>
        </p:sp>
        <p:sp>
          <p:nvSpPr>
            <p:cNvPr id="184" name="object 30">
              <a:extLst>
                <a:ext uri="{FF2B5EF4-FFF2-40B4-BE49-F238E27FC236}">
                  <a16:creationId xmlns:a16="http://schemas.microsoft.com/office/drawing/2014/main" id="{923DFA76-E517-0591-D5B0-5F2982DA9A19}"/>
                </a:ext>
              </a:extLst>
            </p:cNvPr>
            <p:cNvSpPr txBox="1"/>
            <p:nvPr/>
          </p:nvSpPr>
          <p:spPr>
            <a:xfrm>
              <a:off x="3570736" y="5687959"/>
              <a:ext cx="857284" cy="218531"/>
            </a:xfrm>
            <a:prstGeom prst="rect">
              <a:avLst/>
            </a:prstGeom>
          </p:spPr>
          <p:txBody>
            <a:bodyPr vert="horz" wrap="square" lIns="0" tIns="12700" rIns="0" bIns="0" rtlCol="0">
              <a:spAutoFit/>
            </a:bodyPr>
            <a:lstStyle/>
            <a:p>
              <a:pPr marL="59690" marR="5080" indent="-47625">
                <a:lnSpc>
                  <a:spcPct val="100000"/>
                </a:lnSpc>
                <a:spcBef>
                  <a:spcPts val="100"/>
                </a:spcBef>
              </a:pPr>
              <a:r>
                <a:rPr sz="600" b="1" spc="-5" dirty="0">
                  <a:solidFill>
                    <a:srgbClr val="FFFFFF"/>
                  </a:solidFill>
                  <a:latin typeface="Roboto Black"/>
                  <a:cs typeface="Roboto Black"/>
                </a:rPr>
                <a:t>TRANSPO</a:t>
              </a:r>
              <a:r>
                <a:rPr sz="600" b="1" spc="-20" dirty="0">
                  <a:solidFill>
                    <a:srgbClr val="FFFFFF"/>
                  </a:solidFill>
                  <a:latin typeface="Roboto Black"/>
                  <a:cs typeface="Roboto Black"/>
                </a:rPr>
                <a:t>R</a:t>
              </a:r>
              <a:r>
                <a:rPr sz="600" b="1" spc="-45" dirty="0">
                  <a:solidFill>
                    <a:srgbClr val="FFFFFF"/>
                  </a:solidFill>
                  <a:latin typeface="Roboto Black"/>
                  <a:cs typeface="Roboto Black"/>
                </a:rPr>
                <a:t>TA</a:t>
              </a:r>
              <a:r>
                <a:rPr sz="600" b="1" spc="-5" dirty="0">
                  <a:solidFill>
                    <a:srgbClr val="FFFFFF"/>
                  </a:solidFill>
                  <a:latin typeface="Roboto Black"/>
                  <a:cs typeface="Roboto Black"/>
                </a:rPr>
                <a:t>TION  </a:t>
              </a:r>
              <a:r>
                <a:rPr sz="600" b="1" dirty="0">
                  <a:solidFill>
                    <a:srgbClr val="FFFFFF"/>
                  </a:solidFill>
                  <a:latin typeface="Roboto Black"/>
                  <a:cs typeface="Roboto Black"/>
                </a:rPr>
                <a:t>&amp;</a:t>
              </a:r>
              <a:r>
                <a:rPr sz="600" b="1" spc="-30" dirty="0">
                  <a:solidFill>
                    <a:srgbClr val="FFFFFF"/>
                  </a:solidFill>
                  <a:latin typeface="Roboto Black"/>
                  <a:cs typeface="Roboto Black"/>
                </a:rPr>
                <a:t> </a:t>
              </a:r>
              <a:r>
                <a:rPr sz="600" b="1" spc="-5" dirty="0">
                  <a:solidFill>
                    <a:srgbClr val="FFFFFF"/>
                  </a:solidFill>
                  <a:latin typeface="Roboto Black"/>
                  <a:cs typeface="Roboto Black"/>
                </a:rPr>
                <a:t>DISTRIBUTION</a:t>
              </a:r>
              <a:endParaRPr sz="600" dirty="0">
                <a:latin typeface="Roboto Black"/>
                <a:cs typeface="Roboto Black"/>
              </a:endParaRPr>
            </a:p>
          </p:txBody>
        </p:sp>
        <p:sp>
          <p:nvSpPr>
            <p:cNvPr id="185" name="object 31">
              <a:extLst>
                <a:ext uri="{FF2B5EF4-FFF2-40B4-BE49-F238E27FC236}">
                  <a16:creationId xmlns:a16="http://schemas.microsoft.com/office/drawing/2014/main" id="{B639D512-63DE-7AD9-AE1D-7649FE762454}"/>
                </a:ext>
              </a:extLst>
            </p:cNvPr>
            <p:cNvSpPr txBox="1"/>
            <p:nvPr/>
          </p:nvSpPr>
          <p:spPr>
            <a:xfrm>
              <a:off x="4556954" y="5687959"/>
              <a:ext cx="628945" cy="218531"/>
            </a:xfrm>
            <a:prstGeom prst="rect">
              <a:avLst/>
            </a:prstGeom>
          </p:spPr>
          <p:txBody>
            <a:bodyPr vert="horz" wrap="square" lIns="0" tIns="12700" rIns="0" bIns="0" rtlCol="0">
              <a:spAutoFit/>
            </a:bodyPr>
            <a:lstStyle/>
            <a:p>
              <a:pPr marL="22860" marR="5080" indent="-10795">
                <a:lnSpc>
                  <a:spcPct val="100000"/>
                </a:lnSpc>
                <a:spcBef>
                  <a:spcPts val="100"/>
                </a:spcBef>
              </a:pPr>
              <a:r>
                <a:rPr sz="600" b="1" spc="-15" dirty="0">
                  <a:solidFill>
                    <a:srgbClr val="FFFFFF"/>
                  </a:solidFill>
                  <a:latin typeface="Roboto Black"/>
                  <a:cs typeface="Roboto Black"/>
                </a:rPr>
                <a:t>W</a:t>
              </a:r>
              <a:r>
                <a:rPr sz="600" b="1" spc="-5" dirty="0">
                  <a:solidFill>
                    <a:srgbClr val="FFFFFF"/>
                  </a:solidFill>
                  <a:latin typeface="Roboto Black"/>
                  <a:cs typeface="Roboto Black"/>
                </a:rPr>
                <a:t>AST</a:t>
              </a:r>
              <a:r>
                <a:rPr sz="600" b="1" dirty="0">
                  <a:solidFill>
                    <a:srgbClr val="FFFFFF"/>
                  </a:solidFill>
                  <a:latin typeface="Roboto Black"/>
                  <a:cs typeface="Roboto Black"/>
                </a:rPr>
                <a:t>E</a:t>
              </a:r>
              <a:r>
                <a:rPr sz="600" b="1" spc="-5" dirty="0">
                  <a:solidFill>
                    <a:srgbClr val="FFFFFF"/>
                  </a:solidFill>
                  <a:latin typeface="Roboto Black"/>
                  <a:cs typeface="Roboto Black"/>
                </a:rPr>
                <a:t> </a:t>
              </a:r>
              <a:r>
                <a:rPr sz="600" b="1" dirty="0">
                  <a:solidFill>
                    <a:srgbClr val="FFFFFF"/>
                  </a:solidFill>
                  <a:latin typeface="Roboto Black"/>
                  <a:cs typeface="Roboto Black"/>
                </a:rPr>
                <a:t>FROM  </a:t>
              </a:r>
              <a:r>
                <a:rPr sz="600" b="1" spc="-10" dirty="0">
                  <a:solidFill>
                    <a:srgbClr val="FFFFFF"/>
                  </a:solidFill>
                  <a:latin typeface="Roboto Black"/>
                  <a:cs typeface="Roboto Black"/>
                </a:rPr>
                <a:t>OPERATIONS</a:t>
              </a:r>
              <a:endParaRPr sz="600" dirty="0">
                <a:latin typeface="Roboto Black"/>
                <a:cs typeface="Roboto Black"/>
              </a:endParaRPr>
            </a:p>
          </p:txBody>
        </p:sp>
        <p:sp>
          <p:nvSpPr>
            <p:cNvPr id="186" name="object 32">
              <a:extLst>
                <a:ext uri="{FF2B5EF4-FFF2-40B4-BE49-F238E27FC236}">
                  <a16:creationId xmlns:a16="http://schemas.microsoft.com/office/drawing/2014/main" id="{99E8D2B9-F84D-507C-838D-3AC93A8D5294}"/>
                </a:ext>
              </a:extLst>
            </p:cNvPr>
            <p:cNvSpPr txBox="1"/>
            <p:nvPr/>
          </p:nvSpPr>
          <p:spPr>
            <a:xfrm>
              <a:off x="4625246" y="5078961"/>
              <a:ext cx="476944" cy="218531"/>
            </a:xfrm>
            <a:prstGeom prst="rect">
              <a:avLst/>
            </a:prstGeom>
          </p:spPr>
          <p:txBody>
            <a:bodyPr vert="horz" wrap="square" lIns="0" tIns="12700" rIns="0" bIns="0" rtlCol="0">
              <a:spAutoFit/>
            </a:bodyPr>
            <a:lstStyle/>
            <a:p>
              <a:pPr marL="59690" marR="5080" indent="-47625">
                <a:lnSpc>
                  <a:spcPct val="100000"/>
                </a:lnSpc>
                <a:spcBef>
                  <a:spcPts val="100"/>
                </a:spcBef>
              </a:pPr>
              <a:r>
                <a:rPr sz="600" b="1" dirty="0">
                  <a:solidFill>
                    <a:srgbClr val="FFFFFF"/>
                  </a:solidFill>
                  <a:latin typeface="Roboto Black"/>
                  <a:cs typeface="Roboto Black"/>
                </a:rPr>
                <a:t>BUSINESS  </a:t>
              </a:r>
              <a:r>
                <a:rPr sz="600" b="1" spc="-10" dirty="0">
                  <a:solidFill>
                    <a:srgbClr val="FFFFFF"/>
                  </a:solidFill>
                  <a:latin typeface="Roboto Black"/>
                  <a:cs typeface="Roboto Black"/>
                </a:rPr>
                <a:t>TRAVEL</a:t>
              </a:r>
              <a:endParaRPr sz="600">
                <a:latin typeface="Roboto Black"/>
                <a:cs typeface="Roboto Black"/>
              </a:endParaRPr>
            </a:p>
          </p:txBody>
        </p:sp>
        <p:sp>
          <p:nvSpPr>
            <p:cNvPr id="187" name="object 33">
              <a:extLst>
                <a:ext uri="{FF2B5EF4-FFF2-40B4-BE49-F238E27FC236}">
                  <a16:creationId xmlns:a16="http://schemas.microsoft.com/office/drawing/2014/main" id="{5F98F64F-C46C-393C-ACA4-04EDCE3CA700}"/>
                </a:ext>
              </a:extLst>
            </p:cNvPr>
            <p:cNvSpPr txBox="1"/>
            <p:nvPr/>
          </p:nvSpPr>
          <p:spPr>
            <a:xfrm>
              <a:off x="4570923" y="4409978"/>
              <a:ext cx="601922" cy="218531"/>
            </a:xfrm>
            <a:prstGeom prst="rect">
              <a:avLst/>
            </a:prstGeom>
          </p:spPr>
          <p:txBody>
            <a:bodyPr vert="horz" wrap="square" lIns="0" tIns="12700" rIns="0" bIns="0" rtlCol="0">
              <a:spAutoFit/>
            </a:bodyPr>
            <a:lstStyle/>
            <a:p>
              <a:pPr marL="12700" marR="5080" indent="46990">
                <a:lnSpc>
                  <a:spcPct val="100000"/>
                </a:lnSpc>
                <a:spcBef>
                  <a:spcPts val="100"/>
                </a:spcBef>
              </a:pPr>
              <a:r>
                <a:rPr sz="600" b="1" spc="-5" dirty="0">
                  <a:solidFill>
                    <a:srgbClr val="FFFFFF"/>
                  </a:solidFill>
                  <a:latin typeface="Roboto Black"/>
                  <a:cs typeface="Roboto Black"/>
                </a:rPr>
                <a:t>EMPLOYEE </a:t>
              </a:r>
              <a:r>
                <a:rPr sz="600" b="1" dirty="0">
                  <a:solidFill>
                    <a:srgbClr val="FFFFFF"/>
                  </a:solidFill>
                  <a:latin typeface="Roboto Black"/>
                  <a:cs typeface="Roboto Black"/>
                </a:rPr>
                <a:t> </a:t>
              </a:r>
              <a:r>
                <a:rPr sz="600" b="1" spc="-5" dirty="0">
                  <a:solidFill>
                    <a:srgbClr val="FFFFFF"/>
                  </a:solidFill>
                  <a:latin typeface="Roboto Black"/>
                  <a:cs typeface="Roboto Black"/>
                </a:rPr>
                <a:t>COMMUTING</a:t>
              </a:r>
              <a:endParaRPr sz="600" dirty="0">
                <a:latin typeface="Roboto Black"/>
                <a:cs typeface="Roboto Black"/>
              </a:endParaRPr>
            </a:p>
          </p:txBody>
        </p:sp>
        <p:sp>
          <p:nvSpPr>
            <p:cNvPr id="188" name="object 34">
              <a:extLst>
                <a:ext uri="{FF2B5EF4-FFF2-40B4-BE49-F238E27FC236}">
                  <a16:creationId xmlns:a16="http://schemas.microsoft.com/office/drawing/2014/main" id="{1FC6B0E9-404B-2427-0687-1DC2B0D598C5}"/>
                </a:ext>
              </a:extLst>
            </p:cNvPr>
            <p:cNvSpPr txBox="1"/>
            <p:nvPr/>
          </p:nvSpPr>
          <p:spPr>
            <a:xfrm>
              <a:off x="3114509" y="4409978"/>
              <a:ext cx="852471" cy="320701"/>
            </a:xfrm>
            <a:prstGeom prst="rect">
              <a:avLst/>
            </a:prstGeom>
          </p:spPr>
          <p:txBody>
            <a:bodyPr vert="horz" wrap="square" lIns="0" tIns="12700" rIns="0" bIns="0" rtlCol="0">
              <a:spAutoFit/>
            </a:bodyPr>
            <a:lstStyle/>
            <a:p>
              <a:pPr marL="12700" marR="5080" algn="ctr">
                <a:lnSpc>
                  <a:spcPct val="100000"/>
                </a:lnSpc>
                <a:spcBef>
                  <a:spcPts val="100"/>
                </a:spcBef>
              </a:pPr>
              <a:r>
                <a:rPr sz="600" b="1" dirty="0">
                  <a:solidFill>
                    <a:srgbClr val="FFFFFF"/>
                  </a:solidFill>
                  <a:latin typeface="Roboto Black"/>
                  <a:cs typeface="Roboto Black"/>
                </a:rPr>
                <a:t>ELE</a:t>
              </a:r>
              <a:r>
                <a:rPr sz="600" b="1" spc="-15" dirty="0">
                  <a:solidFill>
                    <a:srgbClr val="FFFFFF"/>
                  </a:solidFill>
                  <a:latin typeface="Roboto Black"/>
                  <a:cs typeface="Roboto Black"/>
                </a:rPr>
                <a:t>C</a:t>
              </a:r>
              <a:r>
                <a:rPr sz="600" b="1" spc="-5" dirty="0">
                  <a:solidFill>
                    <a:srgbClr val="FFFFFF"/>
                  </a:solidFill>
                  <a:latin typeface="Roboto Black"/>
                  <a:cs typeface="Roboto Black"/>
                </a:rPr>
                <a:t>TRIC</a:t>
              </a:r>
              <a:r>
                <a:rPr sz="600" b="1" spc="-10" dirty="0">
                  <a:solidFill>
                    <a:srgbClr val="FFFFFF"/>
                  </a:solidFill>
                  <a:latin typeface="Roboto Black"/>
                  <a:cs typeface="Roboto Black"/>
                </a:rPr>
                <a:t>I</a:t>
              </a:r>
              <a:r>
                <a:rPr sz="600" b="1" spc="5" dirty="0">
                  <a:solidFill>
                    <a:srgbClr val="FFFFFF"/>
                  </a:solidFill>
                  <a:latin typeface="Roboto Black"/>
                  <a:cs typeface="Roboto Black"/>
                </a:rPr>
                <a:t>T</a:t>
              </a:r>
              <a:r>
                <a:rPr sz="600" b="1" spc="-80" dirty="0">
                  <a:solidFill>
                    <a:srgbClr val="FFFFFF"/>
                  </a:solidFill>
                  <a:latin typeface="Roboto Black"/>
                  <a:cs typeface="Roboto Black"/>
                </a:rPr>
                <a:t>Y</a:t>
              </a:r>
              <a:r>
                <a:rPr sz="600" b="1" dirty="0">
                  <a:solidFill>
                    <a:srgbClr val="FFFFFF"/>
                  </a:solidFill>
                  <a:latin typeface="Roboto Black"/>
                  <a:cs typeface="Roboto Black"/>
                </a:rPr>
                <a:t>, STEAM,  </a:t>
              </a:r>
              <a:r>
                <a:rPr sz="600" b="1" spc="-10" dirty="0">
                  <a:solidFill>
                    <a:srgbClr val="FFFFFF"/>
                  </a:solidFill>
                  <a:latin typeface="Roboto Black"/>
                  <a:cs typeface="Roboto Black"/>
                </a:rPr>
                <a:t>HEATING </a:t>
              </a:r>
              <a:r>
                <a:rPr sz="600" b="1" dirty="0">
                  <a:solidFill>
                    <a:srgbClr val="FFFFFF"/>
                  </a:solidFill>
                  <a:latin typeface="Roboto Black"/>
                  <a:cs typeface="Roboto Black"/>
                </a:rPr>
                <a:t>&amp; </a:t>
              </a:r>
              <a:r>
                <a:rPr sz="600" b="1" spc="-5" dirty="0">
                  <a:solidFill>
                    <a:srgbClr val="FFFFFF"/>
                  </a:solidFill>
                  <a:latin typeface="Roboto Black"/>
                  <a:cs typeface="Roboto Black"/>
                </a:rPr>
                <a:t>COOLING </a:t>
              </a:r>
              <a:r>
                <a:rPr sz="600" b="1" dirty="0">
                  <a:solidFill>
                    <a:srgbClr val="FFFFFF"/>
                  </a:solidFill>
                  <a:latin typeface="Roboto Black"/>
                  <a:cs typeface="Roboto Black"/>
                </a:rPr>
                <a:t> FOR</a:t>
              </a:r>
              <a:r>
                <a:rPr sz="600" b="1" spc="-5" dirty="0">
                  <a:solidFill>
                    <a:srgbClr val="FFFFFF"/>
                  </a:solidFill>
                  <a:latin typeface="Roboto Black"/>
                  <a:cs typeface="Roboto Black"/>
                </a:rPr>
                <a:t> </a:t>
              </a:r>
              <a:r>
                <a:rPr sz="600" b="1" dirty="0">
                  <a:solidFill>
                    <a:srgbClr val="FFFFFF"/>
                  </a:solidFill>
                  <a:latin typeface="Roboto Black"/>
                  <a:cs typeface="Roboto Black"/>
                </a:rPr>
                <a:t>USE</a:t>
              </a:r>
              <a:endParaRPr sz="600" dirty="0">
                <a:latin typeface="Roboto Black"/>
                <a:cs typeface="Roboto Black"/>
              </a:endParaRPr>
            </a:p>
          </p:txBody>
        </p:sp>
        <p:sp>
          <p:nvSpPr>
            <p:cNvPr id="189" name="object 35">
              <a:extLst>
                <a:ext uri="{FF2B5EF4-FFF2-40B4-BE49-F238E27FC236}">
                  <a16:creationId xmlns:a16="http://schemas.microsoft.com/office/drawing/2014/main" id="{C21B70B4-17AA-A1AD-56D0-059A3245DDE0}"/>
                </a:ext>
              </a:extLst>
            </p:cNvPr>
            <p:cNvSpPr txBox="1"/>
            <p:nvPr/>
          </p:nvSpPr>
          <p:spPr>
            <a:xfrm>
              <a:off x="4508269" y="3832406"/>
              <a:ext cx="747168" cy="120546"/>
            </a:xfrm>
            <a:prstGeom prst="rect">
              <a:avLst/>
            </a:prstGeom>
          </p:spPr>
          <p:txBody>
            <a:bodyPr vert="horz" wrap="square" lIns="0" tIns="12700" rIns="0" bIns="0" rtlCol="0">
              <a:spAutoFit/>
            </a:bodyPr>
            <a:lstStyle/>
            <a:p>
              <a:pPr marL="12700">
                <a:lnSpc>
                  <a:spcPct val="100000"/>
                </a:lnSpc>
                <a:spcBef>
                  <a:spcPts val="100"/>
                </a:spcBef>
              </a:pPr>
              <a:r>
                <a:rPr sz="600" b="1" dirty="0">
                  <a:solidFill>
                    <a:srgbClr val="FFFFFF"/>
                  </a:solidFill>
                  <a:latin typeface="Roboto Black"/>
                  <a:cs typeface="Roboto Black"/>
                </a:rPr>
                <a:t>LEASED </a:t>
              </a:r>
              <a:r>
                <a:rPr sz="600" b="1" spc="-5" dirty="0">
                  <a:solidFill>
                    <a:srgbClr val="FFFFFF"/>
                  </a:solidFill>
                  <a:latin typeface="Roboto Black"/>
                  <a:cs typeface="Roboto Black"/>
                </a:rPr>
                <a:t>ASS</a:t>
              </a:r>
              <a:r>
                <a:rPr sz="600" b="1" spc="5" dirty="0">
                  <a:solidFill>
                    <a:srgbClr val="FFFFFF"/>
                  </a:solidFill>
                  <a:latin typeface="Roboto Black"/>
                  <a:cs typeface="Roboto Black"/>
                </a:rPr>
                <a:t>E</a:t>
              </a:r>
              <a:r>
                <a:rPr sz="600" b="1" spc="-10" dirty="0">
                  <a:solidFill>
                    <a:srgbClr val="FFFFFF"/>
                  </a:solidFill>
                  <a:latin typeface="Roboto Black"/>
                  <a:cs typeface="Roboto Black"/>
                </a:rPr>
                <a:t>T</a:t>
              </a:r>
              <a:r>
                <a:rPr sz="600" b="1" dirty="0">
                  <a:solidFill>
                    <a:srgbClr val="FFFFFF"/>
                  </a:solidFill>
                  <a:latin typeface="Roboto Black"/>
                  <a:cs typeface="Roboto Black"/>
                </a:rPr>
                <a:t>S</a:t>
              </a:r>
              <a:endParaRPr sz="600">
                <a:latin typeface="Roboto Black"/>
                <a:cs typeface="Roboto Black"/>
              </a:endParaRPr>
            </a:p>
          </p:txBody>
        </p:sp>
        <p:sp>
          <p:nvSpPr>
            <p:cNvPr id="190" name="object 37">
              <a:extLst>
                <a:ext uri="{FF2B5EF4-FFF2-40B4-BE49-F238E27FC236}">
                  <a16:creationId xmlns:a16="http://schemas.microsoft.com/office/drawing/2014/main" id="{4E4ED1BA-577F-0AD8-CE00-FAF08C49A44A}"/>
                </a:ext>
              </a:extLst>
            </p:cNvPr>
            <p:cNvSpPr/>
            <p:nvPr/>
          </p:nvSpPr>
          <p:spPr>
            <a:xfrm>
              <a:off x="1465756" y="5381019"/>
              <a:ext cx="257317" cy="187423"/>
            </a:xfrm>
            <a:custGeom>
              <a:avLst/>
              <a:gdLst/>
              <a:ahLst/>
              <a:cxnLst/>
              <a:rect l="l" t="t" r="r" b="b"/>
              <a:pathLst>
                <a:path w="280034" h="215264">
                  <a:moveTo>
                    <a:pt x="1866" y="0"/>
                  </a:moveTo>
                  <a:lnTo>
                    <a:pt x="0" y="10553"/>
                  </a:lnTo>
                  <a:lnTo>
                    <a:pt x="6819" y="11785"/>
                  </a:lnTo>
                  <a:lnTo>
                    <a:pt x="49631" y="18618"/>
                  </a:lnTo>
                  <a:lnTo>
                    <a:pt x="85623" y="159448"/>
                  </a:lnTo>
                  <a:lnTo>
                    <a:pt x="70089" y="169735"/>
                  </a:lnTo>
                  <a:lnTo>
                    <a:pt x="65144" y="187758"/>
                  </a:lnTo>
                  <a:lnTo>
                    <a:pt x="70439" y="205431"/>
                  </a:lnTo>
                  <a:lnTo>
                    <a:pt x="85623" y="214668"/>
                  </a:lnTo>
                  <a:lnTo>
                    <a:pt x="248170" y="214668"/>
                  </a:lnTo>
                  <a:lnTo>
                    <a:pt x="248170" y="204114"/>
                  </a:lnTo>
                  <a:lnTo>
                    <a:pt x="86233" y="204114"/>
                  </a:lnTo>
                  <a:lnTo>
                    <a:pt x="78327" y="198262"/>
                  </a:lnTo>
                  <a:lnTo>
                    <a:pt x="75536" y="187058"/>
                  </a:lnTo>
                  <a:lnTo>
                    <a:pt x="78560" y="175853"/>
                  </a:lnTo>
                  <a:lnTo>
                    <a:pt x="88099" y="170002"/>
                  </a:lnTo>
                  <a:lnTo>
                    <a:pt x="243827" y="170002"/>
                  </a:lnTo>
                  <a:lnTo>
                    <a:pt x="245681" y="168757"/>
                  </a:lnTo>
                  <a:lnTo>
                    <a:pt x="246303" y="166890"/>
                  </a:lnTo>
                  <a:lnTo>
                    <a:pt x="249376" y="159448"/>
                  </a:lnTo>
                  <a:lnTo>
                    <a:pt x="96164" y="159448"/>
                  </a:lnTo>
                  <a:lnTo>
                    <a:pt x="75692" y="80035"/>
                  </a:lnTo>
                  <a:lnTo>
                    <a:pt x="243986" y="80035"/>
                  </a:lnTo>
                  <a:lnTo>
                    <a:pt x="73215" y="69494"/>
                  </a:lnTo>
                  <a:lnTo>
                    <a:pt x="58318" y="9931"/>
                  </a:lnTo>
                  <a:lnTo>
                    <a:pt x="1866" y="0"/>
                  </a:lnTo>
                  <a:close/>
                </a:path>
                <a:path w="280034" h="215264">
                  <a:moveTo>
                    <a:pt x="243986" y="80035"/>
                  </a:moveTo>
                  <a:lnTo>
                    <a:pt x="75692" y="80035"/>
                  </a:lnTo>
                  <a:lnTo>
                    <a:pt x="266166" y="91820"/>
                  </a:lnTo>
                  <a:lnTo>
                    <a:pt x="238239" y="159448"/>
                  </a:lnTo>
                  <a:lnTo>
                    <a:pt x="249376" y="159448"/>
                  </a:lnTo>
                  <a:lnTo>
                    <a:pt x="278574" y="88722"/>
                  </a:lnTo>
                  <a:lnTo>
                    <a:pt x="279806" y="85623"/>
                  </a:lnTo>
                  <a:lnTo>
                    <a:pt x="277952" y="81902"/>
                  </a:lnTo>
                  <a:lnTo>
                    <a:pt x="274231" y="81902"/>
                  </a:lnTo>
                  <a:lnTo>
                    <a:pt x="243986" y="80035"/>
                  </a:lnTo>
                  <a:close/>
                </a:path>
              </a:pathLst>
            </a:custGeom>
            <a:solidFill>
              <a:srgbClr val="FFFFFF"/>
            </a:solidFill>
          </p:spPr>
          <p:txBody>
            <a:bodyPr wrap="square" lIns="0" tIns="0" rIns="0" bIns="0" rtlCol="0"/>
            <a:lstStyle/>
            <a:p>
              <a:endParaRPr sz="1200"/>
            </a:p>
          </p:txBody>
        </p:sp>
        <p:sp>
          <p:nvSpPr>
            <p:cNvPr id="191" name="object 38">
              <a:extLst>
                <a:ext uri="{FF2B5EF4-FFF2-40B4-BE49-F238E27FC236}">
                  <a16:creationId xmlns:a16="http://schemas.microsoft.com/office/drawing/2014/main" id="{5296B929-C4D9-1AF9-CC33-289F5B9AA23C}"/>
                </a:ext>
              </a:extLst>
            </p:cNvPr>
            <p:cNvSpPr/>
            <p:nvPr/>
          </p:nvSpPr>
          <p:spPr>
            <a:xfrm>
              <a:off x="1465756" y="5381019"/>
              <a:ext cx="257317" cy="187423"/>
            </a:xfrm>
            <a:custGeom>
              <a:avLst/>
              <a:gdLst/>
              <a:ahLst/>
              <a:cxnLst/>
              <a:rect l="l" t="t" r="r" b="b"/>
              <a:pathLst>
                <a:path w="280034" h="215264">
                  <a:moveTo>
                    <a:pt x="75692" y="80035"/>
                  </a:moveTo>
                  <a:lnTo>
                    <a:pt x="96164" y="159448"/>
                  </a:lnTo>
                  <a:lnTo>
                    <a:pt x="238239" y="159448"/>
                  </a:lnTo>
                  <a:lnTo>
                    <a:pt x="266166" y="91820"/>
                  </a:lnTo>
                  <a:lnTo>
                    <a:pt x="75692" y="80035"/>
                  </a:lnTo>
                  <a:close/>
                </a:path>
                <a:path w="280034" h="215264">
                  <a:moveTo>
                    <a:pt x="8686" y="1244"/>
                  </a:moveTo>
                  <a:lnTo>
                    <a:pt x="58318" y="9931"/>
                  </a:lnTo>
                  <a:lnTo>
                    <a:pt x="73215" y="69494"/>
                  </a:lnTo>
                  <a:lnTo>
                    <a:pt x="274231" y="81902"/>
                  </a:lnTo>
                  <a:lnTo>
                    <a:pt x="277952" y="81902"/>
                  </a:lnTo>
                  <a:lnTo>
                    <a:pt x="279806" y="85623"/>
                  </a:lnTo>
                  <a:lnTo>
                    <a:pt x="278574" y="88722"/>
                  </a:lnTo>
                  <a:lnTo>
                    <a:pt x="246303" y="166890"/>
                  </a:lnTo>
                  <a:lnTo>
                    <a:pt x="245681" y="168757"/>
                  </a:lnTo>
                  <a:lnTo>
                    <a:pt x="243827" y="170002"/>
                  </a:lnTo>
                  <a:lnTo>
                    <a:pt x="241350" y="170002"/>
                  </a:lnTo>
                  <a:lnTo>
                    <a:pt x="88099" y="170002"/>
                  </a:lnTo>
                  <a:lnTo>
                    <a:pt x="78560" y="175853"/>
                  </a:lnTo>
                  <a:lnTo>
                    <a:pt x="75536" y="187058"/>
                  </a:lnTo>
                  <a:lnTo>
                    <a:pt x="78327" y="198262"/>
                  </a:lnTo>
                  <a:lnTo>
                    <a:pt x="86233" y="204114"/>
                  </a:lnTo>
                  <a:lnTo>
                    <a:pt x="241960" y="204114"/>
                  </a:lnTo>
                  <a:lnTo>
                    <a:pt x="248170" y="204114"/>
                  </a:lnTo>
                  <a:lnTo>
                    <a:pt x="248170" y="214668"/>
                  </a:lnTo>
                  <a:lnTo>
                    <a:pt x="241960" y="214668"/>
                  </a:lnTo>
                  <a:lnTo>
                    <a:pt x="85623" y="214668"/>
                  </a:lnTo>
                  <a:lnTo>
                    <a:pt x="70439" y="205431"/>
                  </a:lnTo>
                  <a:lnTo>
                    <a:pt x="65144" y="187758"/>
                  </a:lnTo>
                  <a:lnTo>
                    <a:pt x="70089" y="169735"/>
                  </a:lnTo>
                  <a:lnTo>
                    <a:pt x="85623" y="159448"/>
                  </a:lnTo>
                  <a:lnTo>
                    <a:pt x="49631" y="18618"/>
                  </a:lnTo>
                  <a:lnTo>
                    <a:pt x="6819" y="11785"/>
                  </a:lnTo>
                  <a:lnTo>
                    <a:pt x="0" y="10553"/>
                  </a:lnTo>
                  <a:lnTo>
                    <a:pt x="1866" y="0"/>
                  </a:lnTo>
                  <a:lnTo>
                    <a:pt x="8686" y="1244"/>
                  </a:lnTo>
                  <a:close/>
                </a:path>
              </a:pathLst>
            </a:custGeom>
            <a:ln w="12700">
              <a:solidFill>
                <a:srgbClr val="FFFFFF"/>
              </a:solidFill>
            </a:ln>
          </p:spPr>
          <p:txBody>
            <a:bodyPr wrap="square" lIns="0" tIns="0" rIns="0" bIns="0" rtlCol="0"/>
            <a:lstStyle/>
            <a:p>
              <a:endParaRPr sz="1200"/>
            </a:p>
          </p:txBody>
        </p:sp>
        <p:pic>
          <p:nvPicPr>
            <p:cNvPr id="192" name="object 39">
              <a:extLst>
                <a:ext uri="{FF2B5EF4-FFF2-40B4-BE49-F238E27FC236}">
                  <a16:creationId xmlns:a16="http://schemas.microsoft.com/office/drawing/2014/main" id="{8419D0F9-EC46-B67E-7011-F5AD26FF6727}"/>
                </a:ext>
              </a:extLst>
            </p:cNvPr>
            <p:cNvPicPr/>
            <p:nvPr/>
          </p:nvPicPr>
          <p:blipFill>
            <a:blip r:embed="rId11" cstate="print"/>
            <a:stretch>
              <a:fillRect/>
            </a:stretch>
          </p:blipFill>
          <p:spPr>
            <a:xfrm>
              <a:off x="1531749" y="5568340"/>
              <a:ext cx="61838" cy="58593"/>
            </a:xfrm>
            <a:prstGeom prst="rect">
              <a:avLst/>
            </a:prstGeom>
          </p:spPr>
        </p:pic>
        <p:pic>
          <p:nvPicPr>
            <p:cNvPr id="193" name="object 40">
              <a:extLst>
                <a:ext uri="{FF2B5EF4-FFF2-40B4-BE49-F238E27FC236}">
                  <a16:creationId xmlns:a16="http://schemas.microsoft.com/office/drawing/2014/main" id="{C66CE46E-6072-7C4D-8513-AAD67CFC2D92}"/>
                </a:ext>
              </a:extLst>
            </p:cNvPr>
            <p:cNvPicPr/>
            <p:nvPr/>
          </p:nvPicPr>
          <p:blipFill>
            <a:blip r:embed="rId12" cstate="print"/>
            <a:stretch>
              <a:fillRect/>
            </a:stretch>
          </p:blipFill>
          <p:spPr>
            <a:xfrm>
              <a:off x="1632096" y="5568340"/>
              <a:ext cx="61826" cy="58593"/>
            </a:xfrm>
            <a:prstGeom prst="rect">
              <a:avLst/>
            </a:prstGeom>
          </p:spPr>
        </p:pic>
        <p:pic>
          <p:nvPicPr>
            <p:cNvPr id="194" name="object 41">
              <a:extLst>
                <a:ext uri="{FF2B5EF4-FFF2-40B4-BE49-F238E27FC236}">
                  <a16:creationId xmlns:a16="http://schemas.microsoft.com/office/drawing/2014/main" id="{632B9FC0-76D7-56F3-55FA-6B0855871521}"/>
                </a:ext>
              </a:extLst>
            </p:cNvPr>
            <p:cNvPicPr/>
            <p:nvPr/>
          </p:nvPicPr>
          <p:blipFill>
            <a:blip r:embed="rId13" cstate="print"/>
            <a:stretch>
              <a:fillRect/>
            </a:stretch>
          </p:blipFill>
          <p:spPr>
            <a:xfrm>
              <a:off x="2162401" y="5380631"/>
              <a:ext cx="392230" cy="241439"/>
            </a:xfrm>
            <a:prstGeom prst="rect">
              <a:avLst/>
            </a:prstGeom>
          </p:spPr>
        </p:pic>
        <p:sp>
          <p:nvSpPr>
            <p:cNvPr id="195" name="object 42">
              <a:extLst>
                <a:ext uri="{FF2B5EF4-FFF2-40B4-BE49-F238E27FC236}">
                  <a16:creationId xmlns:a16="http://schemas.microsoft.com/office/drawing/2014/main" id="{24D81B23-0BEB-0A1A-F3C1-C2F8812573B6}"/>
                </a:ext>
              </a:extLst>
            </p:cNvPr>
            <p:cNvSpPr/>
            <p:nvPr/>
          </p:nvSpPr>
          <p:spPr>
            <a:xfrm>
              <a:off x="2977390" y="5382015"/>
              <a:ext cx="229309" cy="239392"/>
            </a:xfrm>
            <a:custGeom>
              <a:avLst/>
              <a:gdLst/>
              <a:ahLst/>
              <a:cxnLst/>
              <a:rect l="l" t="t" r="r" b="b"/>
              <a:pathLst>
                <a:path w="249555" h="274954">
                  <a:moveTo>
                    <a:pt x="181419" y="234581"/>
                  </a:moveTo>
                  <a:lnTo>
                    <a:pt x="5537" y="234581"/>
                  </a:lnTo>
                  <a:lnTo>
                    <a:pt x="0" y="240118"/>
                  </a:lnTo>
                  <a:lnTo>
                    <a:pt x="0" y="269405"/>
                  </a:lnTo>
                  <a:lnTo>
                    <a:pt x="5537" y="274942"/>
                  </a:lnTo>
                  <a:lnTo>
                    <a:pt x="181419" y="274942"/>
                  </a:lnTo>
                  <a:lnTo>
                    <a:pt x="186956" y="269405"/>
                  </a:lnTo>
                  <a:lnTo>
                    <a:pt x="186956" y="263944"/>
                  </a:lnTo>
                  <a:lnTo>
                    <a:pt x="11607" y="263944"/>
                  </a:lnTo>
                  <a:lnTo>
                    <a:pt x="10998" y="263334"/>
                  </a:lnTo>
                  <a:lnTo>
                    <a:pt x="10998" y="246202"/>
                  </a:lnTo>
                  <a:lnTo>
                    <a:pt x="11607" y="245579"/>
                  </a:lnTo>
                  <a:lnTo>
                    <a:pt x="186956" y="245579"/>
                  </a:lnTo>
                  <a:lnTo>
                    <a:pt x="186956" y="240118"/>
                  </a:lnTo>
                  <a:lnTo>
                    <a:pt x="181419" y="234581"/>
                  </a:lnTo>
                  <a:close/>
                </a:path>
                <a:path w="249555" h="274954">
                  <a:moveTo>
                    <a:pt x="186956" y="245579"/>
                  </a:moveTo>
                  <a:lnTo>
                    <a:pt x="174586" y="245579"/>
                  </a:lnTo>
                  <a:lnTo>
                    <a:pt x="175336" y="245605"/>
                  </a:lnTo>
                  <a:lnTo>
                    <a:pt x="175920" y="246202"/>
                  </a:lnTo>
                  <a:lnTo>
                    <a:pt x="175920" y="263334"/>
                  </a:lnTo>
                  <a:lnTo>
                    <a:pt x="175336" y="263918"/>
                  </a:lnTo>
                  <a:lnTo>
                    <a:pt x="174586" y="263944"/>
                  </a:lnTo>
                  <a:lnTo>
                    <a:pt x="186956" y="263944"/>
                  </a:lnTo>
                  <a:lnTo>
                    <a:pt x="186956" y="245579"/>
                  </a:lnTo>
                  <a:close/>
                </a:path>
                <a:path w="249555" h="274954">
                  <a:moveTo>
                    <a:pt x="152971" y="0"/>
                  </a:moveTo>
                  <a:lnTo>
                    <a:pt x="33972" y="0"/>
                  </a:lnTo>
                  <a:lnTo>
                    <a:pt x="26473" y="1448"/>
                  </a:lnTo>
                  <a:lnTo>
                    <a:pt x="20321" y="5518"/>
                  </a:lnTo>
                  <a:lnTo>
                    <a:pt x="16143" y="11597"/>
                  </a:lnTo>
                  <a:lnTo>
                    <a:pt x="14566" y="19075"/>
                  </a:lnTo>
                  <a:lnTo>
                    <a:pt x="14566" y="234581"/>
                  </a:lnTo>
                  <a:lnTo>
                    <a:pt x="25565" y="234581"/>
                  </a:lnTo>
                  <a:lnTo>
                    <a:pt x="25565" y="14693"/>
                  </a:lnTo>
                  <a:lnTo>
                    <a:pt x="29260" y="10998"/>
                  </a:lnTo>
                  <a:lnTo>
                    <a:pt x="169914" y="10998"/>
                  </a:lnTo>
                  <a:lnTo>
                    <a:pt x="166406" y="5734"/>
                  </a:lnTo>
                  <a:lnTo>
                    <a:pt x="160377" y="1591"/>
                  </a:lnTo>
                  <a:lnTo>
                    <a:pt x="152971" y="0"/>
                  </a:lnTo>
                  <a:close/>
                </a:path>
                <a:path w="249555" h="274954">
                  <a:moveTo>
                    <a:pt x="169914" y="10998"/>
                  </a:moveTo>
                  <a:lnTo>
                    <a:pt x="157530" y="10998"/>
                  </a:lnTo>
                  <a:lnTo>
                    <a:pt x="161226" y="14693"/>
                  </a:lnTo>
                  <a:lnTo>
                    <a:pt x="161226" y="234581"/>
                  </a:lnTo>
                  <a:lnTo>
                    <a:pt x="172224" y="234581"/>
                  </a:lnTo>
                  <a:lnTo>
                    <a:pt x="172224" y="99745"/>
                  </a:lnTo>
                  <a:lnTo>
                    <a:pt x="190621" y="99745"/>
                  </a:lnTo>
                  <a:lnTo>
                    <a:pt x="190307" y="99204"/>
                  </a:lnTo>
                  <a:lnTo>
                    <a:pt x="182198" y="92330"/>
                  </a:lnTo>
                  <a:lnTo>
                    <a:pt x="171945" y="88531"/>
                  </a:lnTo>
                  <a:lnTo>
                    <a:pt x="171912" y="19075"/>
                  </a:lnTo>
                  <a:lnTo>
                    <a:pt x="170461" y="11819"/>
                  </a:lnTo>
                  <a:lnTo>
                    <a:pt x="169914" y="10998"/>
                  </a:lnTo>
                  <a:close/>
                </a:path>
                <a:path w="249555" h="274954">
                  <a:moveTo>
                    <a:pt x="190621" y="99745"/>
                  </a:moveTo>
                  <a:lnTo>
                    <a:pt x="172224" y="99745"/>
                  </a:lnTo>
                  <a:lnTo>
                    <a:pt x="175513" y="100711"/>
                  </a:lnTo>
                  <a:lnTo>
                    <a:pt x="178511" y="102463"/>
                  </a:lnTo>
                  <a:lnTo>
                    <a:pt x="180962" y="104863"/>
                  </a:lnTo>
                  <a:lnTo>
                    <a:pt x="184734" y="108648"/>
                  </a:lnTo>
                  <a:lnTo>
                    <a:pt x="186855" y="113766"/>
                  </a:lnTo>
                  <a:lnTo>
                    <a:pt x="186913" y="185378"/>
                  </a:lnTo>
                  <a:lnTo>
                    <a:pt x="189300" y="197207"/>
                  </a:lnTo>
                  <a:lnTo>
                    <a:pt x="195970" y="207102"/>
                  </a:lnTo>
                  <a:lnTo>
                    <a:pt x="205864" y="213771"/>
                  </a:lnTo>
                  <a:lnTo>
                    <a:pt x="217982" y="216217"/>
                  </a:lnTo>
                  <a:lnTo>
                    <a:pt x="230093" y="213771"/>
                  </a:lnTo>
                  <a:lnTo>
                    <a:pt x="239983" y="207102"/>
                  </a:lnTo>
                  <a:lnTo>
                    <a:pt x="241218" y="205270"/>
                  </a:lnTo>
                  <a:lnTo>
                    <a:pt x="217690" y="205270"/>
                  </a:lnTo>
                  <a:lnTo>
                    <a:pt x="209859" y="203687"/>
                  </a:lnTo>
                  <a:lnTo>
                    <a:pt x="203465" y="199374"/>
                  </a:lnTo>
                  <a:lnTo>
                    <a:pt x="199154" y="192979"/>
                  </a:lnTo>
                  <a:lnTo>
                    <a:pt x="197619" y="185378"/>
                  </a:lnTo>
                  <a:lnTo>
                    <a:pt x="197573" y="119164"/>
                  </a:lnTo>
                  <a:lnTo>
                    <a:pt x="195642" y="108400"/>
                  </a:lnTo>
                  <a:lnTo>
                    <a:pt x="190621" y="99745"/>
                  </a:lnTo>
                  <a:close/>
                </a:path>
                <a:path w="249555" h="274954">
                  <a:moveTo>
                    <a:pt x="94957" y="126885"/>
                  </a:moveTo>
                  <a:lnTo>
                    <a:pt x="93471" y="126911"/>
                  </a:lnTo>
                  <a:lnTo>
                    <a:pt x="92074" y="126911"/>
                  </a:lnTo>
                  <a:lnTo>
                    <a:pt x="90665" y="127482"/>
                  </a:lnTo>
                  <a:lnTo>
                    <a:pt x="64833" y="171843"/>
                  </a:lnTo>
                  <a:lnTo>
                    <a:pt x="67091" y="185378"/>
                  </a:lnTo>
                  <a:lnTo>
                    <a:pt x="73245" y="196445"/>
                  </a:lnTo>
                  <a:lnTo>
                    <a:pt x="82369" y="203913"/>
                  </a:lnTo>
                  <a:lnTo>
                    <a:pt x="93535" y="206654"/>
                  </a:lnTo>
                  <a:lnTo>
                    <a:pt x="104693" y="203913"/>
                  </a:lnTo>
                  <a:lnTo>
                    <a:pt x="113799" y="196445"/>
                  </a:lnTo>
                  <a:lnTo>
                    <a:pt x="114237" y="195656"/>
                  </a:lnTo>
                  <a:lnTo>
                    <a:pt x="93471" y="195656"/>
                  </a:lnTo>
                  <a:lnTo>
                    <a:pt x="86659" y="193783"/>
                  </a:lnTo>
                  <a:lnTo>
                    <a:pt x="81030" y="188679"/>
                  </a:lnTo>
                  <a:lnTo>
                    <a:pt x="77228" y="181109"/>
                  </a:lnTo>
                  <a:lnTo>
                    <a:pt x="75831" y="171843"/>
                  </a:lnTo>
                  <a:lnTo>
                    <a:pt x="77599" y="164097"/>
                  </a:lnTo>
                  <a:lnTo>
                    <a:pt x="82034" y="155614"/>
                  </a:lnTo>
                  <a:lnTo>
                    <a:pt x="87806" y="147399"/>
                  </a:lnTo>
                  <a:lnTo>
                    <a:pt x="93535" y="140500"/>
                  </a:lnTo>
                  <a:lnTo>
                    <a:pt x="107748" y="140500"/>
                  </a:lnTo>
                  <a:lnTo>
                    <a:pt x="102464" y="133840"/>
                  </a:lnTo>
                  <a:lnTo>
                    <a:pt x="97434" y="128511"/>
                  </a:lnTo>
                  <a:lnTo>
                    <a:pt x="96380" y="127469"/>
                  </a:lnTo>
                  <a:lnTo>
                    <a:pt x="94957" y="126885"/>
                  </a:lnTo>
                  <a:close/>
                </a:path>
                <a:path w="249555" h="274954">
                  <a:moveTo>
                    <a:pt x="210400" y="57835"/>
                  </a:moveTo>
                  <a:lnTo>
                    <a:pt x="205193" y="60934"/>
                  </a:lnTo>
                  <a:lnTo>
                    <a:pt x="204330" y="64312"/>
                  </a:lnTo>
                  <a:lnTo>
                    <a:pt x="226161" y="100901"/>
                  </a:lnTo>
                  <a:lnTo>
                    <a:pt x="218582" y="107154"/>
                  </a:lnTo>
                  <a:lnTo>
                    <a:pt x="214141" y="115536"/>
                  </a:lnTo>
                  <a:lnTo>
                    <a:pt x="213167" y="124974"/>
                  </a:lnTo>
                  <a:lnTo>
                    <a:pt x="215988" y="134391"/>
                  </a:lnTo>
                  <a:lnTo>
                    <a:pt x="219932" y="139834"/>
                  </a:lnTo>
                  <a:lnTo>
                    <a:pt x="225094" y="143957"/>
                  </a:lnTo>
                  <a:lnTo>
                    <a:pt x="231162" y="146571"/>
                  </a:lnTo>
                  <a:lnTo>
                    <a:pt x="237820" y="147485"/>
                  </a:lnTo>
                  <a:lnTo>
                    <a:pt x="237774" y="185378"/>
                  </a:lnTo>
                  <a:lnTo>
                    <a:pt x="236237" y="192984"/>
                  </a:lnTo>
                  <a:lnTo>
                    <a:pt x="231922" y="199378"/>
                  </a:lnTo>
                  <a:lnTo>
                    <a:pt x="225524" y="203689"/>
                  </a:lnTo>
                  <a:lnTo>
                    <a:pt x="217690" y="205270"/>
                  </a:lnTo>
                  <a:lnTo>
                    <a:pt x="241218" y="205270"/>
                  </a:lnTo>
                  <a:lnTo>
                    <a:pt x="246652" y="197207"/>
                  </a:lnTo>
                  <a:lnTo>
                    <a:pt x="249039" y="185378"/>
                  </a:lnTo>
                  <a:lnTo>
                    <a:pt x="249088" y="136601"/>
                  </a:lnTo>
                  <a:lnTo>
                    <a:pt x="230504" y="136601"/>
                  </a:lnTo>
                  <a:lnTo>
                    <a:pt x="224307" y="130492"/>
                  </a:lnTo>
                  <a:lnTo>
                    <a:pt x="224193" y="117589"/>
                  </a:lnTo>
                  <a:lnTo>
                    <a:pt x="227215" y="112737"/>
                  </a:lnTo>
                  <a:lnTo>
                    <a:pt x="231990" y="110413"/>
                  </a:lnTo>
                  <a:lnTo>
                    <a:pt x="244824" y="110413"/>
                  </a:lnTo>
                  <a:lnTo>
                    <a:pt x="213766" y="58661"/>
                  </a:lnTo>
                  <a:lnTo>
                    <a:pt x="210400" y="57835"/>
                  </a:lnTo>
                  <a:close/>
                </a:path>
                <a:path w="249555" h="274954">
                  <a:moveTo>
                    <a:pt x="93503" y="195647"/>
                  </a:moveTo>
                  <a:close/>
                </a:path>
                <a:path w="249555" h="274954">
                  <a:moveTo>
                    <a:pt x="107748" y="140500"/>
                  </a:moveTo>
                  <a:lnTo>
                    <a:pt x="93535" y="140500"/>
                  </a:lnTo>
                  <a:lnTo>
                    <a:pt x="99273" y="147485"/>
                  </a:lnTo>
                  <a:lnTo>
                    <a:pt x="104967" y="155633"/>
                  </a:lnTo>
                  <a:lnTo>
                    <a:pt x="109403" y="164108"/>
                  </a:lnTo>
                  <a:lnTo>
                    <a:pt x="111188" y="171843"/>
                  </a:lnTo>
                  <a:lnTo>
                    <a:pt x="109763" y="181109"/>
                  </a:lnTo>
                  <a:lnTo>
                    <a:pt x="105959" y="188679"/>
                  </a:lnTo>
                  <a:lnTo>
                    <a:pt x="100340" y="193783"/>
                  </a:lnTo>
                  <a:lnTo>
                    <a:pt x="93503" y="195647"/>
                  </a:lnTo>
                  <a:lnTo>
                    <a:pt x="114242" y="195647"/>
                  </a:lnTo>
                  <a:lnTo>
                    <a:pt x="119937" y="185378"/>
                  </a:lnTo>
                  <a:lnTo>
                    <a:pt x="122186" y="171843"/>
                  </a:lnTo>
                  <a:lnTo>
                    <a:pt x="118706" y="157848"/>
                  </a:lnTo>
                  <a:lnTo>
                    <a:pt x="110844" y="144400"/>
                  </a:lnTo>
                  <a:lnTo>
                    <a:pt x="107748" y="140500"/>
                  </a:lnTo>
                  <a:close/>
                </a:path>
                <a:path w="249555" h="274954">
                  <a:moveTo>
                    <a:pt x="244824" y="110413"/>
                  </a:moveTo>
                  <a:lnTo>
                    <a:pt x="231990" y="110413"/>
                  </a:lnTo>
                  <a:lnTo>
                    <a:pt x="238099" y="120586"/>
                  </a:lnTo>
                  <a:lnTo>
                    <a:pt x="238099" y="136537"/>
                  </a:lnTo>
                  <a:lnTo>
                    <a:pt x="230504" y="136601"/>
                  </a:lnTo>
                  <a:lnTo>
                    <a:pt x="249088" y="136601"/>
                  </a:lnTo>
                  <a:lnTo>
                    <a:pt x="249085" y="118097"/>
                  </a:lnTo>
                  <a:lnTo>
                    <a:pt x="248818" y="117119"/>
                  </a:lnTo>
                  <a:lnTo>
                    <a:pt x="248323" y="116243"/>
                  </a:lnTo>
                  <a:lnTo>
                    <a:pt x="244824" y="110413"/>
                  </a:lnTo>
                  <a:close/>
                </a:path>
                <a:path w="249555" h="274954">
                  <a:moveTo>
                    <a:pt x="140563" y="29311"/>
                  </a:moveTo>
                  <a:lnTo>
                    <a:pt x="46507" y="29311"/>
                  </a:lnTo>
                  <a:lnTo>
                    <a:pt x="44043" y="31775"/>
                  </a:lnTo>
                  <a:lnTo>
                    <a:pt x="44043" y="96520"/>
                  </a:lnTo>
                  <a:lnTo>
                    <a:pt x="46507" y="98983"/>
                  </a:lnTo>
                  <a:lnTo>
                    <a:pt x="140563" y="98983"/>
                  </a:lnTo>
                  <a:lnTo>
                    <a:pt x="143027" y="96520"/>
                  </a:lnTo>
                  <a:lnTo>
                    <a:pt x="143027" y="87985"/>
                  </a:lnTo>
                  <a:lnTo>
                    <a:pt x="55041" y="87985"/>
                  </a:lnTo>
                  <a:lnTo>
                    <a:pt x="55041" y="40309"/>
                  </a:lnTo>
                  <a:lnTo>
                    <a:pt x="143027" y="40309"/>
                  </a:lnTo>
                  <a:lnTo>
                    <a:pt x="143027" y="31775"/>
                  </a:lnTo>
                  <a:lnTo>
                    <a:pt x="140563" y="29311"/>
                  </a:lnTo>
                  <a:close/>
                </a:path>
                <a:path w="249555" h="274954">
                  <a:moveTo>
                    <a:pt x="143027" y="40309"/>
                  </a:moveTo>
                  <a:lnTo>
                    <a:pt x="132029" y="40309"/>
                  </a:lnTo>
                  <a:lnTo>
                    <a:pt x="132029" y="87985"/>
                  </a:lnTo>
                  <a:lnTo>
                    <a:pt x="143027" y="87985"/>
                  </a:lnTo>
                  <a:lnTo>
                    <a:pt x="143027" y="40309"/>
                  </a:lnTo>
                  <a:close/>
                </a:path>
              </a:pathLst>
            </a:custGeom>
            <a:solidFill>
              <a:srgbClr val="FFFFFF"/>
            </a:solidFill>
          </p:spPr>
          <p:txBody>
            <a:bodyPr wrap="square" lIns="0" tIns="0" rIns="0" bIns="0" rtlCol="0"/>
            <a:lstStyle/>
            <a:p>
              <a:endParaRPr sz="1200"/>
            </a:p>
          </p:txBody>
        </p:sp>
        <p:sp>
          <p:nvSpPr>
            <p:cNvPr id="196" name="object 43">
              <a:extLst>
                <a:ext uri="{FF2B5EF4-FFF2-40B4-BE49-F238E27FC236}">
                  <a16:creationId xmlns:a16="http://schemas.microsoft.com/office/drawing/2014/main" id="{8A092460-FC33-569D-B50F-57517DBDBE70}"/>
                </a:ext>
              </a:extLst>
            </p:cNvPr>
            <p:cNvSpPr/>
            <p:nvPr/>
          </p:nvSpPr>
          <p:spPr>
            <a:xfrm>
              <a:off x="2977390" y="5382015"/>
              <a:ext cx="229309" cy="239392"/>
            </a:xfrm>
            <a:custGeom>
              <a:avLst/>
              <a:gdLst/>
              <a:ahLst/>
              <a:cxnLst/>
              <a:rect l="l" t="t" r="r" b="b"/>
              <a:pathLst>
                <a:path w="249555" h="274954">
                  <a:moveTo>
                    <a:pt x="238099" y="136537"/>
                  </a:moveTo>
                  <a:lnTo>
                    <a:pt x="230504" y="136601"/>
                  </a:lnTo>
                  <a:lnTo>
                    <a:pt x="224307" y="130492"/>
                  </a:lnTo>
                  <a:lnTo>
                    <a:pt x="224243" y="122897"/>
                  </a:lnTo>
                  <a:lnTo>
                    <a:pt x="224193" y="117589"/>
                  </a:lnTo>
                  <a:lnTo>
                    <a:pt x="227215" y="112737"/>
                  </a:lnTo>
                  <a:lnTo>
                    <a:pt x="231990" y="110413"/>
                  </a:lnTo>
                  <a:lnTo>
                    <a:pt x="238099" y="120586"/>
                  </a:lnTo>
                  <a:lnTo>
                    <a:pt x="238099" y="136537"/>
                  </a:lnTo>
                  <a:close/>
                </a:path>
                <a:path w="249555" h="274954">
                  <a:moveTo>
                    <a:pt x="25565" y="234581"/>
                  </a:moveTo>
                  <a:lnTo>
                    <a:pt x="25565" y="19240"/>
                  </a:lnTo>
                  <a:lnTo>
                    <a:pt x="25565" y="14693"/>
                  </a:lnTo>
                  <a:lnTo>
                    <a:pt x="29260" y="10998"/>
                  </a:lnTo>
                  <a:lnTo>
                    <a:pt x="157530" y="10998"/>
                  </a:lnTo>
                  <a:lnTo>
                    <a:pt x="161226" y="14693"/>
                  </a:lnTo>
                  <a:lnTo>
                    <a:pt x="161226" y="19240"/>
                  </a:lnTo>
                  <a:lnTo>
                    <a:pt x="161226" y="234581"/>
                  </a:lnTo>
                  <a:lnTo>
                    <a:pt x="25565" y="234581"/>
                  </a:lnTo>
                  <a:close/>
                </a:path>
                <a:path w="249555" h="274954">
                  <a:moveTo>
                    <a:pt x="175958" y="246951"/>
                  </a:moveTo>
                  <a:lnTo>
                    <a:pt x="175958" y="262572"/>
                  </a:lnTo>
                  <a:lnTo>
                    <a:pt x="175933" y="263321"/>
                  </a:lnTo>
                  <a:lnTo>
                    <a:pt x="175336" y="263918"/>
                  </a:lnTo>
                  <a:lnTo>
                    <a:pt x="174586" y="263944"/>
                  </a:lnTo>
                  <a:lnTo>
                    <a:pt x="12369" y="263944"/>
                  </a:lnTo>
                  <a:lnTo>
                    <a:pt x="11607" y="263944"/>
                  </a:lnTo>
                  <a:lnTo>
                    <a:pt x="10998" y="263334"/>
                  </a:lnTo>
                  <a:lnTo>
                    <a:pt x="10998" y="262572"/>
                  </a:lnTo>
                  <a:lnTo>
                    <a:pt x="10998" y="246951"/>
                  </a:lnTo>
                  <a:lnTo>
                    <a:pt x="10998" y="246202"/>
                  </a:lnTo>
                  <a:lnTo>
                    <a:pt x="11607" y="245579"/>
                  </a:lnTo>
                  <a:lnTo>
                    <a:pt x="12369" y="245579"/>
                  </a:lnTo>
                  <a:lnTo>
                    <a:pt x="174586" y="245579"/>
                  </a:lnTo>
                  <a:lnTo>
                    <a:pt x="175336" y="245605"/>
                  </a:lnTo>
                  <a:lnTo>
                    <a:pt x="175933" y="246214"/>
                  </a:lnTo>
                  <a:lnTo>
                    <a:pt x="175958" y="246951"/>
                  </a:lnTo>
                  <a:close/>
                </a:path>
                <a:path w="249555" h="274954">
                  <a:moveTo>
                    <a:pt x="248323" y="116243"/>
                  </a:moveTo>
                  <a:lnTo>
                    <a:pt x="215328" y="61252"/>
                  </a:lnTo>
                  <a:lnTo>
                    <a:pt x="213766" y="58661"/>
                  </a:lnTo>
                  <a:lnTo>
                    <a:pt x="210400" y="57835"/>
                  </a:lnTo>
                  <a:lnTo>
                    <a:pt x="207797" y="59385"/>
                  </a:lnTo>
                  <a:lnTo>
                    <a:pt x="205193" y="60934"/>
                  </a:lnTo>
                  <a:lnTo>
                    <a:pt x="204330" y="64312"/>
                  </a:lnTo>
                  <a:lnTo>
                    <a:pt x="205879" y="66916"/>
                  </a:lnTo>
                  <a:lnTo>
                    <a:pt x="226161" y="100901"/>
                  </a:lnTo>
                  <a:lnTo>
                    <a:pt x="218582" y="107154"/>
                  </a:lnTo>
                  <a:lnTo>
                    <a:pt x="214141" y="115536"/>
                  </a:lnTo>
                  <a:lnTo>
                    <a:pt x="213167" y="124974"/>
                  </a:lnTo>
                  <a:lnTo>
                    <a:pt x="215988" y="134391"/>
                  </a:lnTo>
                  <a:lnTo>
                    <a:pt x="219932" y="139834"/>
                  </a:lnTo>
                  <a:lnTo>
                    <a:pt x="225094" y="143957"/>
                  </a:lnTo>
                  <a:lnTo>
                    <a:pt x="231162" y="146571"/>
                  </a:lnTo>
                  <a:lnTo>
                    <a:pt x="237820" y="147485"/>
                  </a:lnTo>
                  <a:lnTo>
                    <a:pt x="237820" y="185153"/>
                  </a:lnTo>
                  <a:lnTo>
                    <a:pt x="236237" y="192984"/>
                  </a:lnTo>
                  <a:lnTo>
                    <a:pt x="231922" y="199378"/>
                  </a:lnTo>
                  <a:lnTo>
                    <a:pt x="225524" y="203689"/>
                  </a:lnTo>
                  <a:lnTo>
                    <a:pt x="217690" y="205270"/>
                  </a:lnTo>
                  <a:lnTo>
                    <a:pt x="209859" y="203687"/>
                  </a:lnTo>
                  <a:lnTo>
                    <a:pt x="203465" y="199374"/>
                  </a:lnTo>
                  <a:lnTo>
                    <a:pt x="199154" y="192979"/>
                  </a:lnTo>
                  <a:lnTo>
                    <a:pt x="197573" y="185153"/>
                  </a:lnTo>
                  <a:lnTo>
                    <a:pt x="197573" y="119164"/>
                  </a:lnTo>
                  <a:lnTo>
                    <a:pt x="195642" y="108400"/>
                  </a:lnTo>
                  <a:lnTo>
                    <a:pt x="190307" y="99204"/>
                  </a:lnTo>
                  <a:lnTo>
                    <a:pt x="182198" y="92330"/>
                  </a:lnTo>
                  <a:lnTo>
                    <a:pt x="171945" y="88531"/>
                  </a:lnTo>
                  <a:lnTo>
                    <a:pt x="171945" y="19240"/>
                  </a:lnTo>
                  <a:lnTo>
                    <a:pt x="170461" y="11819"/>
                  </a:lnTo>
                  <a:lnTo>
                    <a:pt x="166406" y="5734"/>
                  </a:lnTo>
                  <a:lnTo>
                    <a:pt x="160377" y="1591"/>
                  </a:lnTo>
                  <a:lnTo>
                    <a:pt x="152971" y="0"/>
                  </a:lnTo>
                  <a:lnTo>
                    <a:pt x="33972" y="0"/>
                  </a:lnTo>
                  <a:lnTo>
                    <a:pt x="26473" y="1448"/>
                  </a:lnTo>
                  <a:lnTo>
                    <a:pt x="20321" y="5518"/>
                  </a:lnTo>
                  <a:lnTo>
                    <a:pt x="16143" y="11597"/>
                  </a:lnTo>
                  <a:lnTo>
                    <a:pt x="14566" y="19075"/>
                  </a:lnTo>
                  <a:lnTo>
                    <a:pt x="14566" y="19240"/>
                  </a:lnTo>
                  <a:lnTo>
                    <a:pt x="14566" y="234581"/>
                  </a:lnTo>
                  <a:lnTo>
                    <a:pt x="12369" y="234581"/>
                  </a:lnTo>
                  <a:lnTo>
                    <a:pt x="5537" y="234581"/>
                  </a:lnTo>
                  <a:lnTo>
                    <a:pt x="0" y="240118"/>
                  </a:lnTo>
                  <a:lnTo>
                    <a:pt x="0" y="246951"/>
                  </a:lnTo>
                  <a:lnTo>
                    <a:pt x="0" y="262572"/>
                  </a:lnTo>
                  <a:lnTo>
                    <a:pt x="0" y="269405"/>
                  </a:lnTo>
                  <a:lnTo>
                    <a:pt x="5537" y="274942"/>
                  </a:lnTo>
                  <a:lnTo>
                    <a:pt x="12369" y="274942"/>
                  </a:lnTo>
                  <a:lnTo>
                    <a:pt x="174586" y="274942"/>
                  </a:lnTo>
                  <a:lnTo>
                    <a:pt x="181419" y="274942"/>
                  </a:lnTo>
                  <a:lnTo>
                    <a:pt x="186956" y="269405"/>
                  </a:lnTo>
                  <a:lnTo>
                    <a:pt x="186956" y="262572"/>
                  </a:lnTo>
                  <a:lnTo>
                    <a:pt x="186956" y="246951"/>
                  </a:lnTo>
                  <a:lnTo>
                    <a:pt x="186956" y="240118"/>
                  </a:lnTo>
                  <a:lnTo>
                    <a:pt x="181419" y="234581"/>
                  </a:lnTo>
                  <a:lnTo>
                    <a:pt x="174586" y="234581"/>
                  </a:lnTo>
                  <a:lnTo>
                    <a:pt x="172224" y="234581"/>
                  </a:lnTo>
                  <a:lnTo>
                    <a:pt x="172224" y="99745"/>
                  </a:lnTo>
                  <a:lnTo>
                    <a:pt x="175513" y="100711"/>
                  </a:lnTo>
                  <a:lnTo>
                    <a:pt x="178511" y="102463"/>
                  </a:lnTo>
                  <a:lnTo>
                    <a:pt x="180962" y="104863"/>
                  </a:lnTo>
                  <a:lnTo>
                    <a:pt x="184734" y="108648"/>
                  </a:lnTo>
                  <a:lnTo>
                    <a:pt x="186855" y="113766"/>
                  </a:lnTo>
                  <a:lnTo>
                    <a:pt x="186855" y="119100"/>
                  </a:lnTo>
                  <a:lnTo>
                    <a:pt x="186855" y="185089"/>
                  </a:lnTo>
                  <a:lnTo>
                    <a:pt x="189300" y="197207"/>
                  </a:lnTo>
                  <a:lnTo>
                    <a:pt x="195970" y="207102"/>
                  </a:lnTo>
                  <a:lnTo>
                    <a:pt x="205864" y="213771"/>
                  </a:lnTo>
                  <a:lnTo>
                    <a:pt x="217982" y="216217"/>
                  </a:lnTo>
                  <a:lnTo>
                    <a:pt x="230093" y="213771"/>
                  </a:lnTo>
                  <a:lnTo>
                    <a:pt x="239983" y="207102"/>
                  </a:lnTo>
                  <a:lnTo>
                    <a:pt x="246652" y="197207"/>
                  </a:lnTo>
                  <a:lnTo>
                    <a:pt x="249097" y="185089"/>
                  </a:lnTo>
                  <a:lnTo>
                    <a:pt x="249097" y="119100"/>
                  </a:lnTo>
                  <a:lnTo>
                    <a:pt x="249085" y="118097"/>
                  </a:lnTo>
                  <a:lnTo>
                    <a:pt x="248818" y="117119"/>
                  </a:lnTo>
                  <a:lnTo>
                    <a:pt x="248323" y="116243"/>
                  </a:lnTo>
                  <a:close/>
                </a:path>
                <a:path w="249555" h="274954">
                  <a:moveTo>
                    <a:pt x="93535" y="195656"/>
                  </a:moveTo>
                  <a:lnTo>
                    <a:pt x="86659" y="193783"/>
                  </a:lnTo>
                  <a:lnTo>
                    <a:pt x="81030" y="188679"/>
                  </a:lnTo>
                  <a:lnTo>
                    <a:pt x="77228" y="181109"/>
                  </a:lnTo>
                  <a:lnTo>
                    <a:pt x="75831" y="171843"/>
                  </a:lnTo>
                  <a:lnTo>
                    <a:pt x="77599" y="164097"/>
                  </a:lnTo>
                  <a:lnTo>
                    <a:pt x="82021" y="155633"/>
                  </a:lnTo>
                  <a:lnTo>
                    <a:pt x="87774" y="147438"/>
                  </a:lnTo>
                  <a:lnTo>
                    <a:pt x="93535" y="140500"/>
                  </a:lnTo>
                  <a:lnTo>
                    <a:pt x="99213" y="147399"/>
                  </a:lnTo>
                  <a:lnTo>
                    <a:pt x="104957" y="155614"/>
                  </a:lnTo>
                  <a:lnTo>
                    <a:pt x="109403" y="164108"/>
                  </a:lnTo>
                  <a:lnTo>
                    <a:pt x="111188" y="171843"/>
                  </a:lnTo>
                  <a:lnTo>
                    <a:pt x="109763" y="181109"/>
                  </a:lnTo>
                  <a:lnTo>
                    <a:pt x="105959" y="188679"/>
                  </a:lnTo>
                  <a:lnTo>
                    <a:pt x="100340" y="193783"/>
                  </a:lnTo>
                  <a:lnTo>
                    <a:pt x="93471" y="195656"/>
                  </a:lnTo>
                  <a:close/>
                </a:path>
                <a:path w="249555" h="274954">
                  <a:moveTo>
                    <a:pt x="93535" y="126911"/>
                  </a:moveTo>
                  <a:lnTo>
                    <a:pt x="68351" y="157848"/>
                  </a:lnTo>
                  <a:lnTo>
                    <a:pt x="64833" y="171843"/>
                  </a:lnTo>
                  <a:lnTo>
                    <a:pt x="67091" y="185378"/>
                  </a:lnTo>
                  <a:lnTo>
                    <a:pt x="73245" y="196445"/>
                  </a:lnTo>
                  <a:lnTo>
                    <a:pt x="82369" y="203913"/>
                  </a:lnTo>
                  <a:lnTo>
                    <a:pt x="93535" y="206654"/>
                  </a:lnTo>
                  <a:lnTo>
                    <a:pt x="104693" y="203913"/>
                  </a:lnTo>
                  <a:lnTo>
                    <a:pt x="113799" y="196445"/>
                  </a:lnTo>
                  <a:lnTo>
                    <a:pt x="119937" y="185378"/>
                  </a:lnTo>
                  <a:lnTo>
                    <a:pt x="122186" y="171843"/>
                  </a:lnTo>
                  <a:lnTo>
                    <a:pt x="118706" y="157848"/>
                  </a:lnTo>
                  <a:lnTo>
                    <a:pt x="94957" y="126885"/>
                  </a:lnTo>
                  <a:lnTo>
                    <a:pt x="93471" y="126911"/>
                  </a:lnTo>
                  <a:close/>
                </a:path>
                <a:path w="249555" h="274954">
                  <a:moveTo>
                    <a:pt x="132029" y="87985"/>
                  </a:moveTo>
                  <a:lnTo>
                    <a:pt x="55041" y="87985"/>
                  </a:lnTo>
                  <a:lnTo>
                    <a:pt x="55041" y="40309"/>
                  </a:lnTo>
                  <a:lnTo>
                    <a:pt x="132029" y="40309"/>
                  </a:lnTo>
                  <a:lnTo>
                    <a:pt x="132029" y="87985"/>
                  </a:lnTo>
                  <a:close/>
                </a:path>
                <a:path w="249555" h="274954">
                  <a:moveTo>
                    <a:pt x="137528" y="29311"/>
                  </a:moveTo>
                  <a:lnTo>
                    <a:pt x="49542" y="29311"/>
                  </a:lnTo>
                  <a:lnTo>
                    <a:pt x="46507" y="29311"/>
                  </a:lnTo>
                  <a:lnTo>
                    <a:pt x="44043" y="31775"/>
                  </a:lnTo>
                  <a:lnTo>
                    <a:pt x="44043" y="34810"/>
                  </a:lnTo>
                  <a:lnTo>
                    <a:pt x="44043" y="93484"/>
                  </a:lnTo>
                  <a:lnTo>
                    <a:pt x="44043" y="96520"/>
                  </a:lnTo>
                  <a:lnTo>
                    <a:pt x="46507" y="98983"/>
                  </a:lnTo>
                  <a:lnTo>
                    <a:pt x="49542" y="98983"/>
                  </a:lnTo>
                  <a:lnTo>
                    <a:pt x="137528" y="98983"/>
                  </a:lnTo>
                  <a:lnTo>
                    <a:pt x="140563" y="98983"/>
                  </a:lnTo>
                  <a:lnTo>
                    <a:pt x="143027" y="96520"/>
                  </a:lnTo>
                  <a:lnTo>
                    <a:pt x="143027" y="93484"/>
                  </a:lnTo>
                  <a:lnTo>
                    <a:pt x="143027" y="34810"/>
                  </a:lnTo>
                  <a:lnTo>
                    <a:pt x="143027" y="31775"/>
                  </a:lnTo>
                  <a:lnTo>
                    <a:pt x="140563" y="29311"/>
                  </a:lnTo>
                  <a:lnTo>
                    <a:pt x="137528" y="29311"/>
                  </a:lnTo>
                  <a:close/>
                </a:path>
              </a:pathLst>
            </a:custGeom>
            <a:ln w="3175">
              <a:solidFill>
                <a:srgbClr val="FFFFFF"/>
              </a:solidFill>
            </a:ln>
          </p:spPr>
          <p:txBody>
            <a:bodyPr wrap="square" lIns="0" tIns="0" rIns="0" bIns="0" rtlCol="0"/>
            <a:lstStyle/>
            <a:p>
              <a:endParaRPr sz="1200"/>
            </a:p>
          </p:txBody>
        </p:sp>
        <p:sp>
          <p:nvSpPr>
            <p:cNvPr id="197" name="object 44">
              <a:extLst>
                <a:ext uri="{FF2B5EF4-FFF2-40B4-BE49-F238E27FC236}">
                  <a16:creationId xmlns:a16="http://schemas.microsoft.com/office/drawing/2014/main" id="{908D32BB-99AD-CD27-DB74-E29E50099C94}"/>
                </a:ext>
              </a:extLst>
            </p:cNvPr>
            <p:cNvSpPr/>
            <p:nvPr/>
          </p:nvSpPr>
          <p:spPr>
            <a:xfrm>
              <a:off x="3735026" y="4094875"/>
              <a:ext cx="3872009" cy="1481135"/>
            </a:xfrm>
            <a:custGeom>
              <a:avLst/>
              <a:gdLst/>
              <a:ahLst/>
              <a:cxnLst/>
              <a:rect l="l" t="t" r="r" b="b"/>
              <a:pathLst>
                <a:path w="4213859" h="1701164">
                  <a:moveTo>
                    <a:pt x="76377" y="1467446"/>
                  </a:moveTo>
                  <a:lnTo>
                    <a:pt x="72961" y="1464030"/>
                  </a:lnTo>
                  <a:lnTo>
                    <a:pt x="68745" y="1464030"/>
                  </a:lnTo>
                  <a:lnTo>
                    <a:pt x="56896" y="1464030"/>
                  </a:lnTo>
                  <a:lnTo>
                    <a:pt x="53467" y="1467446"/>
                  </a:lnTo>
                  <a:lnTo>
                    <a:pt x="53467" y="1475879"/>
                  </a:lnTo>
                  <a:lnTo>
                    <a:pt x="56896" y="1479308"/>
                  </a:lnTo>
                  <a:lnTo>
                    <a:pt x="72961" y="1479308"/>
                  </a:lnTo>
                  <a:lnTo>
                    <a:pt x="76377" y="1475879"/>
                  </a:lnTo>
                  <a:lnTo>
                    <a:pt x="76377" y="1467446"/>
                  </a:lnTo>
                  <a:close/>
                </a:path>
                <a:path w="4213859" h="1701164">
                  <a:moveTo>
                    <a:pt x="84023" y="1597279"/>
                  </a:moveTo>
                  <a:lnTo>
                    <a:pt x="80594" y="1593850"/>
                  </a:lnTo>
                  <a:lnTo>
                    <a:pt x="64528" y="1593850"/>
                  </a:lnTo>
                  <a:lnTo>
                    <a:pt x="61112" y="1597279"/>
                  </a:lnTo>
                  <a:lnTo>
                    <a:pt x="61112" y="1605711"/>
                  </a:lnTo>
                  <a:lnTo>
                    <a:pt x="64528" y="1609128"/>
                  </a:lnTo>
                  <a:lnTo>
                    <a:pt x="68745" y="1609128"/>
                  </a:lnTo>
                  <a:lnTo>
                    <a:pt x="80594" y="1609128"/>
                  </a:lnTo>
                  <a:lnTo>
                    <a:pt x="84023" y="1605711"/>
                  </a:lnTo>
                  <a:lnTo>
                    <a:pt x="84023" y="1597279"/>
                  </a:lnTo>
                  <a:close/>
                </a:path>
                <a:path w="4213859" h="1701164">
                  <a:moveTo>
                    <a:pt x="122199" y="1597279"/>
                  </a:moveTo>
                  <a:lnTo>
                    <a:pt x="118770" y="1593850"/>
                  </a:lnTo>
                  <a:lnTo>
                    <a:pt x="102704" y="1593850"/>
                  </a:lnTo>
                  <a:lnTo>
                    <a:pt x="99288" y="1597279"/>
                  </a:lnTo>
                  <a:lnTo>
                    <a:pt x="99288" y="1605711"/>
                  </a:lnTo>
                  <a:lnTo>
                    <a:pt x="102704" y="1609128"/>
                  </a:lnTo>
                  <a:lnTo>
                    <a:pt x="106921" y="1609128"/>
                  </a:lnTo>
                  <a:lnTo>
                    <a:pt x="118770" y="1609128"/>
                  </a:lnTo>
                  <a:lnTo>
                    <a:pt x="122199" y="1605711"/>
                  </a:lnTo>
                  <a:lnTo>
                    <a:pt x="122199" y="1597279"/>
                  </a:lnTo>
                  <a:close/>
                </a:path>
                <a:path w="4213859" h="1701164">
                  <a:moveTo>
                    <a:pt x="160388" y="1597279"/>
                  </a:moveTo>
                  <a:lnTo>
                    <a:pt x="156959" y="1593850"/>
                  </a:lnTo>
                  <a:lnTo>
                    <a:pt x="140893" y="1593850"/>
                  </a:lnTo>
                  <a:lnTo>
                    <a:pt x="137477" y="1597279"/>
                  </a:lnTo>
                  <a:lnTo>
                    <a:pt x="137477" y="1605711"/>
                  </a:lnTo>
                  <a:lnTo>
                    <a:pt x="140893" y="1609128"/>
                  </a:lnTo>
                  <a:lnTo>
                    <a:pt x="145110" y="1609128"/>
                  </a:lnTo>
                  <a:lnTo>
                    <a:pt x="156959" y="1609128"/>
                  </a:lnTo>
                  <a:lnTo>
                    <a:pt x="160388" y="1605711"/>
                  </a:lnTo>
                  <a:lnTo>
                    <a:pt x="160388" y="1597279"/>
                  </a:lnTo>
                  <a:close/>
                </a:path>
                <a:path w="4213859" h="1701164">
                  <a:moveTo>
                    <a:pt x="198577" y="1597279"/>
                  </a:moveTo>
                  <a:lnTo>
                    <a:pt x="195148" y="1593850"/>
                  </a:lnTo>
                  <a:lnTo>
                    <a:pt x="179082" y="1593850"/>
                  </a:lnTo>
                  <a:lnTo>
                    <a:pt x="175666" y="1597279"/>
                  </a:lnTo>
                  <a:lnTo>
                    <a:pt x="175666" y="1605711"/>
                  </a:lnTo>
                  <a:lnTo>
                    <a:pt x="179082" y="1609128"/>
                  </a:lnTo>
                  <a:lnTo>
                    <a:pt x="183299" y="1609128"/>
                  </a:lnTo>
                  <a:lnTo>
                    <a:pt x="195148" y="1609128"/>
                  </a:lnTo>
                  <a:lnTo>
                    <a:pt x="198577" y="1605711"/>
                  </a:lnTo>
                  <a:lnTo>
                    <a:pt x="198577" y="1597279"/>
                  </a:lnTo>
                  <a:close/>
                </a:path>
                <a:path w="4213859" h="1701164">
                  <a:moveTo>
                    <a:pt x="236753" y="1597279"/>
                  </a:moveTo>
                  <a:lnTo>
                    <a:pt x="233324" y="1593850"/>
                  </a:lnTo>
                  <a:lnTo>
                    <a:pt x="217258" y="1593850"/>
                  </a:lnTo>
                  <a:lnTo>
                    <a:pt x="213842" y="1597279"/>
                  </a:lnTo>
                  <a:lnTo>
                    <a:pt x="213842" y="1605711"/>
                  </a:lnTo>
                  <a:lnTo>
                    <a:pt x="217258" y="1609128"/>
                  </a:lnTo>
                  <a:lnTo>
                    <a:pt x="221475" y="1609128"/>
                  </a:lnTo>
                  <a:lnTo>
                    <a:pt x="233324" y="1609128"/>
                  </a:lnTo>
                  <a:lnTo>
                    <a:pt x="236753" y="1605711"/>
                  </a:lnTo>
                  <a:lnTo>
                    <a:pt x="236753" y="1597279"/>
                  </a:lnTo>
                  <a:close/>
                </a:path>
                <a:path w="4213859" h="1701164">
                  <a:moveTo>
                    <a:pt x="274942" y="1597279"/>
                  </a:moveTo>
                  <a:lnTo>
                    <a:pt x="271513" y="1593850"/>
                  </a:lnTo>
                  <a:lnTo>
                    <a:pt x="255447" y="1593850"/>
                  </a:lnTo>
                  <a:lnTo>
                    <a:pt x="252031" y="1597279"/>
                  </a:lnTo>
                  <a:lnTo>
                    <a:pt x="252031" y="1605711"/>
                  </a:lnTo>
                  <a:lnTo>
                    <a:pt x="255447" y="1609128"/>
                  </a:lnTo>
                  <a:lnTo>
                    <a:pt x="259664" y="1609128"/>
                  </a:lnTo>
                  <a:lnTo>
                    <a:pt x="271513" y="1609128"/>
                  </a:lnTo>
                  <a:lnTo>
                    <a:pt x="274942" y="1605711"/>
                  </a:lnTo>
                  <a:lnTo>
                    <a:pt x="274942" y="1597279"/>
                  </a:lnTo>
                  <a:close/>
                </a:path>
                <a:path w="4213859" h="1701164">
                  <a:moveTo>
                    <a:pt x="313131" y="1597279"/>
                  </a:moveTo>
                  <a:lnTo>
                    <a:pt x="309702" y="1593850"/>
                  </a:lnTo>
                  <a:lnTo>
                    <a:pt x="293636" y="1593850"/>
                  </a:lnTo>
                  <a:lnTo>
                    <a:pt x="290220" y="1597279"/>
                  </a:lnTo>
                  <a:lnTo>
                    <a:pt x="290220" y="1605711"/>
                  </a:lnTo>
                  <a:lnTo>
                    <a:pt x="293636" y="1609128"/>
                  </a:lnTo>
                  <a:lnTo>
                    <a:pt x="297853" y="1609128"/>
                  </a:lnTo>
                  <a:lnTo>
                    <a:pt x="309702" y="1609128"/>
                  </a:lnTo>
                  <a:lnTo>
                    <a:pt x="313131" y="1605711"/>
                  </a:lnTo>
                  <a:lnTo>
                    <a:pt x="313131" y="1597279"/>
                  </a:lnTo>
                  <a:close/>
                </a:path>
                <a:path w="4213859" h="1701164">
                  <a:moveTo>
                    <a:pt x="351320" y="1597279"/>
                  </a:moveTo>
                  <a:lnTo>
                    <a:pt x="347891" y="1593850"/>
                  </a:lnTo>
                  <a:lnTo>
                    <a:pt x="331825" y="1593850"/>
                  </a:lnTo>
                  <a:lnTo>
                    <a:pt x="328409" y="1597279"/>
                  </a:lnTo>
                  <a:lnTo>
                    <a:pt x="328409" y="1605711"/>
                  </a:lnTo>
                  <a:lnTo>
                    <a:pt x="331825" y="1609128"/>
                  </a:lnTo>
                  <a:lnTo>
                    <a:pt x="336042" y="1609128"/>
                  </a:lnTo>
                  <a:lnTo>
                    <a:pt x="347891" y="1609128"/>
                  </a:lnTo>
                  <a:lnTo>
                    <a:pt x="351320" y="1605711"/>
                  </a:lnTo>
                  <a:lnTo>
                    <a:pt x="351320" y="1597279"/>
                  </a:lnTo>
                  <a:close/>
                </a:path>
                <a:path w="4213859" h="1701164">
                  <a:moveTo>
                    <a:pt x="389496" y="1597279"/>
                  </a:moveTo>
                  <a:lnTo>
                    <a:pt x="386067" y="1593850"/>
                  </a:lnTo>
                  <a:lnTo>
                    <a:pt x="370001" y="1593850"/>
                  </a:lnTo>
                  <a:lnTo>
                    <a:pt x="366585" y="1597279"/>
                  </a:lnTo>
                  <a:lnTo>
                    <a:pt x="366585" y="1605711"/>
                  </a:lnTo>
                  <a:lnTo>
                    <a:pt x="370001" y="1609128"/>
                  </a:lnTo>
                  <a:lnTo>
                    <a:pt x="374218" y="1609128"/>
                  </a:lnTo>
                  <a:lnTo>
                    <a:pt x="386067" y="1609128"/>
                  </a:lnTo>
                  <a:lnTo>
                    <a:pt x="389496" y="1605711"/>
                  </a:lnTo>
                  <a:lnTo>
                    <a:pt x="389496" y="1597279"/>
                  </a:lnTo>
                  <a:close/>
                </a:path>
                <a:path w="4213859" h="1701164">
                  <a:moveTo>
                    <a:pt x="458228" y="1688922"/>
                  </a:moveTo>
                  <a:lnTo>
                    <a:pt x="454812" y="1685505"/>
                  </a:lnTo>
                  <a:lnTo>
                    <a:pt x="450596" y="1685505"/>
                  </a:lnTo>
                  <a:lnTo>
                    <a:pt x="442099" y="1685721"/>
                  </a:lnTo>
                  <a:lnTo>
                    <a:pt x="433730" y="1683397"/>
                  </a:lnTo>
                  <a:lnTo>
                    <a:pt x="426580" y="1678813"/>
                  </a:lnTo>
                  <a:lnTo>
                    <a:pt x="411327" y="1672374"/>
                  </a:lnTo>
                  <a:lnTo>
                    <a:pt x="395198" y="1670227"/>
                  </a:lnTo>
                  <a:lnTo>
                    <a:pt x="379056" y="1672374"/>
                  </a:lnTo>
                  <a:lnTo>
                    <a:pt x="352158" y="1683829"/>
                  </a:lnTo>
                  <a:lnTo>
                    <a:pt x="339801" y="1685493"/>
                  </a:lnTo>
                  <a:lnTo>
                    <a:pt x="327456" y="1683829"/>
                  </a:lnTo>
                  <a:lnTo>
                    <a:pt x="300558" y="1672374"/>
                  </a:lnTo>
                  <a:lnTo>
                    <a:pt x="284429" y="1670227"/>
                  </a:lnTo>
                  <a:lnTo>
                    <a:pt x="268300" y="1672374"/>
                  </a:lnTo>
                  <a:lnTo>
                    <a:pt x="241401" y="1683829"/>
                  </a:lnTo>
                  <a:lnTo>
                    <a:pt x="229044" y="1685493"/>
                  </a:lnTo>
                  <a:lnTo>
                    <a:pt x="216712" y="1683829"/>
                  </a:lnTo>
                  <a:lnTo>
                    <a:pt x="205066" y="1678813"/>
                  </a:lnTo>
                  <a:lnTo>
                    <a:pt x="197751" y="1674964"/>
                  </a:lnTo>
                  <a:lnTo>
                    <a:pt x="189992" y="1672234"/>
                  </a:lnTo>
                  <a:lnTo>
                    <a:pt x="181940" y="1670646"/>
                  </a:lnTo>
                  <a:lnTo>
                    <a:pt x="173685" y="1670227"/>
                  </a:lnTo>
                  <a:lnTo>
                    <a:pt x="165442" y="1670646"/>
                  </a:lnTo>
                  <a:lnTo>
                    <a:pt x="157378" y="1672247"/>
                  </a:lnTo>
                  <a:lnTo>
                    <a:pt x="149631" y="1674977"/>
                  </a:lnTo>
                  <a:lnTo>
                    <a:pt x="142328" y="1678813"/>
                  </a:lnTo>
                  <a:lnTo>
                    <a:pt x="135178" y="1683397"/>
                  </a:lnTo>
                  <a:lnTo>
                    <a:pt x="126822" y="1685734"/>
                  </a:lnTo>
                  <a:lnTo>
                    <a:pt x="118338" y="1685505"/>
                  </a:lnTo>
                  <a:lnTo>
                    <a:pt x="109855" y="1685721"/>
                  </a:lnTo>
                  <a:lnTo>
                    <a:pt x="101498" y="1683397"/>
                  </a:lnTo>
                  <a:lnTo>
                    <a:pt x="62992" y="1670227"/>
                  </a:lnTo>
                  <a:lnTo>
                    <a:pt x="54749" y="1670646"/>
                  </a:lnTo>
                  <a:lnTo>
                    <a:pt x="46685" y="1672247"/>
                  </a:lnTo>
                  <a:lnTo>
                    <a:pt x="38938" y="1674977"/>
                  </a:lnTo>
                  <a:lnTo>
                    <a:pt x="31635" y="1678813"/>
                  </a:lnTo>
                  <a:lnTo>
                    <a:pt x="24485" y="1683397"/>
                  </a:lnTo>
                  <a:lnTo>
                    <a:pt x="16129" y="1685734"/>
                  </a:lnTo>
                  <a:lnTo>
                    <a:pt x="3429" y="1685505"/>
                  </a:lnTo>
                  <a:lnTo>
                    <a:pt x="12" y="1688922"/>
                  </a:lnTo>
                  <a:lnTo>
                    <a:pt x="12" y="1697355"/>
                  </a:lnTo>
                  <a:lnTo>
                    <a:pt x="3429" y="1700784"/>
                  </a:lnTo>
                  <a:lnTo>
                    <a:pt x="7645" y="1700784"/>
                  </a:lnTo>
                  <a:lnTo>
                    <a:pt x="46151" y="1687614"/>
                  </a:lnTo>
                  <a:lnTo>
                    <a:pt x="54508" y="1685290"/>
                  </a:lnTo>
                  <a:lnTo>
                    <a:pt x="62992" y="1685505"/>
                  </a:lnTo>
                  <a:lnTo>
                    <a:pt x="71475" y="1685277"/>
                  </a:lnTo>
                  <a:lnTo>
                    <a:pt x="79832" y="1687614"/>
                  </a:lnTo>
                  <a:lnTo>
                    <a:pt x="118338" y="1700784"/>
                  </a:lnTo>
                  <a:lnTo>
                    <a:pt x="126580" y="1700352"/>
                  </a:lnTo>
                  <a:lnTo>
                    <a:pt x="134632" y="1698752"/>
                  </a:lnTo>
                  <a:lnTo>
                    <a:pt x="142379" y="1696021"/>
                  </a:lnTo>
                  <a:lnTo>
                    <a:pt x="149694" y="1692186"/>
                  </a:lnTo>
                  <a:lnTo>
                    <a:pt x="156845" y="1687614"/>
                  </a:lnTo>
                  <a:lnTo>
                    <a:pt x="165201" y="1685277"/>
                  </a:lnTo>
                  <a:lnTo>
                    <a:pt x="173685" y="1685505"/>
                  </a:lnTo>
                  <a:lnTo>
                    <a:pt x="182168" y="1685290"/>
                  </a:lnTo>
                  <a:lnTo>
                    <a:pt x="190525" y="1687614"/>
                  </a:lnTo>
                  <a:lnTo>
                    <a:pt x="197675" y="1692198"/>
                  </a:lnTo>
                  <a:lnTo>
                    <a:pt x="212928" y="1698637"/>
                  </a:lnTo>
                  <a:lnTo>
                    <a:pt x="229057" y="1700771"/>
                  </a:lnTo>
                  <a:lnTo>
                    <a:pt x="245186" y="1698637"/>
                  </a:lnTo>
                  <a:lnTo>
                    <a:pt x="272072" y="1687169"/>
                  </a:lnTo>
                  <a:lnTo>
                    <a:pt x="284429" y="1685493"/>
                  </a:lnTo>
                  <a:lnTo>
                    <a:pt x="296773" y="1687169"/>
                  </a:lnTo>
                  <a:lnTo>
                    <a:pt x="323672" y="1698637"/>
                  </a:lnTo>
                  <a:lnTo>
                    <a:pt x="339801" y="1700771"/>
                  </a:lnTo>
                  <a:lnTo>
                    <a:pt x="355930" y="1698637"/>
                  </a:lnTo>
                  <a:lnTo>
                    <a:pt x="382841" y="1687169"/>
                  </a:lnTo>
                  <a:lnTo>
                    <a:pt x="395198" y="1685493"/>
                  </a:lnTo>
                  <a:lnTo>
                    <a:pt x="407555" y="1687169"/>
                  </a:lnTo>
                  <a:lnTo>
                    <a:pt x="419214" y="1692198"/>
                  </a:lnTo>
                  <a:lnTo>
                    <a:pt x="426529" y="1696021"/>
                  </a:lnTo>
                  <a:lnTo>
                    <a:pt x="434276" y="1698764"/>
                  </a:lnTo>
                  <a:lnTo>
                    <a:pt x="442341" y="1700352"/>
                  </a:lnTo>
                  <a:lnTo>
                    <a:pt x="450596" y="1700784"/>
                  </a:lnTo>
                  <a:lnTo>
                    <a:pt x="454812" y="1700784"/>
                  </a:lnTo>
                  <a:lnTo>
                    <a:pt x="458228" y="1697355"/>
                  </a:lnTo>
                  <a:lnTo>
                    <a:pt x="458228" y="1688922"/>
                  </a:lnTo>
                  <a:close/>
                </a:path>
                <a:path w="4213859" h="1701164">
                  <a:moveTo>
                    <a:pt x="459308" y="1547698"/>
                  </a:moveTo>
                  <a:lnTo>
                    <a:pt x="457796" y="1543100"/>
                  </a:lnTo>
                  <a:lnTo>
                    <a:pt x="452958" y="1540675"/>
                  </a:lnTo>
                  <a:lnTo>
                    <a:pt x="451789" y="1540395"/>
                  </a:lnTo>
                  <a:lnTo>
                    <a:pt x="438200" y="1540395"/>
                  </a:lnTo>
                  <a:lnTo>
                    <a:pt x="438200" y="1555673"/>
                  </a:lnTo>
                  <a:lnTo>
                    <a:pt x="395960" y="1639684"/>
                  </a:lnTo>
                  <a:lnTo>
                    <a:pt x="395198" y="1639684"/>
                  </a:lnTo>
                  <a:lnTo>
                    <a:pt x="386943" y="1640103"/>
                  </a:lnTo>
                  <a:lnTo>
                    <a:pt x="378879" y="1641703"/>
                  </a:lnTo>
                  <a:lnTo>
                    <a:pt x="371132" y="1644434"/>
                  </a:lnTo>
                  <a:lnTo>
                    <a:pt x="363804" y="1648269"/>
                  </a:lnTo>
                  <a:lnTo>
                    <a:pt x="352120" y="1653286"/>
                  </a:lnTo>
                  <a:lnTo>
                    <a:pt x="339737" y="1654949"/>
                  </a:lnTo>
                  <a:lnTo>
                    <a:pt x="338213" y="1654746"/>
                  </a:lnTo>
                  <a:lnTo>
                    <a:pt x="337934" y="1654708"/>
                  </a:lnTo>
                  <a:lnTo>
                    <a:pt x="327342" y="1653247"/>
                  </a:lnTo>
                  <a:lnTo>
                    <a:pt x="315696" y="1648193"/>
                  </a:lnTo>
                  <a:lnTo>
                    <a:pt x="300469" y="1641792"/>
                  </a:lnTo>
                  <a:lnTo>
                    <a:pt x="284378" y="1639671"/>
                  </a:lnTo>
                  <a:lnTo>
                    <a:pt x="268274" y="1641830"/>
                  </a:lnTo>
                  <a:lnTo>
                    <a:pt x="262128" y="1644434"/>
                  </a:lnTo>
                  <a:lnTo>
                    <a:pt x="241376" y="1653286"/>
                  </a:lnTo>
                  <a:lnTo>
                    <a:pt x="228993" y="1654949"/>
                  </a:lnTo>
                  <a:lnTo>
                    <a:pt x="227469" y="1654746"/>
                  </a:lnTo>
                  <a:lnTo>
                    <a:pt x="227291" y="1654721"/>
                  </a:lnTo>
                  <a:lnTo>
                    <a:pt x="216598" y="1653247"/>
                  </a:lnTo>
                  <a:lnTo>
                    <a:pt x="204952" y="1648193"/>
                  </a:lnTo>
                  <a:lnTo>
                    <a:pt x="197650" y="1644383"/>
                  </a:lnTo>
                  <a:lnTo>
                    <a:pt x="189928" y="1641678"/>
                  </a:lnTo>
                  <a:lnTo>
                    <a:pt x="181838" y="1640090"/>
                  </a:lnTo>
                  <a:lnTo>
                    <a:pt x="173672" y="1639684"/>
                  </a:lnTo>
                  <a:lnTo>
                    <a:pt x="165366" y="1640103"/>
                  </a:lnTo>
                  <a:lnTo>
                    <a:pt x="157340" y="1641703"/>
                  </a:lnTo>
                  <a:lnTo>
                    <a:pt x="149631" y="1644434"/>
                  </a:lnTo>
                  <a:lnTo>
                    <a:pt x="142354" y="1648269"/>
                  </a:lnTo>
                  <a:lnTo>
                    <a:pt x="135242" y="1652803"/>
                  </a:lnTo>
                  <a:lnTo>
                    <a:pt x="126847" y="1655165"/>
                  </a:lnTo>
                  <a:lnTo>
                    <a:pt x="126314" y="1655152"/>
                  </a:lnTo>
                  <a:lnTo>
                    <a:pt x="118300" y="1654949"/>
                  </a:lnTo>
                  <a:lnTo>
                    <a:pt x="109778" y="1655152"/>
                  </a:lnTo>
                  <a:lnTo>
                    <a:pt x="108369" y="1654759"/>
                  </a:lnTo>
                  <a:lnTo>
                    <a:pt x="101396" y="1652803"/>
                  </a:lnTo>
                  <a:lnTo>
                    <a:pt x="63004" y="1639684"/>
                  </a:lnTo>
                  <a:lnTo>
                    <a:pt x="61150" y="1639684"/>
                  </a:lnTo>
                  <a:lnTo>
                    <a:pt x="40970" y="1643646"/>
                  </a:lnTo>
                  <a:lnTo>
                    <a:pt x="40576" y="1643786"/>
                  </a:lnTo>
                  <a:lnTo>
                    <a:pt x="38557" y="1644662"/>
                  </a:lnTo>
                  <a:lnTo>
                    <a:pt x="36296" y="1645742"/>
                  </a:lnTo>
                  <a:lnTo>
                    <a:pt x="34467" y="1646694"/>
                  </a:lnTo>
                  <a:lnTo>
                    <a:pt x="15278" y="1614652"/>
                  </a:lnTo>
                  <a:lnTo>
                    <a:pt x="15278" y="1555673"/>
                  </a:lnTo>
                  <a:lnTo>
                    <a:pt x="73215" y="1555673"/>
                  </a:lnTo>
                  <a:lnTo>
                    <a:pt x="95313" y="1577784"/>
                  </a:lnTo>
                  <a:lnTo>
                    <a:pt x="97256" y="1578584"/>
                  </a:lnTo>
                  <a:lnTo>
                    <a:pt x="330047" y="1578584"/>
                  </a:lnTo>
                  <a:lnTo>
                    <a:pt x="331660" y="1578051"/>
                  </a:lnTo>
                  <a:lnTo>
                    <a:pt x="351320" y="1563306"/>
                  </a:lnTo>
                  <a:lnTo>
                    <a:pt x="361492" y="1555673"/>
                  </a:lnTo>
                  <a:lnTo>
                    <a:pt x="438200" y="1555673"/>
                  </a:lnTo>
                  <a:lnTo>
                    <a:pt x="438200" y="1540395"/>
                  </a:lnTo>
                  <a:lnTo>
                    <a:pt x="412407" y="1540395"/>
                  </a:lnTo>
                  <a:lnTo>
                    <a:pt x="412407" y="1532763"/>
                  </a:lnTo>
                  <a:lnTo>
                    <a:pt x="412407" y="1429258"/>
                  </a:lnTo>
                  <a:lnTo>
                    <a:pt x="408990" y="1425841"/>
                  </a:lnTo>
                  <a:lnTo>
                    <a:pt x="397129" y="1425841"/>
                  </a:lnTo>
                  <a:lnTo>
                    <a:pt x="397129" y="1441119"/>
                  </a:lnTo>
                  <a:lnTo>
                    <a:pt x="397129" y="1471663"/>
                  </a:lnTo>
                  <a:lnTo>
                    <a:pt x="397129" y="1486941"/>
                  </a:lnTo>
                  <a:lnTo>
                    <a:pt x="397129" y="1517484"/>
                  </a:lnTo>
                  <a:lnTo>
                    <a:pt x="397129" y="1532763"/>
                  </a:lnTo>
                  <a:lnTo>
                    <a:pt x="397129" y="1540395"/>
                  </a:lnTo>
                  <a:lnTo>
                    <a:pt x="357289" y="1540395"/>
                  </a:lnTo>
                  <a:lnTo>
                    <a:pt x="355688" y="1540941"/>
                  </a:lnTo>
                  <a:lnTo>
                    <a:pt x="325856" y="1563306"/>
                  </a:lnTo>
                  <a:lnTo>
                    <a:pt x="320763" y="1563306"/>
                  </a:lnTo>
                  <a:lnTo>
                    <a:pt x="320763" y="1532763"/>
                  </a:lnTo>
                  <a:lnTo>
                    <a:pt x="397129" y="1532763"/>
                  </a:lnTo>
                  <a:lnTo>
                    <a:pt x="397129" y="1517484"/>
                  </a:lnTo>
                  <a:lnTo>
                    <a:pt x="320763" y="1517484"/>
                  </a:lnTo>
                  <a:lnTo>
                    <a:pt x="320763" y="1486941"/>
                  </a:lnTo>
                  <a:lnTo>
                    <a:pt x="397129" y="1486941"/>
                  </a:lnTo>
                  <a:lnTo>
                    <a:pt x="397129" y="1471663"/>
                  </a:lnTo>
                  <a:lnTo>
                    <a:pt x="320763" y="1471663"/>
                  </a:lnTo>
                  <a:lnTo>
                    <a:pt x="320763" y="1441119"/>
                  </a:lnTo>
                  <a:lnTo>
                    <a:pt x="397129" y="1441119"/>
                  </a:lnTo>
                  <a:lnTo>
                    <a:pt x="397129" y="1425841"/>
                  </a:lnTo>
                  <a:lnTo>
                    <a:pt x="305485" y="1425841"/>
                  </a:lnTo>
                  <a:lnTo>
                    <a:pt x="305485" y="1441119"/>
                  </a:lnTo>
                  <a:lnTo>
                    <a:pt x="305485" y="1471663"/>
                  </a:lnTo>
                  <a:lnTo>
                    <a:pt x="305485" y="1486941"/>
                  </a:lnTo>
                  <a:lnTo>
                    <a:pt x="305485" y="1517484"/>
                  </a:lnTo>
                  <a:lnTo>
                    <a:pt x="305485" y="1532763"/>
                  </a:lnTo>
                  <a:lnTo>
                    <a:pt x="305485" y="1563306"/>
                  </a:lnTo>
                  <a:lnTo>
                    <a:pt x="229120" y="1563306"/>
                  </a:lnTo>
                  <a:lnTo>
                    <a:pt x="229120" y="1532763"/>
                  </a:lnTo>
                  <a:lnTo>
                    <a:pt x="305485" y="1532763"/>
                  </a:lnTo>
                  <a:lnTo>
                    <a:pt x="305485" y="1517484"/>
                  </a:lnTo>
                  <a:lnTo>
                    <a:pt x="229120" y="1517484"/>
                  </a:lnTo>
                  <a:lnTo>
                    <a:pt x="229120" y="1486941"/>
                  </a:lnTo>
                  <a:lnTo>
                    <a:pt x="305485" y="1486941"/>
                  </a:lnTo>
                  <a:lnTo>
                    <a:pt x="305485" y="1471663"/>
                  </a:lnTo>
                  <a:lnTo>
                    <a:pt x="229120" y="1471663"/>
                  </a:lnTo>
                  <a:lnTo>
                    <a:pt x="229120" y="1441119"/>
                  </a:lnTo>
                  <a:lnTo>
                    <a:pt x="305485" y="1441119"/>
                  </a:lnTo>
                  <a:lnTo>
                    <a:pt x="305485" y="1425841"/>
                  </a:lnTo>
                  <a:lnTo>
                    <a:pt x="213842" y="1425841"/>
                  </a:lnTo>
                  <a:lnTo>
                    <a:pt x="213842" y="1441119"/>
                  </a:lnTo>
                  <a:lnTo>
                    <a:pt x="213842" y="1471663"/>
                  </a:lnTo>
                  <a:lnTo>
                    <a:pt x="213842" y="1486941"/>
                  </a:lnTo>
                  <a:lnTo>
                    <a:pt x="213842" y="1517484"/>
                  </a:lnTo>
                  <a:lnTo>
                    <a:pt x="213842" y="1532763"/>
                  </a:lnTo>
                  <a:lnTo>
                    <a:pt x="213842" y="1563306"/>
                  </a:lnTo>
                  <a:lnTo>
                    <a:pt x="137477" y="1563306"/>
                  </a:lnTo>
                  <a:lnTo>
                    <a:pt x="137477" y="1532763"/>
                  </a:lnTo>
                  <a:lnTo>
                    <a:pt x="213842" y="1532763"/>
                  </a:lnTo>
                  <a:lnTo>
                    <a:pt x="213842" y="1517484"/>
                  </a:lnTo>
                  <a:lnTo>
                    <a:pt x="137477" y="1517484"/>
                  </a:lnTo>
                  <a:lnTo>
                    <a:pt x="137477" y="1486941"/>
                  </a:lnTo>
                  <a:lnTo>
                    <a:pt x="213842" y="1486941"/>
                  </a:lnTo>
                  <a:lnTo>
                    <a:pt x="213842" y="1471663"/>
                  </a:lnTo>
                  <a:lnTo>
                    <a:pt x="137477" y="1471663"/>
                  </a:lnTo>
                  <a:lnTo>
                    <a:pt x="137477" y="1441119"/>
                  </a:lnTo>
                  <a:lnTo>
                    <a:pt x="213842" y="1441119"/>
                  </a:lnTo>
                  <a:lnTo>
                    <a:pt x="213842" y="1425841"/>
                  </a:lnTo>
                  <a:lnTo>
                    <a:pt x="125615" y="1425841"/>
                  </a:lnTo>
                  <a:lnTo>
                    <a:pt x="122199" y="1429258"/>
                  </a:lnTo>
                  <a:lnTo>
                    <a:pt x="122199" y="1563306"/>
                  </a:lnTo>
                  <a:lnTo>
                    <a:pt x="106921" y="1563306"/>
                  </a:lnTo>
                  <a:lnTo>
                    <a:pt x="106921" y="1555673"/>
                  </a:lnTo>
                  <a:lnTo>
                    <a:pt x="106921" y="1552511"/>
                  </a:lnTo>
                  <a:lnTo>
                    <a:pt x="106921" y="1456385"/>
                  </a:lnTo>
                  <a:lnTo>
                    <a:pt x="106921" y="1444536"/>
                  </a:lnTo>
                  <a:lnTo>
                    <a:pt x="103505" y="1441119"/>
                  </a:lnTo>
                  <a:lnTo>
                    <a:pt x="91643" y="1441119"/>
                  </a:lnTo>
                  <a:lnTo>
                    <a:pt x="91643" y="1456385"/>
                  </a:lnTo>
                  <a:lnTo>
                    <a:pt x="91643" y="1552511"/>
                  </a:lnTo>
                  <a:lnTo>
                    <a:pt x="80340" y="1541208"/>
                  </a:lnTo>
                  <a:lnTo>
                    <a:pt x="78397" y="1540395"/>
                  </a:lnTo>
                  <a:lnTo>
                    <a:pt x="31826" y="1540395"/>
                  </a:lnTo>
                  <a:lnTo>
                    <a:pt x="44742" y="1456385"/>
                  </a:lnTo>
                  <a:lnTo>
                    <a:pt x="91643" y="1456385"/>
                  </a:lnTo>
                  <a:lnTo>
                    <a:pt x="91643" y="1441119"/>
                  </a:lnTo>
                  <a:lnTo>
                    <a:pt x="34417" y="1441119"/>
                  </a:lnTo>
                  <a:lnTo>
                    <a:pt x="31216" y="1443863"/>
                  </a:lnTo>
                  <a:lnTo>
                    <a:pt x="16357" y="1540395"/>
                  </a:lnTo>
                  <a:lnTo>
                    <a:pt x="3429" y="1540395"/>
                  </a:lnTo>
                  <a:lnTo>
                    <a:pt x="0" y="1543824"/>
                  </a:lnTo>
                  <a:lnTo>
                    <a:pt x="0" y="1618157"/>
                  </a:lnTo>
                  <a:lnTo>
                    <a:pt x="381" y="1619516"/>
                  </a:lnTo>
                  <a:lnTo>
                    <a:pt x="20624" y="1653247"/>
                  </a:lnTo>
                  <a:lnTo>
                    <a:pt x="16408" y="1654454"/>
                  </a:lnTo>
                  <a:lnTo>
                    <a:pt x="12026" y="1655038"/>
                  </a:lnTo>
                  <a:lnTo>
                    <a:pt x="7645" y="1654949"/>
                  </a:lnTo>
                  <a:lnTo>
                    <a:pt x="3429" y="1654949"/>
                  </a:lnTo>
                  <a:lnTo>
                    <a:pt x="0" y="1658378"/>
                  </a:lnTo>
                  <a:lnTo>
                    <a:pt x="0" y="1666811"/>
                  </a:lnTo>
                  <a:lnTo>
                    <a:pt x="3429" y="1670227"/>
                  </a:lnTo>
                  <a:lnTo>
                    <a:pt x="7645" y="1670227"/>
                  </a:lnTo>
                  <a:lnTo>
                    <a:pt x="46126" y="1657070"/>
                  </a:lnTo>
                  <a:lnTo>
                    <a:pt x="53454" y="1655038"/>
                  </a:lnTo>
                  <a:lnTo>
                    <a:pt x="54508" y="1654746"/>
                  </a:lnTo>
                  <a:lnTo>
                    <a:pt x="63004" y="1654949"/>
                  </a:lnTo>
                  <a:lnTo>
                    <a:pt x="71539" y="1654759"/>
                  </a:lnTo>
                  <a:lnTo>
                    <a:pt x="79921" y="1657108"/>
                  </a:lnTo>
                  <a:lnTo>
                    <a:pt x="87096" y="1661718"/>
                  </a:lnTo>
                  <a:lnTo>
                    <a:pt x="94373" y="1665516"/>
                  </a:lnTo>
                  <a:lnTo>
                    <a:pt x="102082" y="1668233"/>
                  </a:lnTo>
                  <a:lnTo>
                    <a:pt x="110121" y="1669808"/>
                  </a:lnTo>
                  <a:lnTo>
                    <a:pt x="118300" y="1670227"/>
                  </a:lnTo>
                  <a:lnTo>
                    <a:pt x="126568" y="1669796"/>
                  </a:lnTo>
                  <a:lnTo>
                    <a:pt x="134645" y="1668208"/>
                  </a:lnTo>
                  <a:lnTo>
                    <a:pt x="142405" y="1665465"/>
                  </a:lnTo>
                  <a:lnTo>
                    <a:pt x="149733" y="1661629"/>
                  </a:lnTo>
                  <a:lnTo>
                    <a:pt x="156857" y="1657045"/>
                  </a:lnTo>
                  <a:lnTo>
                    <a:pt x="163601" y="1655165"/>
                  </a:lnTo>
                  <a:lnTo>
                    <a:pt x="165201" y="1654721"/>
                  </a:lnTo>
                  <a:lnTo>
                    <a:pt x="173672" y="1654949"/>
                  </a:lnTo>
                  <a:lnTo>
                    <a:pt x="182219" y="1654746"/>
                  </a:lnTo>
                  <a:lnTo>
                    <a:pt x="190665" y="1657108"/>
                  </a:lnTo>
                  <a:lnTo>
                    <a:pt x="197840" y="1661718"/>
                  </a:lnTo>
                  <a:lnTo>
                    <a:pt x="213080" y="1668106"/>
                  </a:lnTo>
                  <a:lnTo>
                    <a:pt x="229158" y="1670227"/>
                  </a:lnTo>
                  <a:lnTo>
                    <a:pt x="245249" y="1668068"/>
                  </a:lnTo>
                  <a:lnTo>
                    <a:pt x="260464" y="1661629"/>
                  </a:lnTo>
                  <a:lnTo>
                    <a:pt x="267589" y="1657045"/>
                  </a:lnTo>
                  <a:lnTo>
                    <a:pt x="275043" y="1654949"/>
                  </a:lnTo>
                  <a:lnTo>
                    <a:pt x="275932" y="1654708"/>
                  </a:lnTo>
                  <a:lnTo>
                    <a:pt x="284403" y="1654949"/>
                  </a:lnTo>
                  <a:lnTo>
                    <a:pt x="292963" y="1654746"/>
                  </a:lnTo>
                  <a:lnTo>
                    <a:pt x="301396" y="1657108"/>
                  </a:lnTo>
                  <a:lnTo>
                    <a:pt x="308571" y="1661718"/>
                  </a:lnTo>
                  <a:lnTo>
                    <a:pt x="323799" y="1668106"/>
                  </a:lnTo>
                  <a:lnTo>
                    <a:pt x="339940" y="1670227"/>
                  </a:lnTo>
                  <a:lnTo>
                    <a:pt x="356006" y="1668068"/>
                  </a:lnTo>
                  <a:lnTo>
                    <a:pt x="371221" y="1661629"/>
                  </a:lnTo>
                  <a:lnTo>
                    <a:pt x="378320" y="1657108"/>
                  </a:lnTo>
                  <a:lnTo>
                    <a:pt x="378498" y="1657045"/>
                  </a:lnTo>
                  <a:lnTo>
                    <a:pt x="385978" y="1654949"/>
                  </a:lnTo>
                  <a:lnTo>
                    <a:pt x="386727" y="1654746"/>
                  </a:lnTo>
                  <a:lnTo>
                    <a:pt x="395224" y="1654949"/>
                  </a:lnTo>
                  <a:lnTo>
                    <a:pt x="396875" y="1654949"/>
                  </a:lnTo>
                  <a:lnTo>
                    <a:pt x="398411" y="1655013"/>
                  </a:lnTo>
                  <a:lnTo>
                    <a:pt x="399948" y="1655165"/>
                  </a:lnTo>
                  <a:lnTo>
                    <a:pt x="406793" y="1655737"/>
                  </a:lnTo>
                  <a:lnTo>
                    <a:pt x="413397" y="1657959"/>
                  </a:lnTo>
                  <a:lnTo>
                    <a:pt x="450596" y="1670227"/>
                  </a:lnTo>
                  <a:lnTo>
                    <a:pt x="454812" y="1670227"/>
                  </a:lnTo>
                  <a:lnTo>
                    <a:pt x="458228" y="1666811"/>
                  </a:lnTo>
                  <a:lnTo>
                    <a:pt x="458228" y="1658378"/>
                  </a:lnTo>
                  <a:lnTo>
                    <a:pt x="455041" y="1655178"/>
                  </a:lnTo>
                  <a:lnTo>
                    <a:pt x="454812" y="1654949"/>
                  </a:lnTo>
                  <a:lnTo>
                    <a:pt x="450596" y="1654949"/>
                  </a:lnTo>
                  <a:lnTo>
                    <a:pt x="442099" y="1655178"/>
                  </a:lnTo>
                  <a:lnTo>
                    <a:pt x="440550" y="1654746"/>
                  </a:lnTo>
                  <a:lnTo>
                    <a:pt x="433730" y="1652854"/>
                  </a:lnTo>
                  <a:lnTo>
                    <a:pt x="426567" y="1648269"/>
                  </a:lnTo>
                  <a:lnTo>
                    <a:pt x="421970" y="1645564"/>
                  </a:lnTo>
                  <a:lnTo>
                    <a:pt x="417080" y="1643418"/>
                  </a:lnTo>
                  <a:lnTo>
                    <a:pt x="411975" y="1641868"/>
                  </a:lnTo>
                  <a:lnTo>
                    <a:pt x="455295" y="1555673"/>
                  </a:lnTo>
                  <a:lnTo>
                    <a:pt x="459308" y="1547698"/>
                  </a:lnTo>
                  <a:close/>
                </a:path>
                <a:path w="4213859" h="1701164">
                  <a:moveTo>
                    <a:pt x="1251102" y="1534477"/>
                  </a:moveTo>
                  <a:lnTo>
                    <a:pt x="1249273" y="1532432"/>
                  </a:lnTo>
                  <a:lnTo>
                    <a:pt x="1244549" y="1532115"/>
                  </a:lnTo>
                  <a:lnTo>
                    <a:pt x="1242504" y="1533931"/>
                  </a:lnTo>
                  <a:lnTo>
                    <a:pt x="1233589" y="1675765"/>
                  </a:lnTo>
                  <a:lnTo>
                    <a:pt x="1235417" y="1677797"/>
                  </a:lnTo>
                  <a:lnTo>
                    <a:pt x="1237780" y="1677962"/>
                  </a:lnTo>
                  <a:lnTo>
                    <a:pt x="1240142" y="1678127"/>
                  </a:lnTo>
                  <a:lnTo>
                    <a:pt x="1242187" y="1676298"/>
                  </a:lnTo>
                  <a:lnTo>
                    <a:pt x="1251102" y="1534477"/>
                  </a:lnTo>
                  <a:close/>
                </a:path>
                <a:path w="4213859" h="1701164">
                  <a:moveTo>
                    <a:pt x="3830536" y="41605"/>
                  </a:moveTo>
                  <a:lnTo>
                    <a:pt x="3827119" y="38188"/>
                  </a:lnTo>
                  <a:lnTo>
                    <a:pt x="3822903" y="38188"/>
                  </a:lnTo>
                  <a:lnTo>
                    <a:pt x="3811054" y="38188"/>
                  </a:lnTo>
                  <a:lnTo>
                    <a:pt x="3807625" y="41605"/>
                  </a:lnTo>
                  <a:lnTo>
                    <a:pt x="3807625" y="50038"/>
                  </a:lnTo>
                  <a:lnTo>
                    <a:pt x="3811054" y="53467"/>
                  </a:lnTo>
                  <a:lnTo>
                    <a:pt x="3827119" y="53467"/>
                  </a:lnTo>
                  <a:lnTo>
                    <a:pt x="3830536" y="50038"/>
                  </a:lnTo>
                  <a:lnTo>
                    <a:pt x="3830536" y="41605"/>
                  </a:lnTo>
                  <a:close/>
                </a:path>
                <a:path w="4213859" h="1701164">
                  <a:moveTo>
                    <a:pt x="3838181" y="171450"/>
                  </a:moveTo>
                  <a:lnTo>
                    <a:pt x="3834752" y="168021"/>
                  </a:lnTo>
                  <a:lnTo>
                    <a:pt x="3818686" y="168021"/>
                  </a:lnTo>
                  <a:lnTo>
                    <a:pt x="3815270" y="171450"/>
                  </a:lnTo>
                  <a:lnTo>
                    <a:pt x="3815270" y="179882"/>
                  </a:lnTo>
                  <a:lnTo>
                    <a:pt x="3818686" y="183299"/>
                  </a:lnTo>
                  <a:lnTo>
                    <a:pt x="3822903" y="183299"/>
                  </a:lnTo>
                  <a:lnTo>
                    <a:pt x="3834752" y="183299"/>
                  </a:lnTo>
                  <a:lnTo>
                    <a:pt x="3838181" y="179882"/>
                  </a:lnTo>
                  <a:lnTo>
                    <a:pt x="3838181" y="171450"/>
                  </a:lnTo>
                  <a:close/>
                </a:path>
                <a:path w="4213859" h="1701164">
                  <a:moveTo>
                    <a:pt x="3876370" y="171450"/>
                  </a:moveTo>
                  <a:lnTo>
                    <a:pt x="3872941" y="168021"/>
                  </a:lnTo>
                  <a:lnTo>
                    <a:pt x="3856875" y="168021"/>
                  </a:lnTo>
                  <a:lnTo>
                    <a:pt x="3853459" y="171450"/>
                  </a:lnTo>
                  <a:lnTo>
                    <a:pt x="3853459" y="179882"/>
                  </a:lnTo>
                  <a:lnTo>
                    <a:pt x="3856875" y="183299"/>
                  </a:lnTo>
                  <a:lnTo>
                    <a:pt x="3861092" y="183299"/>
                  </a:lnTo>
                  <a:lnTo>
                    <a:pt x="3872941" y="183299"/>
                  </a:lnTo>
                  <a:lnTo>
                    <a:pt x="3876370" y="179882"/>
                  </a:lnTo>
                  <a:lnTo>
                    <a:pt x="3876370" y="171450"/>
                  </a:lnTo>
                  <a:close/>
                </a:path>
                <a:path w="4213859" h="1701164">
                  <a:moveTo>
                    <a:pt x="3914559" y="171450"/>
                  </a:moveTo>
                  <a:lnTo>
                    <a:pt x="3911130" y="168021"/>
                  </a:lnTo>
                  <a:lnTo>
                    <a:pt x="3895064" y="168021"/>
                  </a:lnTo>
                  <a:lnTo>
                    <a:pt x="3891648" y="171450"/>
                  </a:lnTo>
                  <a:lnTo>
                    <a:pt x="3891648" y="179882"/>
                  </a:lnTo>
                  <a:lnTo>
                    <a:pt x="3895064" y="183299"/>
                  </a:lnTo>
                  <a:lnTo>
                    <a:pt x="3899281" y="183299"/>
                  </a:lnTo>
                  <a:lnTo>
                    <a:pt x="3911130" y="183299"/>
                  </a:lnTo>
                  <a:lnTo>
                    <a:pt x="3914559" y="179882"/>
                  </a:lnTo>
                  <a:lnTo>
                    <a:pt x="3914559" y="171450"/>
                  </a:lnTo>
                  <a:close/>
                </a:path>
                <a:path w="4213859" h="1701164">
                  <a:moveTo>
                    <a:pt x="3952748" y="171450"/>
                  </a:moveTo>
                  <a:lnTo>
                    <a:pt x="3949319" y="168021"/>
                  </a:lnTo>
                  <a:lnTo>
                    <a:pt x="3933253" y="168021"/>
                  </a:lnTo>
                  <a:lnTo>
                    <a:pt x="3929837" y="171450"/>
                  </a:lnTo>
                  <a:lnTo>
                    <a:pt x="3929837" y="179882"/>
                  </a:lnTo>
                  <a:lnTo>
                    <a:pt x="3933253" y="183299"/>
                  </a:lnTo>
                  <a:lnTo>
                    <a:pt x="3937470" y="183299"/>
                  </a:lnTo>
                  <a:lnTo>
                    <a:pt x="3949319" y="183299"/>
                  </a:lnTo>
                  <a:lnTo>
                    <a:pt x="3952748" y="179882"/>
                  </a:lnTo>
                  <a:lnTo>
                    <a:pt x="3952748" y="171450"/>
                  </a:lnTo>
                  <a:close/>
                </a:path>
                <a:path w="4213859" h="1701164">
                  <a:moveTo>
                    <a:pt x="3990924" y="171450"/>
                  </a:moveTo>
                  <a:lnTo>
                    <a:pt x="3987495" y="168021"/>
                  </a:lnTo>
                  <a:lnTo>
                    <a:pt x="3971429" y="168021"/>
                  </a:lnTo>
                  <a:lnTo>
                    <a:pt x="3968013" y="171450"/>
                  </a:lnTo>
                  <a:lnTo>
                    <a:pt x="3968013" y="179882"/>
                  </a:lnTo>
                  <a:lnTo>
                    <a:pt x="3971429" y="183299"/>
                  </a:lnTo>
                  <a:lnTo>
                    <a:pt x="3975646" y="183299"/>
                  </a:lnTo>
                  <a:lnTo>
                    <a:pt x="3987495" y="183299"/>
                  </a:lnTo>
                  <a:lnTo>
                    <a:pt x="3990924" y="179882"/>
                  </a:lnTo>
                  <a:lnTo>
                    <a:pt x="3990924" y="171450"/>
                  </a:lnTo>
                  <a:close/>
                </a:path>
                <a:path w="4213859" h="1701164">
                  <a:moveTo>
                    <a:pt x="4029113" y="171450"/>
                  </a:moveTo>
                  <a:lnTo>
                    <a:pt x="4025684" y="168021"/>
                  </a:lnTo>
                  <a:lnTo>
                    <a:pt x="4009618" y="168021"/>
                  </a:lnTo>
                  <a:lnTo>
                    <a:pt x="4006202" y="171450"/>
                  </a:lnTo>
                  <a:lnTo>
                    <a:pt x="4006202" y="179882"/>
                  </a:lnTo>
                  <a:lnTo>
                    <a:pt x="4009618" y="183299"/>
                  </a:lnTo>
                  <a:lnTo>
                    <a:pt x="4013835" y="183299"/>
                  </a:lnTo>
                  <a:lnTo>
                    <a:pt x="4025684" y="183299"/>
                  </a:lnTo>
                  <a:lnTo>
                    <a:pt x="4029113" y="179882"/>
                  </a:lnTo>
                  <a:lnTo>
                    <a:pt x="4029113" y="171450"/>
                  </a:lnTo>
                  <a:close/>
                </a:path>
                <a:path w="4213859" h="1701164">
                  <a:moveTo>
                    <a:pt x="4067302" y="171450"/>
                  </a:moveTo>
                  <a:lnTo>
                    <a:pt x="4063873" y="168021"/>
                  </a:lnTo>
                  <a:lnTo>
                    <a:pt x="4047807" y="168021"/>
                  </a:lnTo>
                  <a:lnTo>
                    <a:pt x="4044391" y="171450"/>
                  </a:lnTo>
                  <a:lnTo>
                    <a:pt x="4044391" y="179882"/>
                  </a:lnTo>
                  <a:lnTo>
                    <a:pt x="4047807" y="183299"/>
                  </a:lnTo>
                  <a:lnTo>
                    <a:pt x="4052024" y="183299"/>
                  </a:lnTo>
                  <a:lnTo>
                    <a:pt x="4063873" y="183299"/>
                  </a:lnTo>
                  <a:lnTo>
                    <a:pt x="4067302" y="179882"/>
                  </a:lnTo>
                  <a:lnTo>
                    <a:pt x="4067302" y="171450"/>
                  </a:lnTo>
                  <a:close/>
                </a:path>
                <a:path w="4213859" h="1701164">
                  <a:moveTo>
                    <a:pt x="4105478" y="171450"/>
                  </a:moveTo>
                  <a:lnTo>
                    <a:pt x="4102049" y="168021"/>
                  </a:lnTo>
                  <a:lnTo>
                    <a:pt x="4085983" y="168021"/>
                  </a:lnTo>
                  <a:lnTo>
                    <a:pt x="4082567" y="171450"/>
                  </a:lnTo>
                  <a:lnTo>
                    <a:pt x="4082567" y="179882"/>
                  </a:lnTo>
                  <a:lnTo>
                    <a:pt x="4085983" y="183299"/>
                  </a:lnTo>
                  <a:lnTo>
                    <a:pt x="4090200" y="183299"/>
                  </a:lnTo>
                  <a:lnTo>
                    <a:pt x="4102049" y="183299"/>
                  </a:lnTo>
                  <a:lnTo>
                    <a:pt x="4105478" y="179882"/>
                  </a:lnTo>
                  <a:lnTo>
                    <a:pt x="4105478" y="171450"/>
                  </a:lnTo>
                  <a:close/>
                </a:path>
                <a:path w="4213859" h="1701164">
                  <a:moveTo>
                    <a:pt x="4143667" y="171450"/>
                  </a:moveTo>
                  <a:lnTo>
                    <a:pt x="4140238" y="168021"/>
                  </a:lnTo>
                  <a:lnTo>
                    <a:pt x="4124172" y="168021"/>
                  </a:lnTo>
                  <a:lnTo>
                    <a:pt x="4120756" y="171450"/>
                  </a:lnTo>
                  <a:lnTo>
                    <a:pt x="4120756" y="179882"/>
                  </a:lnTo>
                  <a:lnTo>
                    <a:pt x="4124172" y="183299"/>
                  </a:lnTo>
                  <a:lnTo>
                    <a:pt x="4128389" y="183299"/>
                  </a:lnTo>
                  <a:lnTo>
                    <a:pt x="4140238" y="183299"/>
                  </a:lnTo>
                  <a:lnTo>
                    <a:pt x="4143667" y="179882"/>
                  </a:lnTo>
                  <a:lnTo>
                    <a:pt x="4143667" y="171450"/>
                  </a:lnTo>
                  <a:close/>
                </a:path>
                <a:path w="4213859" h="1701164">
                  <a:moveTo>
                    <a:pt x="4212399" y="263080"/>
                  </a:moveTo>
                  <a:lnTo>
                    <a:pt x="4208983" y="259664"/>
                  </a:lnTo>
                  <a:lnTo>
                    <a:pt x="4204766" y="259664"/>
                  </a:lnTo>
                  <a:lnTo>
                    <a:pt x="4196270" y="259880"/>
                  </a:lnTo>
                  <a:lnTo>
                    <a:pt x="4187901" y="257556"/>
                  </a:lnTo>
                  <a:lnTo>
                    <a:pt x="4180751" y="252971"/>
                  </a:lnTo>
                  <a:lnTo>
                    <a:pt x="4165498" y="246532"/>
                  </a:lnTo>
                  <a:lnTo>
                    <a:pt x="4149356" y="244386"/>
                  </a:lnTo>
                  <a:lnTo>
                    <a:pt x="4133227" y="246532"/>
                  </a:lnTo>
                  <a:lnTo>
                    <a:pt x="4106316" y="257987"/>
                  </a:lnTo>
                  <a:lnTo>
                    <a:pt x="4093972" y="259664"/>
                  </a:lnTo>
                  <a:lnTo>
                    <a:pt x="4081627" y="257987"/>
                  </a:lnTo>
                  <a:lnTo>
                    <a:pt x="4054729" y="246532"/>
                  </a:lnTo>
                  <a:lnTo>
                    <a:pt x="4038600" y="244386"/>
                  </a:lnTo>
                  <a:lnTo>
                    <a:pt x="4022458" y="246532"/>
                  </a:lnTo>
                  <a:lnTo>
                    <a:pt x="3995559" y="257987"/>
                  </a:lnTo>
                  <a:lnTo>
                    <a:pt x="3983215" y="259664"/>
                  </a:lnTo>
                  <a:lnTo>
                    <a:pt x="3970871" y="257987"/>
                  </a:lnTo>
                  <a:lnTo>
                    <a:pt x="3959237" y="252971"/>
                  </a:lnTo>
                  <a:lnTo>
                    <a:pt x="3951922" y="249135"/>
                  </a:lnTo>
                  <a:lnTo>
                    <a:pt x="3944162" y="246405"/>
                  </a:lnTo>
                  <a:lnTo>
                    <a:pt x="3936098" y="244805"/>
                  </a:lnTo>
                  <a:lnTo>
                    <a:pt x="3927856" y="244386"/>
                  </a:lnTo>
                  <a:lnTo>
                    <a:pt x="3919601" y="244817"/>
                  </a:lnTo>
                  <a:lnTo>
                    <a:pt x="3911549" y="246405"/>
                  </a:lnTo>
                  <a:lnTo>
                    <a:pt x="3903802" y="249135"/>
                  </a:lnTo>
                  <a:lnTo>
                    <a:pt x="3896499" y="252971"/>
                  </a:lnTo>
                  <a:lnTo>
                    <a:pt x="3889349" y="257556"/>
                  </a:lnTo>
                  <a:lnTo>
                    <a:pt x="3880993" y="259892"/>
                  </a:lnTo>
                  <a:lnTo>
                    <a:pt x="3872509" y="259664"/>
                  </a:lnTo>
                  <a:lnTo>
                    <a:pt x="3864025" y="259880"/>
                  </a:lnTo>
                  <a:lnTo>
                    <a:pt x="3855669" y="257556"/>
                  </a:lnTo>
                  <a:lnTo>
                    <a:pt x="3817162" y="244386"/>
                  </a:lnTo>
                  <a:lnTo>
                    <a:pt x="3808907" y="244817"/>
                  </a:lnTo>
                  <a:lnTo>
                    <a:pt x="3800856" y="246405"/>
                  </a:lnTo>
                  <a:lnTo>
                    <a:pt x="3793109" y="249135"/>
                  </a:lnTo>
                  <a:lnTo>
                    <a:pt x="3785806" y="252971"/>
                  </a:lnTo>
                  <a:lnTo>
                    <a:pt x="3778656" y="257556"/>
                  </a:lnTo>
                  <a:lnTo>
                    <a:pt x="3770299" y="259892"/>
                  </a:lnTo>
                  <a:lnTo>
                    <a:pt x="3757599" y="259664"/>
                  </a:lnTo>
                  <a:lnTo>
                    <a:pt x="3754183" y="263080"/>
                  </a:lnTo>
                  <a:lnTo>
                    <a:pt x="3754183" y="271513"/>
                  </a:lnTo>
                  <a:lnTo>
                    <a:pt x="3757599" y="274942"/>
                  </a:lnTo>
                  <a:lnTo>
                    <a:pt x="3761816" y="274942"/>
                  </a:lnTo>
                  <a:lnTo>
                    <a:pt x="3800322" y="261772"/>
                  </a:lnTo>
                  <a:lnTo>
                    <a:pt x="3808679" y="259448"/>
                  </a:lnTo>
                  <a:lnTo>
                    <a:pt x="3817162" y="259664"/>
                  </a:lnTo>
                  <a:lnTo>
                    <a:pt x="3825646" y="259435"/>
                  </a:lnTo>
                  <a:lnTo>
                    <a:pt x="3834003" y="261772"/>
                  </a:lnTo>
                  <a:lnTo>
                    <a:pt x="3872509" y="274942"/>
                  </a:lnTo>
                  <a:lnTo>
                    <a:pt x="3880751" y="274523"/>
                  </a:lnTo>
                  <a:lnTo>
                    <a:pt x="3888803" y="272923"/>
                  </a:lnTo>
                  <a:lnTo>
                    <a:pt x="3896550" y="270179"/>
                  </a:lnTo>
                  <a:lnTo>
                    <a:pt x="3903865" y="266344"/>
                  </a:lnTo>
                  <a:lnTo>
                    <a:pt x="3911015" y="261772"/>
                  </a:lnTo>
                  <a:lnTo>
                    <a:pt x="3919372" y="259435"/>
                  </a:lnTo>
                  <a:lnTo>
                    <a:pt x="3927856" y="259664"/>
                  </a:lnTo>
                  <a:lnTo>
                    <a:pt x="3936339" y="259448"/>
                  </a:lnTo>
                  <a:lnTo>
                    <a:pt x="3944696" y="261772"/>
                  </a:lnTo>
                  <a:lnTo>
                    <a:pt x="3951846" y="266357"/>
                  </a:lnTo>
                  <a:lnTo>
                    <a:pt x="3967086" y="272796"/>
                  </a:lnTo>
                  <a:lnTo>
                    <a:pt x="3983215" y="274942"/>
                  </a:lnTo>
                  <a:lnTo>
                    <a:pt x="3999344" y="272796"/>
                  </a:lnTo>
                  <a:lnTo>
                    <a:pt x="4026243" y="261340"/>
                  </a:lnTo>
                  <a:lnTo>
                    <a:pt x="4038587" y="259664"/>
                  </a:lnTo>
                  <a:lnTo>
                    <a:pt x="4050944" y="261340"/>
                  </a:lnTo>
                  <a:lnTo>
                    <a:pt x="4077830" y="272796"/>
                  </a:lnTo>
                  <a:lnTo>
                    <a:pt x="4093972" y="274942"/>
                  </a:lnTo>
                  <a:lnTo>
                    <a:pt x="4110101" y="272796"/>
                  </a:lnTo>
                  <a:lnTo>
                    <a:pt x="4137012" y="261340"/>
                  </a:lnTo>
                  <a:lnTo>
                    <a:pt x="4149369" y="259664"/>
                  </a:lnTo>
                  <a:lnTo>
                    <a:pt x="4161726" y="261340"/>
                  </a:lnTo>
                  <a:lnTo>
                    <a:pt x="4173385" y="266357"/>
                  </a:lnTo>
                  <a:lnTo>
                    <a:pt x="4180700" y="270192"/>
                  </a:lnTo>
                  <a:lnTo>
                    <a:pt x="4188447" y="272923"/>
                  </a:lnTo>
                  <a:lnTo>
                    <a:pt x="4196511" y="274523"/>
                  </a:lnTo>
                  <a:lnTo>
                    <a:pt x="4204766" y="274942"/>
                  </a:lnTo>
                  <a:lnTo>
                    <a:pt x="4208983" y="274942"/>
                  </a:lnTo>
                  <a:lnTo>
                    <a:pt x="4212399" y="271513"/>
                  </a:lnTo>
                  <a:lnTo>
                    <a:pt x="4212399" y="263080"/>
                  </a:lnTo>
                  <a:close/>
                </a:path>
                <a:path w="4213859" h="1701164">
                  <a:moveTo>
                    <a:pt x="4213479" y="121856"/>
                  </a:moveTo>
                  <a:lnTo>
                    <a:pt x="4211967" y="117259"/>
                  </a:lnTo>
                  <a:lnTo>
                    <a:pt x="4207129" y="114833"/>
                  </a:lnTo>
                  <a:lnTo>
                    <a:pt x="4205960" y="114554"/>
                  </a:lnTo>
                  <a:lnTo>
                    <a:pt x="4192371" y="114554"/>
                  </a:lnTo>
                  <a:lnTo>
                    <a:pt x="4192371" y="129832"/>
                  </a:lnTo>
                  <a:lnTo>
                    <a:pt x="4150131" y="213842"/>
                  </a:lnTo>
                  <a:lnTo>
                    <a:pt x="4149369" y="213842"/>
                  </a:lnTo>
                  <a:lnTo>
                    <a:pt x="4141114" y="214274"/>
                  </a:lnTo>
                  <a:lnTo>
                    <a:pt x="4133050" y="215861"/>
                  </a:lnTo>
                  <a:lnTo>
                    <a:pt x="4125303" y="218592"/>
                  </a:lnTo>
                  <a:lnTo>
                    <a:pt x="4117975" y="222427"/>
                  </a:lnTo>
                  <a:lnTo>
                    <a:pt x="4106291" y="227457"/>
                  </a:lnTo>
                  <a:lnTo>
                    <a:pt x="4093908" y="229120"/>
                  </a:lnTo>
                  <a:lnTo>
                    <a:pt x="4092384" y="228904"/>
                  </a:lnTo>
                  <a:lnTo>
                    <a:pt x="4092105" y="228866"/>
                  </a:lnTo>
                  <a:lnTo>
                    <a:pt x="4081513" y="227406"/>
                  </a:lnTo>
                  <a:lnTo>
                    <a:pt x="4069867" y="222351"/>
                  </a:lnTo>
                  <a:lnTo>
                    <a:pt x="4054640" y="215963"/>
                  </a:lnTo>
                  <a:lnTo>
                    <a:pt x="4038549" y="213842"/>
                  </a:lnTo>
                  <a:lnTo>
                    <a:pt x="4022458" y="216001"/>
                  </a:lnTo>
                  <a:lnTo>
                    <a:pt x="4016298" y="218592"/>
                  </a:lnTo>
                  <a:lnTo>
                    <a:pt x="3995559" y="227457"/>
                  </a:lnTo>
                  <a:lnTo>
                    <a:pt x="3983164" y="229120"/>
                  </a:lnTo>
                  <a:lnTo>
                    <a:pt x="3981640" y="228904"/>
                  </a:lnTo>
                  <a:lnTo>
                    <a:pt x="3981462" y="228879"/>
                  </a:lnTo>
                  <a:lnTo>
                    <a:pt x="3970769" y="227406"/>
                  </a:lnTo>
                  <a:lnTo>
                    <a:pt x="3959123" y="222351"/>
                  </a:lnTo>
                  <a:lnTo>
                    <a:pt x="3951821" y="218541"/>
                  </a:lnTo>
                  <a:lnTo>
                    <a:pt x="3944099" y="215836"/>
                  </a:lnTo>
                  <a:lnTo>
                    <a:pt x="3936009" y="214261"/>
                  </a:lnTo>
                  <a:lnTo>
                    <a:pt x="3927843" y="213842"/>
                  </a:lnTo>
                  <a:lnTo>
                    <a:pt x="3919537" y="214274"/>
                  </a:lnTo>
                  <a:lnTo>
                    <a:pt x="3911511" y="215861"/>
                  </a:lnTo>
                  <a:lnTo>
                    <a:pt x="3903789" y="218592"/>
                  </a:lnTo>
                  <a:lnTo>
                    <a:pt x="3896525" y="222427"/>
                  </a:lnTo>
                  <a:lnTo>
                    <a:pt x="3889413" y="226961"/>
                  </a:lnTo>
                  <a:lnTo>
                    <a:pt x="3881018" y="229323"/>
                  </a:lnTo>
                  <a:lnTo>
                    <a:pt x="3880447" y="229311"/>
                  </a:lnTo>
                  <a:lnTo>
                    <a:pt x="3872471" y="229120"/>
                  </a:lnTo>
                  <a:lnTo>
                    <a:pt x="3863949" y="229311"/>
                  </a:lnTo>
                  <a:lnTo>
                    <a:pt x="3862540" y="228917"/>
                  </a:lnTo>
                  <a:lnTo>
                    <a:pt x="3855567" y="226961"/>
                  </a:lnTo>
                  <a:lnTo>
                    <a:pt x="3817175" y="213842"/>
                  </a:lnTo>
                  <a:lnTo>
                    <a:pt x="3815321" y="213842"/>
                  </a:lnTo>
                  <a:lnTo>
                    <a:pt x="3795141" y="217805"/>
                  </a:lnTo>
                  <a:lnTo>
                    <a:pt x="3794747" y="217944"/>
                  </a:lnTo>
                  <a:lnTo>
                    <a:pt x="3792728" y="218821"/>
                  </a:lnTo>
                  <a:lnTo>
                    <a:pt x="3790467" y="219900"/>
                  </a:lnTo>
                  <a:lnTo>
                    <a:pt x="3788638" y="220853"/>
                  </a:lnTo>
                  <a:lnTo>
                    <a:pt x="3769449" y="188810"/>
                  </a:lnTo>
                  <a:lnTo>
                    <a:pt x="3769449" y="129832"/>
                  </a:lnTo>
                  <a:lnTo>
                    <a:pt x="3827386" y="129832"/>
                  </a:lnTo>
                  <a:lnTo>
                    <a:pt x="3849484" y="151942"/>
                  </a:lnTo>
                  <a:lnTo>
                    <a:pt x="3851427" y="152742"/>
                  </a:lnTo>
                  <a:lnTo>
                    <a:pt x="4084218" y="152742"/>
                  </a:lnTo>
                  <a:lnTo>
                    <a:pt x="4085831" y="152209"/>
                  </a:lnTo>
                  <a:lnTo>
                    <a:pt x="4105491" y="137464"/>
                  </a:lnTo>
                  <a:lnTo>
                    <a:pt x="4115663" y="129832"/>
                  </a:lnTo>
                  <a:lnTo>
                    <a:pt x="4192371" y="129832"/>
                  </a:lnTo>
                  <a:lnTo>
                    <a:pt x="4192371" y="114554"/>
                  </a:lnTo>
                  <a:lnTo>
                    <a:pt x="4166578" y="114554"/>
                  </a:lnTo>
                  <a:lnTo>
                    <a:pt x="4166578" y="106921"/>
                  </a:lnTo>
                  <a:lnTo>
                    <a:pt x="4166578" y="3416"/>
                  </a:lnTo>
                  <a:lnTo>
                    <a:pt x="4163161" y="0"/>
                  </a:lnTo>
                  <a:lnTo>
                    <a:pt x="4151299" y="0"/>
                  </a:lnTo>
                  <a:lnTo>
                    <a:pt x="4151299" y="15278"/>
                  </a:lnTo>
                  <a:lnTo>
                    <a:pt x="4151299" y="45821"/>
                  </a:lnTo>
                  <a:lnTo>
                    <a:pt x="4151299" y="61099"/>
                  </a:lnTo>
                  <a:lnTo>
                    <a:pt x="4151299" y="91643"/>
                  </a:lnTo>
                  <a:lnTo>
                    <a:pt x="4151299" y="106921"/>
                  </a:lnTo>
                  <a:lnTo>
                    <a:pt x="4151299" y="114554"/>
                  </a:lnTo>
                  <a:lnTo>
                    <a:pt x="4111460" y="114554"/>
                  </a:lnTo>
                  <a:lnTo>
                    <a:pt x="4109859" y="115100"/>
                  </a:lnTo>
                  <a:lnTo>
                    <a:pt x="4080027" y="137464"/>
                  </a:lnTo>
                  <a:lnTo>
                    <a:pt x="4074934" y="137464"/>
                  </a:lnTo>
                  <a:lnTo>
                    <a:pt x="4074934" y="106921"/>
                  </a:lnTo>
                  <a:lnTo>
                    <a:pt x="4151299" y="106921"/>
                  </a:lnTo>
                  <a:lnTo>
                    <a:pt x="4151299" y="91643"/>
                  </a:lnTo>
                  <a:lnTo>
                    <a:pt x="4074934" y="91643"/>
                  </a:lnTo>
                  <a:lnTo>
                    <a:pt x="4074934" y="61099"/>
                  </a:lnTo>
                  <a:lnTo>
                    <a:pt x="4151299" y="61099"/>
                  </a:lnTo>
                  <a:lnTo>
                    <a:pt x="4151299" y="45821"/>
                  </a:lnTo>
                  <a:lnTo>
                    <a:pt x="4074934" y="45821"/>
                  </a:lnTo>
                  <a:lnTo>
                    <a:pt x="4074934" y="15278"/>
                  </a:lnTo>
                  <a:lnTo>
                    <a:pt x="4151299" y="15278"/>
                  </a:lnTo>
                  <a:lnTo>
                    <a:pt x="4151299" y="0"/>
                  </a:lnTo>
                  <a:lnTo>
                    <a:pt x="4059656" y="0"/>
                  </a:lnTo>
                  <a:lnTo>
                    <a:pt x="4059656" y="15278"/>
                  </a:lnTo>
                  <a:lnTo>
                    <a:pt x="4059656" y="45821"/>
                  </a:lnTo>
                  <a:lnTo>
                    <a:pt x="4059656" y="61099"/>
                  </a:lnTo>
                  <a:lnTo>
                    <a:pt x="4059656" y="91643"/>
                  </a:lnTo>
                  <a:lnTo>
                    <a:pt x="4059656" y="106921"/>
                  </a:lnTo>
                  <a:lnTo>
                    <a:pt x="4059656" y="137464"/>
                  </a:lnTo>
                  <a:lnTo>
                    <a:pt x="3983291" y="137464"/>
                  </a:lnTo>
                  <a:lnTo>
                    <a:pt x="3983291" y="106921"/>
                  </a:lnTo>
                  <a:lnTo>
                    <a:pt x="4059656" y="106921"/>
                  </a:lnTo>
                  <a:lnTo>
                    <a:pt x="4059656" y="91643"/>
                  </a:lnTo>
                  <a:lnTo>
                    <a:pt x="3983291" y="91643"/>
                  </a:lnTo>
                  <a:lnTo>
                    <a:pt x="3983291" y="61099"/>
                  </a:lnTo>
                  <a:lnTo>
                    <a:pt x="4059656" y="61099"/>
                  </a:lnTo>
                  <a:lnTo>
                    <a:pt x="4059656" y="45821"/>
                  </a:lnTo>
                  <a:lnTo>
                    <a:pt x="3983291" y="45821"/>
                  </a:lnTo>
                  <a:lnTo>
                    <a:pt x="3983291" y="15278"/>
                  </a:lnTo>
                  <a:lnTo>
                    <a:pt x="4059656" y="15278"/>
                  </a:lnTo>
                  <a:lnTo>
                    <a:pt x="4059656" y="0"/>
                  </a:lnTo>
                  <a:lnTo>
                    <a:pt x="3968013" y="0"/>
                  </a:lnTo>
                  <a:lnTo>
                    <a:pt x="3968013" y="15278"/>
                  </a:lnTo>
                  <a:lnTo>
                    <a:pt x="3968013" y="45821"/>
                  </a:lnTo>
                  <a:lnTo>
                    <a:pt x="3968013" y="61099"/>
                  </a:lnTo>
                  <a:lnTo>
                    <a:pt x="3968013" y="91643"/>
                  </a:lnTo>
                  <a:lnTo>
                    <a:pt x="3968013" y="106921"/>
                  </a:lnTo>
                  <a:lnTo>
                    <a:pt x="3968013" y="137464"/>
                  </a:lnTo>
                  <a:lnTo>
                    <a:pt x="3891648" y="137464"/>
                  </a:lnTo>
                  <a:lnTo>
                    <a:pt x="3891648" y="106921"/>
                  </a:lnTo>
                  <a:lnTo>
                    <a:pt x="3968013" y="106921"/>
                  </a:lnTo>
                  <a:lnTo>
                    <a:pt x="3968013" y="91643"/>
                  </a:lnTo>
                  <a:lnTo>
                    <a:pt x="3891648" y="91643"/>
                  </a:lnTo>
                  <a:lnTo>
                    <a:pt x="3891648" y="61099"/>
                  </a:lnTo>
                  <a:lnTo>
                    <a:pt x="3968013" y="61099"/>
                  </a:lnTo>
                  <a:lnTo>
                    <a:pt x="3968013" y="45821"/>
                  </a:lnTo>
                  <a:lnTo>
                    <a:pt x="3891648" y="45821"/>
                  </a:lnTo>
                  <a:lnTo>
                    <a:pt x="3891648" y="15278"/>
                  </a:lnTo>
                  <a:lnTo>
                    <a:pt x="3968013" y="15278"/>
                  </a:lnTo>
                  <a:lnTo>
                    <a:pt x="3968013" y="0"/>
                  </a:lnTo>
                  <a:lnTo>
                    <a:pt x="3879786" y="0"/>
                  </a:lnTo>
                  <a:lnTo>
                    <a:pt x="3876370" y="3416"/>
                  </a:lnTo>
                  <a:lnTo>
                    <a:pt x="3876370" y="137464"/>
                  </a:lnTo>
                  <a:lnTo>
                    <a:pt x="3861092" y="137464"/>
                  </a:lnTo>
                  <a:lnTo>
                    <a:pt x="3861092" y="129832"/>
                  </a:lnTo>
                  <a:lnTo>
                    <a:pt x="3861092" y="126669"/>
                  </a:lnTo>
                  <a:lnTo>
                    <a:pt x="3861092" y="30543"/>
                  </a:lnTo>
                  <a:lnTo>
                    <a:pt x="3861092" y="18694"/>
                  </a:lnTo>
                  <a:lnTo>
                    <a:pt x="3857675" y="15278"/>
                  </a:lnTo>
                  <a:lnTo>
                    <a:pt x="3845814" y="15278"/>
                  </a:lnTo>
                  <a:lnTo>
                    <a:pt x="3845814" y="30543"/>
                  </a:lnTo>
                  <a:lnTo>
                    <a:pt x="3845814" y="126669"/>
                  </a:lnTo>
                  <a:lnTo>
                    <a:pt x="3834511" y="115366"/>
                  </a:lnTo>
                  <a:lnTo>
                    <a:pt x="3832568" y="114554"/>
                  </a:lnTo>
                  <a:lnTo>
                    <a:pt x="3785997" y="114554"/>
                  </a:lnTo>
                  <a:lnTo>
                    <a:pt x="3798913" y="30543"/>
                  </a:lnTo>
                  <a:lnTo>
                    <a:pt x="3845814" y="30543"/>
                  </a:lnTo>
                  <a:lnTo>
                    <a:pt x="3845814" y="15278"/>
                  </a:lnTo>
                  <a:lnTo>
                    <a:pt x="3788587" y="15278"/>
                  </a:lnTo>
                  <a:lnTo>
                    <a:pt x="3785387" y="18021"/>
                  </a:lnTo>
                  <a:lnTo>
                    <a:pt x="3770528" y="114554"/>
                  </a:lnTo>
                  <a:lnTo>
                    <a:pt x="3757599" y="114554"/>
                  </a:lnTo>
                  <a:lnTo>
                    <a:pt x="3754170" y="117983"/>
                  </a:lnTo>
                  <a:lnTo>
                    <a:pt x="3754170" y="192316"/>
                  </a:lnTo>
                  <a:lnTo>
                    <a:pt x="3754551" y="193675"/>
                  </a:lnTo>
                  <a:lnTo>
                    <a:pt x="3774795" y="227406"/>
                  </a:lnTo>
                  <a:lnTo>
                    <a:pt x="3770579" y="228625"/>
                  </a:lnTo>
                  <a:lnTo>
                    <a:pt x="3766197" y="229196"/>
                  </a:lnTo>
                  <a:lnTo>
                    <a:pt x="3761816" y="229120"/>
                  </a:lnTo>
                  <a:lnTo>
                    <a:pt x="3757599" y="229120"/>
                  </a:lnTo>
                  <a:lnTo>
                    <a:pt x="3754170" y="232537"/>
                  </a:lnTo>
                  <a:lnTo>
                    <a:pt x="3754170" y="240969"/>
                  </a:lnTo>
                  <a:lnTo>
                    <a:pt x="3757599" y="244386"/>
                  </a:lnTo>
                  <a:lnTo>
                    <a:pt x="3761816" y="244386"/>
                  </a:lnTo>
                  <a:lnTo>
                    <a:pt x="3800297" y="231228"/>
                  </a:lnTo>
                  <a:lnTo>
                    <a:pt x="3807625" y="229196"/>
                  </a:lnTo>
                  <a:lnTo>
                    <a:pt x="3808679" y="228904"/>
                  </a:lnTo>
                  <a:lnTo>
                    <a:pt x="3817175" y="229120"/>
                  </a:lnTo>
                  <a:lnTo>
                    <a:pt x="3825710" y="228917"/>
                  </a:lnTo>
                  <a:lnTo>
                    <a:pt x="3834092" y="231267"/>
                  </a:lnTo>
                  <a:lnTo>
                    <a:pt x="3841267" y="235877"/>
                  </a:lnTo>
                  <a:lnTo>
                    <a:pt x="3848544" y="239687"/>
                  </a:lnTo>
                  <a:lnTo>
                    <a:pt x="3856253" y="242392"/>
                  </a:lnTo>
                  <a:lnTo>
                    <a:pt x="3864292" y="243967"/>
                  </a:lnTo>
                  <a:lnTo>
                    <a:pt x="3872471" y="244386"/>
                  </a:lnTo>
                  <a:lnTo>
                    <a:pt x="3880739" y="243967"/>
                  </a:lnTo>
                  <a:lnTo>
                    <a:pt x="3888816" y="242366"/>
                  </a:lnTo>
                  <a:lnTo>
                    <a:pt x="3896576" y="239636"/>
                  </a:lnTo>
                  <a:lnTo>
                    <a:pt x="3903903" y="235788"/>
                  </a:lnTo>
                  <a:lnTo>
                    <a:pt x="3911028" y="231203"/>
                  </a:lnTo>
                  <a:lnTo>
                    <a:pt x="3917772" y="229323"/>
                  </a:lnTo>
                  <a:lnTo>
                    <a:pt x="3919372" y="228879"/>
                  </a:lnTo>
                  <a:lnTo>
                    <a:pt x="3927843" y="229120"/>
                  </a:lnTo>
                  <a:lnTo>
                    <a:pt x="3936390" y="228904"/>
                  </a:lnTo>
                  <a:lnTo>
                    <a:pt x="3944823" y="231267"/>
                  </a:lnTo>
                  <a:lnTo>
                    <a:pt x="3952011" y="235877"/>
                  </a:lnTo>
                  <a:lnTo>
                    <a:pt x="3967251" y="242277"/>
                  </a:lnTo>
                  <a:lnTo>
                    <a:pt x="3983329" y="244386"/>
                  </a:lnTo>
                  <a:lnTo>
                    <a:pt x="3999420" y="242227"/>
                  </a:lnTo>
                  <a:lnTo>
                    <a:pt x="4014635" y="235788"/>
                  </a:lnTo>
                  <a:lnTo>
                    <a:pt x="4021759" y="231203"/>
                  </a:lnTo>
                  <a:lnTo>
                    <a:pt x="4029214" y="229120"/>
                  </a:lnTo>
                  <a:lnTo>
                    <a:pt x="4030103" y="228866"/>
                  </a:lnTo>
                  <a:lnTo>
                    <a:pt x="4038574" y="229120"/>
                  </a:lnTo>
                  <a:lnTo>
                    <a:pt x="4047134" y="228904"/>
                  </a:lnTo>
                  <a:lnTo>
                    <a:pt x="4055554" y="231267"/>
                  </a:lnTo>
                  <a:lnTo>
                    <a:pt x="4062742" y="235877"/>
                  </a:lnTo>
                  <a:lnTo>
                    <a:pt x="4077970" y="242277"/>
                  </a:lnTo>
                  <a:lnTo>
                    <a:pt x="4094111" y="244386"/>
                  </a:lnTo>
                  <a:lnTo>
                    <a:pt x="4110177" y="242227"/>
                  </a:lnTo>
                  <a:lnTo>
                    <a:pt x="4125379" y="235788"/>
                  </a:lnTo>
                  <a:lnTo>
                    <a:pt x="4132491" y="231267"/>
                  </a:lnTo>
                  <a:lnTo>
                    <a:pt x="4132669" y="231203"/>
                  </a:lnTo>
                  <a:lnTo>
                    <a:pt x="4140149" y="229120"/>
                  </a:lnTo>
                  <a:lnTo>
                    <a:pt x="4140898" y="228904"/>
                  </a:lnTo>
                  <a:lnTo>
                    <a:pt x="4149394" y="229120"/>
                  </a:lnTo>
                  <a:lnTo>
                    <a:pt x="4151045" y="229120"/>
                  </a:lnTo>
                  <a:lnTo>
                    <a:pt x="4152582" y="229171"/>
                  </a:lnTo>
                  <a:lnTo>
                    <a:pt x="4154119" y="229323"/>
                  </a:lnTo>
                  <a:lnTo>
                    <a:pt x="4160964" y="229895"/>
                  </a:lnTo>
                  <a:lnTo>
                    <a:pt x="4167568" y="232117"/>
                  </a:lnTo>
                  <a:lnTo>
                    <a:pt x="4173474" y="235877"/>
                  </a:lnTo>
                  <a:lnTo>
                    <a:pt x="4180687" y="239649"/>
                  </a:lnTo>
                  <a:lnTo>
                    <a:pt x="4188510" y="242392"/>
                  </a:lnTo>
                  <a:lnTo>
                    <a:pt x="4196511" y="243967"/>
                  </a:lnTo>
                  <a:lnTo>
                    <a:pt x="4204766" y="244386"/>
                  </a:lnTo>
                  <a:lnTo>
                    <a:pt x="4208983" y="244386"/>
                  </a:lnTo>
                  <a:lnTo>
                    <a:pt x="4212399" y="240969"/>
                  </a:lnTo>
                  <a:lnTo>
                    <a:pt x="4212399" y="232537"/>
                  </a:lnTo>
                  <a:lnTo>
                    <a:pt x="4209199" y="229336"/>
                  </a:lnTo>
                  <a:lnTo>
                    <a:pt x="4208983" y="229120"/>
                  </a:lnTo>
                  <a:lnTo>
                    <a:pt x="4204766" y="229120"/>
                  </a:lnTo>
                  <a:lnTo>
                    <a:pt x="4196270" y="229336"/>
                  </a:lnTo>
                  <a:lnTo>
                    <a:pt x="4194708" y="228904"/>
                  </a:lnTo>
                  <a:lnTo>
                    <a:pt x="4187901" y="227012"/>
                  </a:lnTo>
                  <a:lnTo>
                    <a:pt x="4180738" y="222427"/>
                  </a:lnTo>
                  <a:lnTo>
                    <a:pt x="4176141" y="219722"/>
                  </a:lnTo>
                  <a:lnTo>
                    <a:pt x="4171251" y="217576"/>
                  </a:lnTo>
                  <a:lnTo>
                    <a:pt x="4166146" y="216027"/>
                  </a:lnTo>
                  <a:lnTo>
                    <a:pt x="4209465" y="129832"/>
                  </a:lnTo>
                  <a:lnTo>
                    <a:pt x="4213479" y="121856"/>
                  </a:lnTo>
                  <a:close/>
                </a:path>
              </a:pathLst>
            </a:custGeom>
            <a:solidFill>
              <a:srgbClr val="FFFFFF"/>
            </a:solidFill>
          </p:spPr>
          <p:txBody>
            <a:bodyPr wrap="square" lIns="0" tIns="0" rIns="0" bIns="0" rtlCol="0"/>
            <a:lstStyle/>
            <a:p>
              <a:endParaRPr sz="1200"/>
            </a:p>
          </p:txBody>
        </p:sp>
        <p:sp>
          <p:nvSpPr>
            <p:cNvPr id="198" name="object 45">
              <a:extLst>
                <a:ext uri="{FF2B5EF4-FFF2-40B4-BE49-F238E27FC236}">
                  <a16:creationId xmlns:a16="http://schemas.microsoft.com/office/drawing/2014/main" id="{C3FC6CC1-2D81-19CC-FEDF-698B0D722D9F}"/>
                </a:ext>
              </a:extLst>
            </p:cNvPr>
            <p:cNvSpPr/>
            <p:nvPr/>
          </p:nvSpPr>
          <p:spPr>
            <a:xfrm>
              <a:off x="4868539" y="5474548"/>
              <a:ext cx="16338" cy="127160"/>
            </a:xfrm>
            <a:custGeom>
              <a:avLst/>
              <a:gdLst/>
              <a:ahLst/>
              <a:cxnLst/>
              <a:rect l="l" t="t" r="r" b="b"/>
              <a:pathLst>
                <a:path w="17779" h="146050">
                  <a:moveTo>
                    <a:pt x="4190" y="145846"/>
                  </a:moveTo>
                  <a:lnTo>
                    <a:pt x="6553" y="146011"/>
                  </a:lnTo>
                  <a:lnTo>
                    <a:pt x="8597" y="144183"/>
                  </a:lnTo>
                  <a:lnTo>
                    <a:pt x="8750" y="141820"/>
                  </a:lnTo>
                  <a:lnTo>
                    <a:pt x="17348" y="4724"/>
                  </a:lnTo>
                  <a:lnTo>
                    <a:pt x="17513" y="2362"/>
                  </a:lnTo>
                  <a:lnTo>
                    <a:pt x="15684" y="317"/>
                  </a:lnTo>
                  <a:lnTo>
                    <a:pt x="13322" y="152"/>
                  </a:lnTo>
                  <a:lnTo>
                    <a:pt x="10960" y="0"/>
                  </a:lnTo>
                  <a:lnTo>
                    <a:pt x="8915" y="1816"/>
                  </a:lnTo>
                  <a:lnTo>
                    <a:pt x="8750" y="4178"/>
                  </a:lnTo>
                  <a:lnTo>
                    <a:pt x="165" y="141287"/>
                  </a:lnTo>
                  <a:lnTo>
                    <a:pt x="0" y="143649"/>
                  </a:lnTo>
                  <a:lnTo>
                    <a:pt x="1828" y="145681"/>
                  </a:lnTo>
                  <a:lnTo>
                    <a:pt x="4190" y="145846"/>
                  </a:lnTo>
                  <a:close/>
                </a:path>
              </a:pathLst>
            </a:custGeom>
            <a:ln w="6349">
              <a:solidFill>
                <a:srgbClr val="FFFFFF"/>
              </a:solidFill>
            </a:ln>
          </p:spPr>
          <p:txBody>
            <a:bodyPr wrap="square" lIns="0" tIns="0" rIns="0" bIns="0" rtlCol="0"/>
            <a:lstStyle/>
            <a:p>
              <a:endParaRPr sz="1200"/>
            </a:p>
          </p:txBody>
        </p:sp>
        <p:sp>
          <p:nvSpPr>
            <p:cNvPr id="199" name="object 46">
              <a:extLst>
                <a:ext uri="{FF2B5EF4-FFF2-40B4-BE49-F238E27FC236}">
                  <a16:creationId xmlns:a16="http://schemas.microsoft.com/office/drawing/2014/main" id="{7A1393BD-8185-4D2B-1921-2085616A2E5E}"/>
                </a:ext>
              </a:extLst>
            </p:cNvPr>
            <p:cNvSpPr/>
            <p:nvPr/>
          </p:nvSpPr>
          <p:spPr>
            <a:xfrm>
              <a:off x="4779919" y="5474586"/>
              <a:ext cx="16338" cy="127160"/>
            </a:xfrm>
            <a:custGeom>
              <a:avLst/>
              <a:gdLst/>
              <a:ahLst/>
              <a:cxnLst/>
              <a:rect l="l" t="t" r="r" b="b"/>
              <a:pathLst>
                <a:path w="17779" h="146050">
                  <a:moveTo>
                    <a:pt x="6502" y="0"/>
                  </a:moveTo>
                  <a:lnTo>
                    <a:pt x="1778" y="279"/>
                  </a:lnTo>
                  <a:lnTo>
                    <a:pt x="0" y="2311"/>
                  </a:lnTo>
                  <a:lnTo>
                    <a:pt x="8864" y="144132"/>
                  </a:lnTo>
                  <a:lnTo>
                    <a:pt x="10896" y="145910"/>
                  </a:lnTo>
                  <a:lnTo>
                    <a:pt x="15621" y="145643"/>
                  </a:lnTo>
                  <a:lnTo>
                    <a:pt x="17399" y="143598"/>
                  </a:lnTo>
                  <a:lnTo>
                    <a:pt x="8699" y="4140"/>
                  </a:lnTo>
                  <a:lnTo>
                    <a:pt x="8534" y="1778"/>
                  </a:lnTo>
                  <a:lnTo>
                    <a:pt x="6502" y="0"/>
                  </a:lnTo>
                  <a:close/>
                </a:path>
              </a:pathLst>
            </a:custGeom>
            <a:solidFill>
              <a:srgbClr val="FFFFFF"/>
            </a:solidFill>
          </p:spPr>
          <p:txBody>
            <a:bodyPr wrap="square" lIns="0" tIns="0" rIns="0" bIns="0" rtlCol="0"/>
            <a:lstStyle/>
            <a:p>
              <a:endParaRPr sz="1200"/>
            </a:p>
          </p:txBody>
        </p:sp>
        <p:sp>
          <p:nvSpPr>
            <p:cNvPr id="200" name="object 47">
              <a:extLst>
                <a:ext uri="{FF2B5EF4-FFF2-40B4-BE49-F238E27FC236}">
                  <a16:creationId xmlns:a16="http://schemas.microsoft.com/office/drawing/2014/main" id="{63994FC8-A8AE-6400-D53F-1F4088B32CAC}"/>
                </a:ext>
              </a:extLst>
            </p:cNvPr>
            <p:cNvSpPr/>
            <p:nvPr/>
          </p:nvSpPr>
          <p:spPr>
            <a:xfrm>
              <a:off x="4779919" y="5474586"/>
              <a:ext cx="16338" cy="127160"/>
            </a:xfrm>
            <a:custGeom>
              <a:avLst/>
              <a:gdLst/>
              <a:ahLst/>
              <a:cxnLst/>
              <a:rect l="l" t="t" r="r" b="b"/>
              <a:pathLst>
                <a:path w="17779" h="146050">
                  <a:moveTo>
                    <a:pt x="8699" y="4140"/>
                  </a:moveTo>
                  <a:lnTo>
                    <a:pt x="8534" y="1778"/>
                  </a:lnTo>
                  <a:lnTo>
                    <a:pt x="6502" y="0"/>
                  </a:lnTo>
                  <a:lnTo>
                    <a:pt x="4140" y="114"/>
                  </a:lnTo>
                  <a:lnTo>
                    <a:pt x="1778" y="279"/>
                  </a:lnTo>
                  <a:lnTo>
                    <a:pt x="0" y="2311"/>
                  </a:lnTo>
                  <a:lnTo>
                    <a:pt x="101" y="4673"/>
                  </a:lnTo>
                  <a:lnTo>
                    <a:pt x="8699" y="141770"/>
                  </a:lnTo>
                  <a:lnTo>
                    <a:pt x="8864" y="144132"/>
                  </a:lnTo>
                  <a:lnTo>
                    <a:pt x="10896" y="145910"/>
                  </a:lnTo>
                  <a:lnTo>
                    <a:pt x="13258" y="145808"/>
                  </a:lnTo>
                  <a:lnTo>
                    <a:pt x="15621" y="145643"/>
                  </a:lnTo>
                  <a:lnTo>
                    <a:pt x="17399" y="143598"/>
                  </a:lnTo>
                  <a:lnTo>
                    <a:pt x="17297" y="141236"/>
                  </a:lnTo>
                  <a:lnTo>
                    <a:pt x="8699" y="4140"/>
                  </a:lnTo>
                  <a:close/>
                </a:path>
              </a:pathLst>
            </a:custGeom>
            <a:ln w="6349">
              <a:solidFill>
                <a:srgbClr val="FFFFFF"/>
              </a:solidFill>
            </a:ln>
          </p:spPr>
          <p:txBody>
            <a:bodyPr wrap="square" lIns="0" tIns="0" rIns="0" bIns="0" rtlCol="0"/>
            <a:lstStyle/>
            <a:p>
              <a:endParaRPr sz="1200"/>
            </a:p>
          </p:txBody>
        </p:sp>
        <p:sp>
          <p:nvSpPr>
            <p:cNvPr id="201" name="object 48">
              <a:extLst>
                <a:ext uri="{FF2B5EF4-FFF2-40B4-BE49-F238E27FC236}">
                  <a16:creationId xmlns:a16="http://schemas.microsoft.com/office/drawing/2014/main" id="{E2B222F1-83D8-273C-8D78-A99C40D3E907}"/>
                </a:ext>
              </a:extLst>
            </p:cNvPr>
            <p:cNvSpPr/>
            <p:nvPr/>
          </p:nvSpPr>
          <p:spPr>
            <a:xfrm>
              <a:off x="4827685" y="5474687"/>
              <a:ext cx="8169" cy="127160"/>
            </a:xfrm>
            <a:custGeom>
              <a:avLst/>
              <a:gdLst/>
              <a:ahLst/>
              <a:cxnLst/>
              <a:rect l="l" t="t" r="r" b="b"/>
              <a:pathLst>
                <a:path w="8889" h="146050">
                  <a:moveTo>
                    <a:pt x="6654" y="0"/>
                  </a:moveTo>
                  <a:lnTo>
                    <a:pt x="1930" y="0"/>
                  </a:lnTo>
                  <a:lnTo>
                    <a:pt x="0" y="1930"/>
                  </a:lnTo>
                  <a:lnTo>
                    <a:pt x="0" y="4292"/>
                  </a:lnTo>
                  <a:lnTo>
                    <a:pt x="0" y="143751"/>
                  </a:lnTo>
                  <a:lnTo>
                    <a:pt x="1930" y="145681"/>
                  </a:lnTo>
                  <a:lnTo>
                    <a:pt x="6654" y="145681"/>
                  </a:lnTo>
                  <a:lnTo>
                    <a:pt x="8597" y="143751"/>
                  </a:lnTo>
                  <a:lnTo>
                    <a:pt x="8597" y="1930"/>
                  </a:lnTo>
                  <a:lnTo>
                    <a:pt x="6654" y="0"/>
                  </a:lnTo>
                  <a:close/>
                </a:path>
              </a:pathLst>
            </a:custGeom>
            <a:solidFill>
              <a:srgbClr val="FFFFFF"/>
            </a:solidFill>
          </p:spPr>
          <p:txBody>
            <a:bodyPr wrap="square" lIns="0" tIns="0" rIns="0" bIns="0" rtlCol="0"/>
            <a:lstStyle/>
            <a:p>
              <a:endParaRPr sz="1200"/>
            </a:p>
          </p:txBody>
        </p:sp>
        <p:sp>
          <p:nvSpPr>
            <p:cNvPr id="202" name="object 49">
              <a:extLst>
                <a:ext uri="{FF2B5EF4-FFF2-40B4-BE49-F238E27FC236}">
                  <a16:creationId xmlns:a16="http://schemas.microsoft.com/office/drawing/2014/main" id="{5D5240F7-9559-A70E-2B0B-8A731B59A73A}"/>
                </a:ext>
              </a:extLst>
            </p:cNvPr>
            <p:cNvSpPr/>
            <p:nvPr/>
          </p:nvSpPr>
          <p:spPr>
            <a:xfrm>
              <a:off x="4827685" y="5474687"/>
              <a:ext cx="8169" cy="127160"/>
            </a:xfrm>
            <a:custGeom>
              <a:avLst/>
              <a:gdLst/>
              <a:ahLst/>
              <a:cxnLst/>
              <a:rect l="l" t="t" r="r" b="b"/>
              <a:pathLst>
                <a:path w="8889" h="146050">
                  <a:moveTo>
                    <a:pt x="0" y="4292"/>
                  </a:moveTo>
                  <a:lnTo>
                    <a:pt x="0" y="141389"/>
                  </a:lnTo>
                  <a:lnTo>
                    <a:pt x="0" y="143751"/>
                  </a:lnTo>
                  <a:lnTo>
                    <a:pt x="1930" y="145681"/>
                  </a:lnTo>
                  <a:lnTo>
                    <a:pt x="4292" y="145681"/>
                  </a:lnTo>
                  <a:lnTo>
                    <a:pt x="6654" y="145681"/>
                  </a:lnTo>
                  <a:lnTo>
                    <a:pt x="8597" y="143751"/>
                  </a:lnTo>
                  <a:lnTo>
                    <a:pt x="8597" y="141389"/>
                  </a:lnTo>
                  <a:lnTo>
                    <a:pt x="8597" y="4292"/>
                  </a:lnTo>
                  <a:lnTo>
                    <a:pt x="8597" y="1930"/>
                  </a:lnTo>
                  <a:lnTo>
                    <a:pt x="6654" y="0"/>
                  </a:lnTo>
                  <a:lnTo>
                    <a:pt x="4292" y="0"/>
                  </a:lnTo>
                  <a:lnTo>
                    <a:pt x="1930" y="0"/>
                  </a:lnTo>
                  <a:lnTo>
                    <a:pt x="0" y="1930"/>
                  </a:lnTo>
                  <a:lnTo>
                    <a:pt x="0" y="4292"/>
                  </a:lnTo>
                  <a:close/>
                </a:path>
              </a:pathLst>
            </a:custGeom>
            <a:ln w="6350">
              <a:solidFill>
                <a:srgbClr val="FFFFFF"/>
              </a:solidFill>
            </a:ln>
          </p:spPr>
          <p:txBody>
            <a:bodyPr wrap="square" lIns="0" tIns="0" rIns="0" bIns="0" rtlCol="0"/>
            <a:lstStyle/>
            <a:p>
              <a:endParaRPr sz="1200"/>
            </a:p>
          </p:txBody>
        </p:sp>
        <p:sp>
          <p:nvSpPr>
            <p:cNvPr id="203" name="object 50">
              <a:extLst>
                <a:ext uri="{FF2B5EF4-FFF2-40B4-BE49-F238E27FC236}">
                  <a16:creationId xmlns:a16="http://schemas.microsoft.com/office/drawing/2014/main" id="{40FAB885-D365-CA74-3E5F-091EC6E2BAB7}"/>
                </a:ext>
              </a:extLst>
            </p:cNvPr>
            <p:cNvSpPr/>
            <p:nvPr/>
          </p:nvSpPr>
          <p:spPr>
            <a:xfrm>
              <a:off x="4719774" y="5393372"/>
              <a:ext cx="225225" cy="239392"/>
            </a:xfrm>
            <a:custGeom>
              <a:avLst/>
              <a:gdLst/>
              <a:ahLst/>
              <a:cxnLst/>
              <a:rect l="l" t="t" r="r" b="b"/>
              <a:pathLst>
                <a:path w="245110" h="274954">
                  <a:moveTo>
                    <a:pt x="28727" y="66116"/>
                  </a:moveTo>
                  <a:lnTo>
                    <a:pt x="20104" y="66116"/>
                  </a:lnTo>
                  <a:lnTo>
                    <a:pt x="38277" y="270662"/>
                  </a:lnTo>
                  <a:lnTo>
                    <a:pt x="38277" y="273024"/>
                  </a:lnTo>
                  <a:lnTo>
                    <a:pt x="40220" y="274954"/>
                  </a:lnTo>
                  <a:lnTo>
                    <a:pt x="204482" y="274954"/>
                  </a:lnTo>
                  <a:lnTo>
                    <a:pt x="206362" y="273291"/>
                  </a:lnTo>
                  <a:lnTo>
                    <a:pt x="206578" y="271030"/>
                  </a:lnTo>
                  <a:lnTo>
                    <a:pt x="206937" y="266420"/>
                  </a:lnTo>
                  <a:lnTo>
                    <a:pt x="46494" y="266420"/>
                  </a:lnTo>
                  <a:lnTo>
                    <a:pt x="28727" y="66116"/>
                  </a:lnTo>
                  <a:close/>
                </a:path>
                <a:path w="245110" h="274954">
                  <a:moveTo>
                    <a:pt x="224739" y="66116"/>
                  </a:moveTo>
                  <a:lnTo>
                    <a:pt x="216141" y="66116"/>
                  </a:lnTo>
                  <a:lnTo>
                    <a:pt x="198361" y="266420"/>
                  </a:lnTo>
                  <a:lnTo>
                    <a:pt x="206937" y="266420"/>
                  </a:lnTo>
                  <a:lnTo>
                    <a:pt x="224739" y="66116"/>
                  </a:lnTo>
                  <a:close/>
                </a:path>
                <a:path w="245110" h="274954">
                  <a:moveTo>
                    <a:pt x="242557" y="25831"/>
                  </a:moveTo>
                  <a:lnTo>
                    <a:pt x="1930" y="25831"/>
                  </a:lnTo>
                  <a:lnTo>
                    <a:pt x="0" y="27762"/>
                  </a:lnTo>
                  <a:lnTo>
                    <a:pt x="0" y="64173"/>
                  </a:lnTo>
                  <a:lnTo>
                    <a:pt x="1930" y="66116"/>
                  </a:lnTo>
                  <a:lnTo>
                    <a:pt x="242557" y="66116"/>
                  </a:lnTo>
                  <a:lnTo>
                    <a:pt x="244500" y="64173"/>
                  </a:lnTo>
                  <a:lnTo>
                    <a:pt x="244500" y="57518"/>
                  </a:lnTo>
                  <a:lnTo>
                    <a:pt x="8585" y="57518"/>
                  </a:lnTo>
                  <a:lnTo>
                    <a:pt x="8585" y="34429"/>
                  </a:lnTo>
                  <a:lnTo>
                    <a:pt x="244500" y="34429"/>
                  </a:lnTo>
                  <a:lnTo>
                    <a:pt x="244500" y="27762"/>
                  </a:lnTo>
                  <a:lnTo>
                    <a:pt x="242557" y="25831"/>
                  </a:lnTo>
                  <a:close/>
                </a:path>
                <a:path w="245110" h="274954">
                  <a:moveTo>
                    <a:pt x="122427" y="57467"/>
                  </a:moveTo>
                  <a:lnTo>
                    <a:pt x="23418" y="57492"/>
                  </a:lnTo>
                  <a:lnTo>
                    <a:pt x="122427" y="57518"/>
                  </a:lnTo>
                  <a:close/>
                </a:path>
                <a:path w="245110" h="274954">
                  <a:moveTo>
                    <a:pt x="244500" y="34429"/>
                  </a:moveTo>
                  <a:lnTo>
                    <a:pt x="235902" y="34429"/>
                  </a:lnTo>
                  <a:lnTo>
                    <a:pt x="235902" y="57518"/>
                  </a:lnTo>
                  <a:lnTo>
                    <a:pt x="244500" y="57518"/>
                  </a:lnTo>
                  <a:lnTo>
                    <a:pt x="244500" y="34429"/>
                  </a:lnTo>
                  <a:close/>
                </a:path>
                <a:path w="245110" h="274954">
                  <a:moveTo>
                    <a:pt x="166954" y="0"/>
                  </a:moveTo>
                  <a:lnTo>
                    <a:pt x="77533" y="0"/>
                  </a:lnTo>
                  <a:lnTo>
                    <a:pt x="75603" y="1943"/>
                  </a:lnTo>
                  <a:lnTo>
                    <a:pt x="75603" y="25831"/>
                  </a:lnTo>
                  <a:lnTo>
                    <a:pt x="84200" y="25831"/>
                  </a:lnTo>
                  <a:lnTo>
                    <a:pt x="84200" y="8597"/>
                  </a:lnTo>
                  <a:lnTo>
                    <a:pt x="168884" y="8597"/>
                  </a:lnTo>
                  <a:lnTo>
                    <a:pt x="168884" y="1943"/>
                  </a:lnTo>
                  <a:lnTo>
                    <a:pt x="166954" y="0"/>
                  </a:lnTo>
                  <a:close/>
                </a:path>
                <a:path w="245110" h="274954">
                  <a:moveTo>
                    <a:pt x="168884" y="8597"/>
                  </a:moveTo>
                  <a:lnTo>
                    <a:pt x="160299" y="8597"/>
                  </a:lnTo>
                  <a:lnTo>
                    <a:pt x="160299" y="25831"/>
                  </a:lnTo>
                  <a:lnTo>
                    <a:pt x="168884" y="25831"/>
                  </a:lnTo>
                  <a:lnTo>
                    <a:pt x="168884" y="8597"/>
                  </a:lnTo>
                  <a:close/>
                </a:path>
              </a:pathLst>
            </a:custGeom>
            <a:solidFill>
              <a:srgbClr val="FFFFFF"/>
            </a:solidFill>
          </p:spPr>
          <p:txBody>
            <a:bodyPr wrap="square" lIns="0" tIns="0" rIns="0" bIns="0" rtlCol="0"/>
            <a:lstStyle/>
            <a:p>
              <a:endParaRPr sz="1200"/>
            </a:p>
          </p:txBody>
        </p:sp>
        <p:pic>
          <p:nvPicPr>
            <p:cNvPr id="204" name="object 51">
              <a:extLst>
                <a:ext uri="{FF2B5EF4-FFF2-40B4-BE49-F238E27FC236}">
                  <a16:creationId xmlns:a16="http://schemas.microsoft.com/office/drawing/2014/main" id="{80228F83-2B43-95E4-15B2-CD1E794AF0DF}"/>
                </a:ext>
              </a:extLst>
            </p:cNvPr>
            <p:cNvPicPr/>
            <p:nvPr/>
          </p:nvPicPr>
          <p:blipFill>
            <a:blip r:embed="rId14" cstate="print"/>
            <a:stretch>
              <a:fillRect/>
            </a:stretch>
          </p:blipFill>
          <p:spPr>
            <a:xfrm>
              <a:off x="4724745" y="5398093"/>
              <a:ext cx="214711" cy="230004"/>
            </a:xfrm>
            <a:prstGeom prst="rect">
              <a:avLst/>
            </a:prstGeom>
          </p:spPr>
        </p:pic>
        <p:sp>
          <p:nvSpPr>
            <p:cNvPr id="205" name="object 52">
              <a:extLst>
                <a:ext uri="{FF2B5EF4-FFF2-40B4-BE49-F238E27FC236}">
                  <a16:creationId xmlns:a16="http://schemas.microsoft.com/office/drawing/2014/main" id="{B9FE52D4-D062-E36C-F8A5-E2C14EDF7C52}"/>
                </a:ext>
              </a:extLst>
            </p:cNvPr>
            <p:cNvSpPr/>
            <p:nvPr/>
          </p:nvSpPr>
          <p:spPr>
            <a:xfrm>
              <a:off x="4719774" y="5393372"/>
              <a:ext cx="225225" cy="239392"/>
            </a:xfrm>
            <a:custGeom>
              <a:avLst/>
              <a:gdLst/>
              <a:ahLst/>
              <a:cxnLst/>
              <a:rect l="l" t="t" r="r" b="b"/>
              <a:pathLst>
                <a:path w="245110" h="274954">
                  <a:moveTo>
                    <a:pt x="240195" y="25831"/>
                  </a:moveTo>
                  <a:lnTo>
                    <a:pt x="168884" y="25831"/>
                  </a:lnTo>
                  <a:lnTo>
                    <a:pt x="168884" y="4305"/>
                  </a:lnTo>
                  <a:lnTo>
                    <a:pt x="168884" y="1943"/>
                  </a:lnTo>
                  <a:lnTo>
                    <a:pt x="166954" y="0"/>
                  </a:lnTo>
                  <a:lnTo>
                    <a:pt x="164591" y="0"/>
                  </a:lnTo>
                  <a:lnTo>
                    <a:pt x="79895" y="0"/>
                  </a:lnTo>
                  <a:lnTo>
                    <a:pt x="77533" y="0"/>
                  </a:lnTo>
                  <a:lnTo>
                    <a:pt x="75603" y="1943"/>
                  </a:lnTo>
                  <a:lnTo>
                    <a:pt x="75603" y="4305"/>
                  </a:lnTo>
                  <a:lnTo>
                    <a:pt x="75603" y="25831"/>
                  </a:lnTo>
                  <a:lnTo>
                    <a:pt x="4292" y="25831"/>
                  </a:lnTo>
                  <a:lnTo>
                    <a:pt x="1930" y="25831"/>
                  </a:lnTo>
                  <a:lnTo>
                    <a:pt x="0" y="27762"/>
                  </a:lnTo>
                  <a:lnTo>
                    <a:pt x="0" y="30137"/>
                  </a:lnTo>
                  <a:lnTo>
                    <a:pt x="0" y="61810"/>
                  </a:lnTo>
                  <a:lnTo>
                    <a:pt x="0" y="64173"/>
                  </a:lnTo>
                  <a:lnTo>
                    <a:pt x="1930" y="66116"/>
                  </a:lnTo>
                  <a:lnTo>
                    <a:pt x="4292" y="66116"/>
                  </a:lnTo>
                  <a:lnTo>
                    <a:pt x="20104" y="66116"/>
                  </a:lnTo>
                  <a:lnTo>
                    <a:pt x="38277" y="270662"/>
                  </a:lnTo>
                  <a:lnTo>
                    <a:pt x="38277" y="273024"/>
                  </a:lnTo>
                  <a:lnTo>
                    <a:pt x="40220" y="274954"/>
                  </a:lnTo>
                  <a:lnTo>
                    <a:pt x="42583" y="274954"/>
                  </a:lnTo>
                  <a:lnTo>
                    <a:pt x="202285" y="274954"/>
                  </a:lnTo>
                  <a:lnTo>
                    <a:pt x="204482" y="274954"/>
                  </a:lnTo>
                  <a:lnTo>
                    <a:pt x="206362" y="273291"/>
                  </a:lnTo>
                  <a:lnTo>
                    <a:pt x="206578" y="271030"/>
                  </a:lnTo>
                  <a:lnTo>
                    <a:pt x="224739" y="66116"/>
                  </a:lnTo>
                  <a:lnTo>
                    <a:pt x="240195" y="66116"/>
                  </a:lnTo>
                  <a:lnTo>
                    <a:pt x="242557" y="66116"/>
                  </a:lnTo>
                  <a:lnTo>
                    <a:pt x="244500" y="64173"/>
                  </a:lnTo>
                  <a:lnTo>
                    <a:pt x="244500" y="61810"/>
                  </a:lnTo>
                  <a:lnTo>
                    <a:pt x="244500" y="30137"/>
                  </a:lnTo>
                  <a:lnTo>
                    <a:pt x="244500" y="27762"/>
                  </a:lnTo>
                  <a:lnTo>
                    <a:pt x="242557" y="25831"/>
                  </a:lnTo>
                  <a:lnTo>
                    <a:pt x="240195" y="25831"/>
                  </a:lnTo>
                  <a:close/>
                </a:path>
              </a:pathLst>
            </a:custGeom>
            <a:ln w="6350">
              <a:solidFill>
                <a:srgbClr val="FFFFFF"/>
              </a:solidFill>
            </a:ln>
          </p:spPr>
          <p:txBody>
            <a:bodyPr wrap="square" lIns="0" tIns="0" rIns="0" bIns="0" rtlCol="0"/>
            <a:lstStyle/>
            <a:p>
              <a:endParaRPr sz="1200"/>
            </a:p>
          </p:txBody>
        </p:sp>
        <p:sp>
          <p:nvSpPr>
            <p:cNvPr id="206" name="object 53">
              <a:extLst>
                <a:ext uri="{FF2B5EF4-FFF2-40B4-BE49-F238E27FC236}">
                  <a16:creationId xmlns:a16="http://schemas.microsoft.com/office/drawing/2014/main" id="{E5D4A639-2E20-C091-8F32-B054C6D6DD52}"/>
                </a:ext>
              </a:extLst>
            </p:cNvPr>
            <p:cNvSpPr/>
            <p:nvPr/>
          </p:nvSpPr>
          <p:spPr>
            <a:xfrm>
              <a:off x="4624372" y="4767667"/>
              <a:ext cx="421276" cy="251555"/>
            </a:xfrm>
            <a:custGeom>
              <a:avLst/>
              <a:gdLst/>
              <a:ahLst/>
              <a:cxnLst/>
              <a:rect l="l" t="t" r="r" b="b"/>
              <a:pathLst>
                <a:path w="458470" h="288925">
                  <a:moveTo>
                    <a:pt x="239260" y="198386"/>
                  </a:moveTo>
                  <a:lnTo>
                    <a:pt x="224358" y="198386"/>
                  </a:lnTo>
                  <a:lnTo>
                    <a:pt x="206768" y="279653"/>
                  </a:lnTo>
                  <a:lnTo>
                    <a:pt x="206121" y="282384"/>
                  </a:lnTo>
                  <a:lnTo>
                    <a:pt x="207060" y="285241"/>
                  </a:lnTo>
                  <a:lnTo>
                    <a:pt x="210553" y="288188"/>
                  </a:lnTo>
                  <a:lnTo>
                    <a:pt x="212255" y="288823"/>
                  </a:lnTo>
                  <a:lnTo>
                    <a:pt x="214896" y="288823"/>
                  </a:lnTo>
                  <a:lnTo>
                    <a:pt x="215773" y="288670"/>
                  </a:lnTo>
                  <a:lnTo>
                    <a:pt x="216598" y="288378"/>
                  </a:lnTo>
                  <a:lnTo>
                    <a:pt x="265650" y="269836"/>
                  </a:lnTo>
                  <a:lnTo>
                    <a:pt x="223837" y="269836"/>
                  </a:lnTo>
                  <a:lnTo>
                    <a:pt x="239260" y="198386"/>
                  </a:lnTo>
                  <a:close/>
                </a:path>
                <a:path w="458470" h="288925">
                  <a:moveTo>
                    <a:pt x="326706" y="118287"/>
                  </a:moveTo>
                  <a:lnTo>
                    <a:pt x="311251" y="118287"/>
                  </a:lnTo>
                  <a:lnTo>
                    <a:pt x="284353" y="242862"/>
                  </a:lnTo>
                  <a:lnTo>
                    <a:pt x="281838" y="246849"/>
                  </a:lnTo>
                  <a:lnTo>
                    <a:pt x="277952" y="249758"/>
                  </a:lnTo>
                  <a:lnTo>
                    <a:pt x="273418" y="251066"/>
                  </a:lnTo>
                  <a:lnTo>
                    <a:pt x="223837" y="269836"/>
                  </a:lnTo>
                  <a:lnTo>
                    <a:pt x="265650" y="269836"/>
                  </a:lnTo>
                  <a:lnTo>
                    <a:pt x="278955" y="264807"/>
                  </a:lnTo>
                  <a:lnTo>
                    <a:pt x="316865" y="163652"/>
                  </a:lnTo>
                  <a:lnTo>
                    <a:pt x="362313" y="146443"/>
                  </a:lnTo>
                  <a:lnTo>
                    <a:pt x="320636" y="146443"/>
                  </a:lnTo>
                  <a:lnTo>
                    <a:pt x="326706" y="118287"/>
                  </a:lnTo>
                  <a:close/>
                </a:path>
                <a:path w="458470" h="288925">
                  <a:moveTo>
                    <a:pt x="59148" y="64997"/>
                  </a:moveTo>
                  <a:lnTo>
                    <a:pt x="51536" y="66420"/>
                  </a:lnTo>
                  <a:lnTo>
                    <a:pt x="3009" y="84708"/>
                  </a:lnTo>
                  <a:lnTo>
                    <a:pt x="1409" y="86359"/>
                  </a:lnTo>
                  <a:lnTo>
                    <a:pt x="0" y="90538"/>
                  </a:lnTo>
                  <a:lnTo>
                    <a:pt x="266" y="92836"/>
                  </a:lnTo>
                  <a:lnTo>
                    <a:pt x="1447" y="94716"/>
                  </a:lnTo>
                  <a:lnTo>
                    <a:pt x="42519" y="161886"/>
                  </a:lnTo>
                  <a:lnTo>
                    <a:pt x="43256" y="162979"/>
                  </a:lnTo>
                  <a:lnTo>
                    <a:pt x="43637" y="164261"/>
                  </a:lnTo>
                  <a:lnTo>
                    <a:pt x="43637" y="165582"/>
                  </a:lnTo>
                  <a:lnTo>
                    <a:pt x="44373" y="195719"/>
                  </a:lnTo>
                  <a:lnTo>
                    <a:pt x="142938" y="226606"/>
                  </a:lnTo>
                  <a:lnTo>
                    <a:pt x="143814" y="226682"/>
                  </a:lnTo>
                  <a:lnTo>
                    <a:pt x="144716" y="226682"/>
                  </a:lnTo>
                  <a:lnTo>
                    <a:pt x="145592" y="226606"/>
                  </a:lnTo>
                  <a:lnTo>
                    <a:pt x="148342" y="226606"/>
                  </a:lnTo>
                  <a:lnTo>
                    <a:pt x="150926" y="226136"/>
                  </a:lnTo>
                  <a:lnTo>
                    <a:pt x="188020" y="212128"/>
                  </a:lnTo>
                  <a:lnTo>
                    <a:pt x="145884" y="212128"/>
                  </a:lnTo>
                  <a:lnTo>
                    <a:pt x="65722" y="202514"/>
                  </a:lnTo>
                  <a:lnTo>
                    <a:pt x="61963" y="202107"/>
                  </a:lnTo>
                  <a:lnTo>
                    <a:pt x="59131" y="198920"/>
                  </a:lnTo>
                  <a:lnTo>
                    <a:pt x="59143" y="195135"/>
                  </a:lnTo>
                  <a:lnTo>
                    <a:pt x="58305" y="161099"/>
                  </a:lnTo>
                  <a:lnTo>
                    <a:pt x="57188" y="157302"/>
                  </a:lnTo>
                  <a:lnTo>
                    <a:pt x="55156" y="153974"/>
                  </a:lnTo>
                  <a:lnTo>
                    <a:pt x="34391" y="120434"/>
                  </a:lnTo>
                  <a:lnTo>
                    <a:pt x="59131" y="111112"/>
                  </a:lnTo>
                  <a:lnTo>
                    <a:pt x="60964" y="107137"/>
                  </a:lnTo>
                  <a:lnTo>
                    <a:pt x="26568" y="107137"/>
                  </a:lnTo>
                  <a:lnTo>
                    <a:pt x="18656" y="94576"/>
                  </a:lnTo>
                  <a:lnTo>
                    <a:pt x="60045" y="78981"/>
                  </a:lnTo>
                  <a:lnTo>
                    <a:pt x="80295" y="78981"/>
                  </a:lnTo>
                  <a:lnTo>
                    <a:pt x="78282" y="75653"/>
                  </a:lnTo>
                  <a:lnTo>
                    <a:pt x="73171" y="69841"/>
                  </a:lnTo>
                  <a:lnTo>
                    <a:pt x="66576" y="66213"/>
                  </a:lnTo>
                  <a:lnTo>
                    <a:pt x="59148" y="64997"/>
                  </a:lnTo>
                  <a:close/>
                </a:path>
                <a:path w="458470" h="288925">
                  <a:moveTo>
                    <a:pt x="321589" y="98488"/>
                  </a:moveTo>
                  <a:lnTo>
                    <a:pt x="243052" y="128269"/>
                  </a:lnTo>
                  <a:lnTo>
                    <a:pt x="240677" y="129146"/>
                  </a:lnTo>
                  <a:lnTo>
                    <a:pt x="238925" y="131178"/>
                  </a:lnTo>
                  <a:lnTo>
                    <a:pt x="228130" y="181317"/>
                  </a:lnTo>
                  <a:lnTo>
                    <a:pt x="148183" y="211531"/>
                  </a:lnTo>
                  <a:lnTo>
                    <a:pt x="147078" y="211975"/>
                  </a:lnTo>
                  <a:lnTo>
                    <a:pt x="145884" y="212128"/>
                  </a:lnTo>
                  <a:lnTo>
                    <a:pt x="188020" y="212128"/>
                  </a:lnTo>
                  <a:lnTo>
                    <a:pt x="224358" y="198386"/>
                  </a:lnTo>
                  <a:lnTo>
                    <a:pt x="239260" y="198386"/>
                  </a:lnTo>
                  <a:lnTo>
                    <a:pt x="251701" y="140754"/>
                  </a:lnTo>
                  <a:lnTo>
                    <a:pt x="311251" y="118287"/>
                  </a:lnTo>
                  <a:lnTo>
                    <a:pt x="326706" y="118287"/>
                  </a:lnTo>
                  <a:lnTo>
                    <a:pt x="328904" y="108089"/>
                  </a:lnTo>
                  <a:lnTo>
                    <a:pt x="329565" y="105371"/>
                  </a:lnTo>
                  <a:lnTo>
                    <a:pt x="328625" y="102501"/>
                  </a:lnTo>
                  <a:lnTo>
                    <a:pt x="324421" y="98971"/>
                  </a:lnTo>
                  <a:lnTo>
                    <a:pt x="321589" y="98488"/>
                  </a:lnTo>
                  <a:close/>
                </a:path>
                <a:path w="458470" h="288925">
                  <a:moveTo>
                    <a:pt x="80295" y="78981"/>
                  </a:moveTo>
                  <a:lnTo>
                    <a:pt x="60045" y="78981"/>
                  </a:lnTo>
                  <a:lnTo>
                    <a:pt x="63804" y="80289"/>
                  </a:lnTo>
                  <a:lnTo>
                    <a:pt x="103911" y="146545"/>
                  </a:lnTo>
                  <a:lnTo>
                    <a:pt x="107683" y="147853"/>
                  </a:lnTo>
                  <a:lnTo>
                    <a:pt x="153273" y="130632"/>
                  </a:lnTo>
                  <a:lnTo>
                    <a:pt x="111531" y="130632"/>
                  </a:lnTo>
                  <a:lnTo>
                    <a:pt x="80295" y="78981"/>
                  </a:lnTo>
                  <a:close/>
                </a:path>
                <a:path w="458470" h="288925">
                  <a:moveTo>
                    <a:pt x="433040" y="69380"/>
                  </a:moveTo>
                  <a:lnTo>
                    <a:pt x="399173" y="69380"/>
                  </a:lnTo>
                  <a:lnTo>
                    <a:pt x="439293" y="88518"/>
                  </a:lnTo>
                  <a:lnTo>
                    <a:pt x="441845" y="89649"/>
                  </a:lnTo>
                  <a:lnTo>
                    <a:pt x="443445" y="92227"/>
                  </a:lnTo>
                  <a:lnTo>
                    <a:pt x="443317" y="95605"/>
                  </a:lnTo>
                  <a:lnTo>
                    <a:pt x="443141" y="98310"/>
                  </a:lnTo>
                  <a:lnTo>
                    <a:pt x="440905" y="101130"/>
                  </a:lnTo>
                  <a:lnTo>
                    <a:pt x="437743" y="102107"/>
                  </a:lnTo>
                  <a:lnTo>
                    <a:pt x="320636" y="146443"/>
                  </a:lnTo>
                  <a:lnTo>
                    <a:pt x="362313" y="146443"/>
                  </a:lnTo>
                  <a:lnTo>
                    <a:pt x="451485" y="112750"/>
                  </a:lnTo>
                  <a:lnTo>
                    <a:pt x="457314" y="104736"/>
                  </a:lnTo>
                  <a:lnTo>
                    <a:pt x="458101" y="86855"/>
                  </a:lnTo>
                  <a:lnTo>
                    <a:pt x="453123" y="78739"/>
                  </a:lnTo>
                  <a:lnTo>
                    <a:pt x="445135" y="75133"/>
                  </a:lnTo>
                  <a:lnTo>
                    <a:pt x="433040" y="69380"/>
                  </a:lnTo>
                  <a:close/>
                </a:path>
                <a:path w="458470" h="288925">
                  <a:moveTo>
                    <a:pt x="227190" y="0"/>
                  </a:moveTo>
                  <a:lnTo>
                    <a:pt x="146431" y="30556"/>
                  </a:lnTo>
                  <a:lnTo>
                    <a:pt x="144513" y="34810"/>
                  </a:lnTo>
                  <a:lnTo>
                    <a:pt x="146456" y="39966"/>
                  </a:lnTo>
                  <a:lnTo>
                    <a:pt x="147332" y="41122"/>
                  </a:lnTo>
                  <a:lnTo>
                    <a:pt x="215493" y="91325"/>
                  </a:lnTo>
                  <a:lnTo>
                    <a:pt x="111531" y="130632"/>
                  </a:lnTo>
                  <a:lnTo>
                    <a:pt x="153273" y="130632"/>
                  </a:lnTo>
                  <a:lnTo>
                    <a:pt x="273569" y="85191"/>
                  </a:lnTo>
                  <a:lnTo>
                    <a:pt x="231673" y="85191"/>
                  </a:lnTo>
                  <a:lnTo>
                    <a:pt x="167906" y="38201"/>
                  </a:lnTo>
                  <a:lnTo>
                    <a:pt x="227457" y="16027"/>
                  </a:lnTo>
                  <a:lnTo>
                    <a:pt x="253200" y="16027"/>
                  </a:lnTo>
                  <a:lnTo>
                    <a:pt x="232448" y="723"/>
                  </a:lnTo>
                  <a:lnTo>
                    <a:pt x="227190" y="0"/>
                  </a:lnTo>
                  <a:close/>
                </a:path>
                <a:path w="458470" h="288925">
                  <a:moveTo>
                    <a:pt x="54279" y="96951"/>
                  </a:moveTo>
                  <a:lnTo>
                    <a:pt x="50139" y="98259"/>
                  </a:lnTo>
                  <a:lnTo>
                    <a:pt x="26568" y="107137"/>
                  </a:lnTo>
                  <a:lnTo>
                    <a:pt x="60964" y="107137"/>
                  </a:lnTo>
                  <a:lnTo>
                    <a:pt x="61087" y="106870"/>
                  </a:lnTo>
                  <a:lnTo>
                    <a:pt x="59664" y="103009"/>
                  </a:lnTo>
                  <a:lnTo>
                    <a:pt x="58432" y="99098"/>
                  </a:lnTo>
                  <a:lnTo>
                    <a:pt x="54279" y="96951"/>
                  </a:lnTo>
                  <a:close/>
                </a:path>
                <a:path w="458470" h="288925">
                  <a:moveTo>
                    <a:pt x="409602" y="58231"/>
                  </a:moveTo>
                  <a:lnTo>
                    <a:pt x="356019" y="58231"/>
                  </a:lnTo>
                  <a:lnTo>
                    <a:pt x="367709" y="58826"/>
                  </a:lnTo>
                  <a:lnTo>
                    <a:pt x="379222" y="61328"/>
                  </a:lnTo>
                  <a:lnTo>
                    <a:pt x="337858" y="76682"/>
                  </a:lnTo>
                  <a:lnTo>
                    <a:pt x="335876" y="80911"/>
                  </a:lnTo>
                  <a:lnTo>
                    <a:pt x="338328" y="87693"/>
                  </a:lnTo>
                  <a:lnTo>
                    <a:pt x="341147" y="89649"/>
                  </a:lnTo>
                  <a:lnTo>
                    <a:pt x="345186" y="89623"/>
                  </a:lnTo>
                  <a:lnTo>
                    <a:pt x="346087" y="89458"/>
                  </a:lnTo>
                  <a:lnTo>
                    <a:pt x="346938" y="89103"/>
                  </a:lnTo>
                  <a:lnTo>
                    <a:pt x="399173" y="69380"/>
                  </a:lnTo>
                  <a:lnTo>
                    <a:pt x="433040" y="69380"/>
                  </a:lnTo>
                  <a:lnTo>
                    <a:pt x="409602" y="58231"/>
                  </a:lnTo>
                  <a:close/>
                </a:path>
                <a:path w="458470" h="288925">
                  <a:moveTo>
                    <a:pt x="253200" y="16027"/>
                  </a:moveTo>
                  <a:lnTo>
                    <a:pt x="227457" y="16027"/>
                  </a:lnTo>
                  <a:lnTo>
                    <a:pt x="291223" y="63017"/>
                  </a:lnTo>
                  <a:lnTo>
                    <a:pt x="231673" y="85191"/>
                  </a:lnTo>
                  <a:lnTo>
                    <a:pt x="273569" y="85191"/>
                  </a:lnTo>
                  <a:lnTo>
                    <a:pt x="333044" y="62725"/>
                  </a:lnTo>
                  <a:lnTo>
                    <a:pt x="344385" y="59533"/>
                  </a:lnTo>
                  <a:lnTo>
                    <a:pt x="356019" y="58231"/>
                  </a:lnTo>
                  <a:lnTo>
                    <a:pt x="409602" y="58231"/>
                  </a:lnTo>
                  <a:lnTo>
                    <a:pt x="405380" y="56222"/>
                  </a:lnTo>
                  <a:lnTo>
                    <a:pt x="307708" y="56222"/>
                  </a:lnTo>
                  <a:lnTo>
                    <a:pt x="253200" y="16027"/>
                  </a:lnTo>
                  <a:close/>
                </a:path>
                <a:path w="458470" h="288925">
                  <a:moveTo>
                    <a:pt x="361561" y="43240"/>
                  </a:moveTo>
                  <a:lnTo>
                    <a:pt x="344337" y="44313"/>
                  </a:lnTo>
                  <a:lnTo>
                    <a:pt x="327507" y="48831"/>
                  </a:lnTo>
                  <a:lnTo>
                    <a:pt x="307708" y="56222"/>
                  </a:lnTo>
                  <a:lnTo>
                    <a:pt x="405380" y="56222"/>
                  </a:lnTo>
                  <a:lnTo>
                    <a:pt x="402577" y="54889"/>
                  </a:lnTo>
                  <a:lnTo>
                    <a:pt x="401688" y="54444"/>
                  </a:lnTo>
                  <a:lnTo>
                    <a:pt x="395109" y="51346"/>
                  </a:lnTo>
                  <a:lnTo>
                    <a:pt x="378658" y="45591"/>
                  </a:lnTo>
                  <a:lnTo>
                    <a:pt x="361561" y="43240"/>
                  </a:lnTo>
                  <a:close/>
                </a:path>
              </a:pathLst>
            </a:custGeom>
            <a:solidFill>
              <a:srgbClr val="FFFFFF"/>
            </a:solidFill>
          </p:spPr>
          <p:txBody>
            <a:bodyPr wrap="square" lIns="0" tIns="0" rIns="0" bIns="0" rtlCol="0"/>
            <a:lstStyle/>
            <a:p>
              <a:endParaRPr sz="1200"/>
            </a:p>
          </p:txBody>
        </p:sp>
        <p:pic>
          <p:nvPicPr>
            <p:cNvPr id="207" name="object 54">
              <a:extLst>
                <a:ext uri="{FF2B5EF4-FFF2-40B4-BE49-F238E27FC236}">
                  <a16:creationId xmlns:a16="http://schemas.microsoft.com/office/drawing/2014/main" id="{FBE9FC58-6F0C-21D4-BB04-7BBD219498DD}"/>
                </a:ext>
              </a:extLst>
            </p:cNvPr>
            <p:cNvPicPr/>
            <p:nvPr/>
          </p:nvPicPr>
          <p:blipFill>
            <a:blip r:embed="rId15" cstate="print"/>
            <a:stretch>
              <a:fillRect/>
            </a:stretch>
          </p:blipFill>
          <p:spPr>
            <a:xfrm>
              <a:off x="4619234" y="4930996"/>
              <a:ext cx="79140" cy="69555"/>
            </a:xfrm>
            <a:prstGeom prst="rect">
              <a:avLst/>
            </a:prstGeom>
          </p:spPr>
        </p:pic>
        <p:sp>
          <p:nvSpPr>
            <p:cNvPr id="208" name="object 55">
              <a:extLst>
                <a:ext uri="{FF2B5EF4-FFF2-40B4-BE49-F238E27FC236}">
                  <a16:creationId xmlns:a16="http://schemas.microsoft.com/office/drawing/2014/main" id="{E8238786-52CB-6A81-4E18-9B69F75BB52E}"/>
                </a:ext>
              </a:extLst>
            </p:cNvPr>
            <p:cNvSpPr/>
            <p:nvPr/>
          </p:nvSpPr>
          <p:spPr>
            <a:xfrm>
              <a:off x="4716343" y="4067816"/>
              <a:ext cx="240979" cy="244368"/>
            </a:xfrm>
            <a:custGeom>
              <a:avLst/>
              <a:gdLst/>
              <a:ahLst/>
              <a:cxnLst/>
              <a:rect l="l" t="t" r="r" b="b"/>
              <a:pathLst>
                <a:path w="262254" h="280670">
                  <a:moveTo>
                    <a:pt x="261823" y="54991"/>
                  </a:moveTo>
                  <a:lnTo>
                    <a:pt x="257492" y="33591"/>
                  </a:lnTo>
                  <a:lnTo>
                    <a:pt x="247472" y="18707"/>
                  </a:lnTo>
                  <a:lnTo>
                    <a:pt x="245745" y="16141"/>
                  </a:lnTo>
                  <a:lnTo>
                    <a:pt x="243128" y="14376"/>
                  </a:lnTo>
                  <a:lnTo>
                    <a:pt x="243128" y="54991"/>
                  </a:lnTo>
                  <a:lnTo>
                    <a:pt x="243128" y="56095"/>
                  </a:lnTo>
                  <a:lnTo>
                    <a:pt x="243128" y="74803"/>
                  </a:lnTo>
                  <a:lnTo>
                    <a:pt x="243128" y="168313"/>
                  </a:lnTo>
                  <a:lnTo>
                    <a:pt x="243128" y="187020"/>
                  </a:lnTo>
                  <a:lnTo>
                    <a:pt x="243128" y="261823"/>
                  </a:lnTo>
                  <a:lnTo>
                    <a:pt x="18707" y="261823"/>
                  </a:lnTo>
                  <a:lnTo>
                    <a:pt x="18707" y="187020"/>
                  </a:lnTo>
                  <a:lnTo>
                    <a:pt x="243128" y="187020"/>
                  </a:lnTo>
                  <a:lnTo>
                    <a:pt x="243128" y="168313"/>
                  </a:lnTo>
                  <a:lnTo>
                    <a:pt x="18707" y="168313"/>
                  </a:lnTo>
                  <a:lnTo>
                    <a:pt x="18707" y="74803"/>
                  </a:lnTo>
                  <a:lnTo>
                    <a:pt x="243128" y="74803"/>
                  </a:lnTo>
                  <a:lnTo>
                    <a:pt x="243128" y="56095"/>
                  </a:lnTo>
                  <a:lnTo>
                    <a:pt x="18707" y="56095"/>
                  </a:lnTo>
                  <a:lnTo>
                    <a:pt x="18707" y="54991"/>
                  </a:lnTo>
                  <a:lnTo>
                    <a:pt x="21551" y="40868"/>
                  </a:lnTo>
                  <a:lnTo>
                    <a:pt x="29337" y="29337"/>
                  </a:lnTo>
                  <a:lnTo>
                    <a:pt x="40868" y="21551"/>
                  </a:lnTo>
                  <a:lnTo>
                    <a:pt x="54991" y="18707"/>
                  </a:lnTo>
                  <a:lnTo>
                    <a:pt x="206933" y="18707"/>
                  </a:lnTo>
                  <a:lnTo>
                    <a:pt x="221030" y="21590"/>
                  </a:lnTo>
                  <a:lnTo>
                    <a:pt x="232524" y="29362"/>
                  </a:lnTo>
                  <a:lnTo>
                    <a:pt x="240284" y="40894"/>
                  </a:lnTo>
                  <a:lnTo>
                    <a:pt x="243128" y="54991"/>
                  </a:lnTo>
                  <a:lnTo>
                    <a:pt x="243128" y="14376"/>
                  </a:lnTo>
                  <a:lnTo>
                    <a:pt x="228307" y="4343"/>
                  </a:lnTo>
                  <a:lnTo>
                    <a:pt x="206933" y="0"/>
                  </a:lnTo>
                  <a:lnTo>
                    <a:pt x="54991" y="0"/>
                  </a:lnTo>
                  <a:lnTo>
                    <a:pt x="33591" y="4318"/>
                  </a:lnTo>
                  <a:lnTo>
                    <a:pt x="16103" y="16103"/>
                  </a:lnTo>
                  <a:lnTo>
                    <a:pt x="4318" y="33604"/>
                  </a:lnTo>
                  <a:lnTo>
                    <a:pt x="0" y="54991"/>
                  </a:lnTo>
                  <a:lnTo>
                    <a:pt x="0" y="276339"/>
                  </a:lnTo>
                  <a:lnTo>
                    <a:pt x="4191" y="280530"/>
                  </a:lnTo>
                  <a:lnTo>
                    <a:pt x="257632" y="280530"/>
                  </a:lnTo>
                  <a:lnTo>
                    <a:pt x="261823" y="276339"/>
                  </a:lnTo>
                  <a:lnTo>
                    <a:pt x="261823" y="261823"/>
                  </a:lnTo>
                  <a:lnTo>
                    <a:pt x="261823" y="182829"/>
                  </a:lnTo>
                  <a:lnTo>
                    <a:pt x="261823" y="172504"/>
                  </a:lnTo>
                  <a:lnTo>
                    <a:pt x="261823" y="70612"/>
                  </a:lnTo>
                  <a:lnTo>
                    <a:pt x="261823" y="60286"/>
                  </a:lnTo>
                  <a:lnTo>
                    <a:pt x="261823" y="54991"/>
                  </a:lnTo>
                  <a:close/>
                </a:path>
              </a:pathLst>
            </a:custGeom>
            <a:solidFill>
              <a:srgbClr val="FFFFFF"/>
            </a:solidFill>
          </p:spPr>
          <p:txBody>
            <a:bodyPr wrap="square" lIns="0" tIns="0" rIns="0" bIns="0" rtlCol="0"/>
            <a:lstStyle/>
            <a:p>
              <a:endParaRPr sz="1200"/>
            </a:p>
          </p:txBody>
        </p:sp>
        <p:pic>
          <p:nvPicPr>
            <p:cNvPr id="209" name="object 56">
              <a:extLst>
                <a:ext uri="{FF2B5EF4-FFF2-40B4-BE49-F238E27FC236}">
                  <a16:creationId xmlns:a16="http://schemas.microsoft.com/office/drawing/2014/main" id="{04831B6E-9A01-2EE5-8B2D-F14A203AF307}"/>
                </a:ext>
              </a:extLst>
            </p:cNvPr>
            <p:cNvPicPr/>
            <p:nvPr/>
          </p:nvPicPr>
          <p:blipFill>
            <a:blip r:embed="rId16" cstate="print"/>
            <a:stretch>
              <a:fillRect/>
            </a:stretch>
          </p:blipFill>
          <p:spPr>
            <a:xfrm>
              <a:off x="4724912" y="4238774"/>
              <a:ext cx="224484" cy="142487"/>
            </a:xfrm>
            <a:prstGeom prst="rect">
              <a:avLst/>
            </a:prstGeom>
          </p:spPr>
        </p:pic>
        <p:sp>
          <p:nvSpPr>
            <p:cNvPr id="210" name="object 57">
              <a:extLst>
                <a:ext uri="{FF2B5EF4-FFF2-40B4-BE49-F238E27FC236}">
                  <a16:creationId xmlns:a16="http://schemas.microsoft.com/office/drawing/2014/main" id="{7164AD08-5535-9217-085C-E60FA74EF486}"/>
                </a:ext>
              </a:extLst>
            </p:cNvPr>
            <p:cNvSpPr/>
            <p:nvPr/>
          </p:nvSpPr>
          <p:spPr>
            <a:xfrm>
              <a:off x="4655030" y="3483689"/>
              <a:ext cx="4592613" cy="2101456"/>
            </a:xfrm>
            <a:custGeom>
              <a:avLst/>
              <a:gdLst/>
              <a:ahLst/>
              <a:cxnLst/>
              <a:rect l="l" t="t" r="r" b="b"/>
              <a:pathLst>
                <a:path w="4998084" h="2413635">
                  <a:moveTo>
                    <a:pt x="91122" y="214261"/>
                  </a:moveTo>
                  <a:lnTo>
                    <a:pt x="87541" y="210667"/>
                  </a:lnTo>
                  <a:lnTo>
                    <a:pt x="83108" y="210667"/>
                  </a:lnTo>
                  <a:lnTo>
                    <a:pt x="35521" y="210667"/>
                  </a:lnTo>
                  <a:lnTo>
                    <a:pt x="31927" y="214261"/>
                  </a:lnTo>
                  <a:lnTo>
                    <a:pt x="31927" y="223113"/>
                  </a:lnTo>
                  <a:lnTo>
                    <a:pt x="35521" y="226695"/>
                  </a:lnTo>
                  <a:lnTo>
                    <a:pt x="87541" y="226695"/>
                  </a:lnTo>
                  <a:lnTo>
                    <a:pt x="91122" y="223113"/>
                  </a:lnTo>
                  <a:lnTo>
                    <a:pt x="91122" y="214261"/>
                  </a:lnTo>
                  <a:close/>
                </a:path>
                <a:path w="4998084" h="2413635">
                  <a:moveTo>
                    <a:pt x="91122" y="180695"/>
                  </a:moveTo>
                  <a:lnTo>
                    <a:pt x="87541" y="177101"/>
                  </a:lnTo>
                  <a:lnTo>
                    <a:pt x="83108" y="177101"/>
                  </a:lnTo>
                  <a:lnTo>
                    <a:pt x="35521" y="177101"/>
                  </a:lnTo>
                  <a:lnTo>
                    <a:pt x="31927" y="180695"/>
                  </a:lnTo>
                  <a:lnTo>
                    <a:pt x="31927" y="189547"/>
                  </a:lnTo>
                  <a:lnTo>
                    <a:pt x="35521" y="193128"/>
                  </a:lnTo>
                  <a:lnTo>
                    <a:pt x="87541" y="193128"/>
                  </a:lnTo>
                  <a:lnTo>
                    <a:pt x="91122" y="189547"/>
                  </a:lnTo>
                  <a:lnTo>
                    <a:pt x="91122" y="180695"/>
                  </a:lnTo>
                  <a:close/>
                </a:path>
                <a:path w="4998084" h="2413635">
                  <a:moveTo>
                    <a:pt x="91122" y="147116"/>
                  </a:moveTo>
                  <a:lnTo>
                    <a:pt x="87541" y="143522"/>
                  </a:lnTo>
                  <a:lnTo>
                    <a:pt x="83108" y="143522"/>
                  </a:lnTo>
                  <a:lnTo>
                    <a:pt x="35521" y="143522"/>
                  </a:lnTo>
                  <a:lnTo>
                    <a:pt x="31927" y="147116"/>
                  </a:lnTo>
                  <a:lnTo>
                    <a:pt x="31927" y="155968"/>
                  </a:lnTo>
                  <a:lnTo>
                    <a:pt x="35521" y="159550"/>
                  </a:lnTo>
                  <a:lnTo>
                    <a:pt x="87541" y="159550"/>
                  </a:lnTo>
                  <a:lnTo>
                    <a:pt x="91122" y="155968"/>
                  </a:lnTo>
                  <a:lnTo>
                    <a:pt x="91122" y="147116"/>
                  </a:lnTo>
                  <a:close/>
                </a:path>
                <a:path w="4998084" h="2413635">
                  <a:moveTo>
                    <a:pt x="91135" y="113538"/>
                  </a:moveTo>
                  <a:lnTo>
                    <a:pt x="87541" y="109956"/>
                  </a:lnTo>
                  <a:lnTo>
                    <a:pt x="35521" y="109956"/>
                  </a:lnTo>
                  <a:lnTo>
                    <a:pt x="31940" y="113538"/>
                  </a:lnTo>
                  <a:lnTo>
                    <a:pt x="31940" y="122389"/>
                  </a:lnTo>
                  <a:lnTo>
                    <a:pt x="35521" y="125984"/>
                  </a:lnTo>
                  <a:lnTo>
                    <a:pt x="39954" y="125984"/>
                  </a:lnTo>
                  <a:lnTo>
                    <a:pt x="87541" y="125984"/>
                  </a:lnTo>
                  <a:lnTo>
                    <a:pt x="91135" y="122389"/>
                  </a:lnTo>
                  <a:lnTo>
                    <a:pt x="91135" y="113538"/>
                  </a:lnTo>
                  <a:close/>
                </a:path>
                <a:path w="4998084" h="2413635">
                  <a:moveTo>
                    <a:pt x="179933" y="171424"/>
                  </a:moveTo>
                  <a:lnTo>
                    <a:pt x="176339" y="167843"/>
                  </a:lnTo>
                  <a:lnTo>
                    <a:pt x="140081" y="167843"/>
                  </a:lnTo>
                  <a:lnTo>
                    <a:pt x="136499" y="171424"/>
                  </a:lnTo>
                  <a:lnTo>
                    <a:pt x="136499" y="180276"/>
                  </a:lnTo>
                  <a:lnTo>
                    <a:pt x="140081" y="183870"/>
                  </a:lnTo>
                  <a:lnTo>
                    <a:pt x="144513" y="183870"/>
                  </a:lnTo>
                  <a:lnTo>
                    <a:pt x="176339" y="183870"/>
                  </a:lnTo>
                  <a:lnTo>
                    <a:pt x="179933" y="180276"/>
                  </a:lnTo>
                  <a:lnTo>
                    <a:pt x="179933" y="171424"/>
                  </a:lnTo>
                  <a:close/>
                </a:path>
                <a:path w="4998084" h="2413635">
                  <a:moveTo>
                    <a:pt x="179933" y="144716"/>
                  </a:moveTo>
                  <a:lnTo>
                    <a:pt x="176339" y="141135"/>
                  </a:lnTo>
                  <a:lnTo>
                    <a:pt x="140081" y="141135"/>
                  </a:lnTo>
                  <a:lnTo>
                    <a:pt x="136499" y="144716"/>
                  </a:lnTo>
                  <a:lnTo>
                    <a:pt x="136499" y="153568"/>
                  </a:lnTo>
                  <a:lnTo>
                    <a:pt x="140081" y="157162"/>
                  </a:lnTo>
                  <a:lnTo>
                    <a:pt x="144513" y="157162"/>
                  </a:lnTo>
                  <a:lnTo>
                    <a:pt x="176339" y="157162"/>
                  </a:lnTo>
                  <a:lnTo>
                    <a:pt x="179933" y="153568"/>
                  </a:lnTo>
                  <a:lnTo>
                    <a:pt x="179933" y="144716"/>
                  </a:lnTo>
                  <a:close/>
                </a:path>
                <a:path w="4998084" h="2413635">
                  <a:moveTo>
                    <a:pt x="179933" y="117995"/>
                  </a:moveTo>
                  <a:lnTo>
                    <a:pt x="176339" y="114414"/>
                  </a:lnTo>
                  <a:lnTo>
                    <a:pt x="140081" y="114414"/>
                  </a:lnTo>
                  <a:lnTo>
                    <a:pt x="136499" y="117995"/>
                  </a:lnTo>
                  <a:lnTo>
                    <a:pt x="136499" y="126847"/>
                  </a:lnTo>
                  <a:lnTo>
                    <a:pt x="140081" y="130441"/>
                  </a:lnTo>
                  <a:lnTo>
                    <a:pt x="144513" y="130441"/>
                  </a:lnTo>
                  <a:lnTo>
                    <a:pt x="176339" y="130441"/>
                  </a:lnTo>
                  <a:lnTo>
                    <a:pt x="179933" y="126847"/>
                  </a:lnTo>
                  <a:lnTo>
                    <a:pt x="179933" y="117995"/>
                  </a:lnTo>
                  <a:close/>
                </a:path>
                <a:path w="4998084" h="2413635">
                  <a:moveTo>
                    <a:pt x="179933" y="91274"/>
                  </a:moveTo>
                  <a:lnTo>
                    <a:pt x="176339" y="87693"/>
                  </a:lnTo>
                  <a:lnTo>
                    <a:pt x="140081" y="87693"/>
                  </a:lnTo>
                  <a:lnTo>
                    <a:pt x="136499" y="91274"/>
                  </a:lnTo>
                  <a:lnTo>
                    <a:pt x="136499" y="100126"/>
                  </a:lnTo>
                  <a:lnTo>
                    <a:pt x="140081" y="103720"/>
                  </a:lnTo>
                  <a:lnTo>
                    <a:pt x="144513" y="103720"/>
                  </a:lnTo>
                  <a:lnTo>
                    <a:pt x="176339" y="103720"/>
                  </a:lnTo>
                  <a:lnTo>
                    <a:pt x="179933" y="100126"/>
                  </a:lnTo>
                  <a:lnTo>
                    <a:pt x="179933" y="91274"/>
                  </a:lnTo>
                  <a:close/>
                </a:path>
                <a:path w="4998084" h="2413635">
                  <a:moveTo>
                    <a:pt x="179933" y="64566"/>
                  </a:moveTo>
                  <a:lnTo>
                    <a:pt x="176339" y="60985"/>
                  </a:lnTo>
                  <a:lnTo>
                    <a:pt x="140081" y="60985"/>
                  </a:lnTo>
                  <a:lnTo>
                    <a:pt x="136499" y="64566"/>
                  </a:lnTo>
                  <a:lnTo>
                    <a:pt x="136499" y="73418"/>
                  </a:lnTo>
                  <a:lnTo>
                    <a:pt x="140081" y="77012"/>
                  </a:lnTo>
                  <a:lnTo>
                    <a:pt x="144513" y="77012"/>
                  </a:lnTo>
                  <a:lnTo>
                    <a:pt x="176339" y="77012"/>
                  </a:lnTo>
                  <a:lnTo>
                    <a:pt x="179933" y="73418"/>
                  </a:lnTo>
                  <a:lnTo>
                    <a:pt x="179933" y="64566"/>
                  </a:lnTo>
                  <a:close/>
                </a:path>
                <a:path w="4998084" h="2413635">
                  <a:moveTo>
                    <a:pt x="179933" y="37846"/>
                  </a:moveTo>
                  <a:lnTo>
                    <a:pt x="176339" y="34264"/>
                  </a:lnTo>
                  <a:lnTo>
                    <a:pt x="140081" y="34264"/>
                  </a:lnTo>
                  <a:lnTo>
                    <a:pt x="136499" y="37846"/>
                  </a:lnTo>
                  <a:lnTo>
                    <a:pt x="136499" y="46697"/>
                  </a:lnTo>
                  <a:lnTo>
                    <a:pt x="140081" y="50292"/>
                  </a:lnTo>
                  <a:lnTo>
                    <a:pt x="144513" y="50292"/>
                  </a:lnTo>
                  <a:lnTo>
                    <a:pt x="176339" y="50292"/>
                  </a:lnTo>
                  <a:lnTo>
                    <a:pt x="179933" y="46697"/>
                  </a:lnTo>
                  <a:lnTo>
                    <a:pt x="179933" y="37846"/>
                  </a:lnTo>
                  <a:close/>
                </a:path>
                <a:path w="4998084" h="2413635">
                  <a:moveTo>
                    <a:pt x="216331" y="650633"/>
                  </a:moveTo>
                  <a:lnTo>
                    <a:pt x="212153" y="646442"/>
                  </a:lnTo>
                  <a:lnTo>
                    <a:pt x="173774" y="646442"/>
                  </a:lnTo>
                  <a:lnTo>
                    <a:pt x="169583" y="650633"/>
                  </a:lnTo>
                  <a:lnTo>
                    <a:pt x="169583" y="660958"/>
                  </a:lnTo>
                  <a:lnTo>
                    <a:pt x="173774" y="665149"/>
                  </a:lnTo>
                  <a:lnTo>
                    <a:pt x="206984" y="665149"/>
                  </a:lnTo>
                  <a:lnTo>
                    <a:pt x="212153" y="665149"/>
                  </a:lnTo>
                  <a:lnTo>
                    <a:pt x="216331" y="660958"/>
                  </a:lnTo>
                  <a:lnTo>
                    <a:pt x="216331" y="650633"/>
                  </a:lnTo>
                  <a:close/>
                </a:path>
                <a:path w="4998084" h="2413635">
                  <a:moveTo>
                    <a:pt x="240220" y="171424"/>
                  </a:moveTo>
                  <a:lnTo>
                    <a:pt x="236626" y="167843"/>
                  </a:lnTo>
                  <a:lnTo>
                    <a:pt x="200367" y="167843"/>
                  </a:lnTo>
                  <a:lnTo>
                    <a:pt x="196786" y="171424"/>
                  </a:lnTo>
                  <a:lnTo>
                    <a:pt x="196786" y="180276"/>
                  </a:lnTo>
                  <a:lnTo>
                    <a:pt x="200367" y="183870"/>
                  </a:lnTo>
                  <a:lnTo>
                    <a:pt x="204800" y="183870"/>
                  </a:lnTo>
                  <a:lnTo>
                    <a:pt x="236626" y="183870"/>
                  </a:lnTo>
                  <a:lnTo>
                    <a:pt x="240220" y="180276"/>
                  </a:lnTo>
                  <a:lnTo>
                    <a:pt x="240220" y="171424"/>
                  </a:lnTo>
                  <a:close/>
                </a:path>
                <a:path w="4998084" h="2413635">
                  <a:moveTo>
                    <a:pt x="240220" y="144716"/>
                  </a:moveTo>
                  <a:lnTo>
                    <a:pt x="236626" y="141135"/>
                  </a:lnTo>
                  <a:lnTo>
                    <a:pt x="200367" y="141135"/>
                  </a:lnTo>
                  <a:lnTo>
                    <a:pt x="196786" y="144716"/>
                  </a:lnTo>
                  <a:lnTo>
                    <a:pt x="196786" y="153568"/>
                  </a:lnTo>
                  <a:lnTo>
                    <a:pt x="200367" y="157162"/>
                  </a:lnTo>
                  <a:lnTo>
                    <a:pt x="204800" y="157162"/>
                  </a:lnTo>
                  <a:lnTo>
                    <a:pt x="236626" y="157162"/>
                  </a:lnTo>
                  <a:lnTo>
                    <a:pt x="240220" y="153568"/>
                  </a:lnTo>
                  <a:lnTo>
                    <a:pt x="240220" y="144716"/>
                  </a:lnTo>
                  <a:close/>
                </a:path>
                <a:path w="4998084" h="2413635">
                  <a:moveTo>
                    <a:pt x="240220" y="117995"/>
                  </a:moveTo>
                  <a:lnTo>
                    <a:pt x="236626" y="114414"/>
                  </a:lnTo>
                  <a:lnTo>
                    <a:pt x="200367" y="114414"/>
                  </a:lnTo>
                  <a:lnTo>
                    <a:pt x="196786" y="117995"/>
                  </a:lnTo>
                  <a:lnTo>
                    <a:pt x="196786" y="126847"/>
                  </a:lnTo>
                  <a:lnTo>
                    <a:pt x="200367" y="130441"/>
                  </a:lnTo>
                  <a:lnTo>
                    <a:pt x="204800" y="130441"/>
                  </a:lnTo>
                  <a:lnTo>
                    <a:pt x="236626" y="130441"/>
                  </a:lnTo>
                  <a:lnTo>
                    <a:pt x="240220" y="126847"/>
                  </a:lnTo>
                  <a:lnTo>
                    <a:pt x="240220" y="117995"/>
                  </a:lnTo>
                  <a:close/>
                </a:path>
                <a:path w="4998084" h="2413635">
                  <a:moveTo>
                    <a:pt x="240220" y="91274"/>
                  </a:moveTo>
                  <a:lnTo>
                    <a:pt x="236626" y="87693"/>
                  </a:lnTo>
                  <a:lnTo>
                    <a:pt x="200367" y="87693"/>
                  </a:lnTo>
                  <a:lnTo>
                    <a:pt x="196786" y="91274"/>
                  </a:lnTo>
                  <a:lnTo>
                    <a:pt x="196786" y="100126"/>
                  </a:lnTo>
                  <a:lnTo>
                    <a:pt x="200367" y="103720"/>
                  </a:lnTo>
                  <a:lnTo>
                    <a:pt x="204800" y="103720"/>
                  </a:lnTo>
                  <a:lnTo>
                    <a:pt x="236626" y="103720"/>
                  </a:lnTo>
                  <a:lnTo>
                    <a:pt x="240220" y="100126"/>
                  </a:lnTo>
                  <a:lnTo>
                    <a:pt x="240220" y="91274"/>
                  </a:lnTo>
                  <a:close/>
                </a:path>
                <a:path w="4998084" h="2413635">
                  <a:moveTo>
                    <a:pt x="240220" y="64566"/>
                  </a:moveTo>
                  <a:lnTo>
                    <a:pt x="236626" y="60985"/>
                  </a:lnTo>
                  <a:lnTo>
                    <a:pt x="200367" y="60985"/>
                  </a:lnTo>
                  <a:lnTo>
                    <a:pt x="196786" y="64566"/>
                  </a:lnTo>
                  <a:lnTo>
                    <a:pt x="196786" y="73418"/>
                  </a:lnTo>
                  <a:lnTo>
                    <a:pt x="200367" y="77012"/>
                  </a:lnTo>
                  <a:lnTo>
                    <a:pt x="204800" y="77012"/>
                  </a:lnTo>
                  <a:lnTo>
                    <a:pt x="236626" y="77012"/>
                  </a:lnTo>
                  <a:lnTo>
                    <a:pt x="240220" y="73418"/>
                  </a:lnTo>
                  <a:lnTo>
                    <a:pt x="240220" y="64566"/>
                  </a:lnTo>
                  <a:close/>
                </a:path>
                <a:path w="4998084" h="2413635">
                  <a:moveTo>
                    <a:pt x="240220" y="37846"/>
                  </a:moveTo>
                  <a:lnTo>
                    <a:pt x="236626" y="34264"/>
                  </a:lnTo>
                  <a:lnTo>
                    <a:pt x="200367" y="34264"/>
                  </a:lnTo>
                  <a:lnTo>
                    <a:pt x="196786" y="37846"/>
                  </a:lnTo>
                  <a:lnTo>
                    <a:pt x="196786" y="46697"/>
                  </a:lnTo>
                  <a:lnTo>
                    <a:pt x="200367" y="50292"/>
                  </a:lnTo>
                  <a:lnTo>
                    <a:pt x="204800" y="50292"/>
                  </a:lnTo>
                  <a:lnTo>
                    <a:pt x="236626" y="50292"/>
                  </a:lnTo>
                  <a:lnTo>
                    <a:pt x="240220" y="46697"/>
                  </a:lnTo>
                  <a:lnTo>
                    <a:pt x="240220" y="37846"/>
                  </a:lnTo>
                  <a:close/>
                </a:path>
                <a:path w="4998084" h="2413635">
                  <a:moveTo>
                    <a:pt x="344766" y="214261"/>
                  </a:moveTo>
                  <a:lnTo>
                    <a:pt x="341185" y="210667"/>
                  </a:lnTo>
                  <a:lnTo>
                    <a:pt x="336753" y="210667"/>
                  </a:lnTo>
                  <a:lnTo>
                    <a:pt x="289166" y="210667"/>
                  </a:lnTo>
                  <a:lnTo>
                    <a:pt x="285572" y="214261"/>
                  </a:lnTo>
                  <a:lnTo>
                    <a:pt x="285572" y="223113"/>
                  </a:lnTo>
                  <a:lnTo>
                    <a:pt x="289166" y="226695"/>
                  </a:lnTo>
                  <a:lnTo>
                    <a:pt x="341185" y="226695"/>
                  </a:lnTo>
                  <a:lnTo>
                    <a:pt x="344766" y="223113"/>
                  </a:lnTo>
                  <a:lnTo>
                    <a:pt x="344766" y="214261"/>
                  </a:lnTo>
                  <a:close/>
                </a:path>
                <a:path w="4998084" h="2413635">
                  <a:moveTo>
                    <a:pt x="344766" y="180695"/>
                  </a:moveTo>
                  <a:lnTo>
                    <a:pt x="341185" y="177101"/>
                  </a:lnTo>
                  <a:lnTo>
                    <a:pt x="336753" y="177101"/>
                  </a:lnTo>
                  <a:lnTo>
                    <a:pt x="289166" y="177101"/>
                  </a:lnTo>
                  <a:lnTo>
                    <a:pt x="285572" y="180695"/>
                  </a:lnTo>
                  <a:lnTo>
                    <a:pt x="285572" y="189547"/>
                  </a:lnTo>
                  <a:lnTo>
                    <a:pt x="289166" y="193128"/>
                  </a:lnTo>
                  <a:lnTo>
                    <a:pt x="341185" y="193128"/>
                  </a:lnTo>
                  <a:lnTo>
                    <a:pt x="344766" y="189547"/>
                  </a:lnTo>
                  <a:lnTo>
                    <a:pt x="344766" y="180695"/>
                  </a:lnTo>
                  <a:close/>
                </a:path>
                <a:path w="4998084" h="2413635">
                  <a:moveTo>
                    <a:pt x="344766" y="147116"/>
                  </a:moveTo>
                  <a:lnTo>
                    <a:pt x="341185" y="143522"/>
                  </a:lnTo>
                  <a:lnTo>
                    <a:pt x="336753" y="143522"/>
                  </a:lnTo>
                  <a:lnTo>
                    <a:pt x="289166" y="143522"/>
                  </a:lnTo>
                  <a:lnTo>
                    <a:pt x="285572" y="147116"/>
                  </a:lnTo>
                  <a:lnTo>
                    <a:pt x="285572" y="155968"/>
                  </a:lnTo>
                  <a:lnTo>
                    <a:pt x="289166" y="159550"/>
                  </a:lnTo>
                  <a:lnTo>
                    <a:pt x="341185" y="159550"/>
                  </a:lnTo>
                  <a:lnTo>
                    <a:pt x="344766" y="155968"/>
                  </a:lnTo>
                  <a:lnTo>
                    <a:pt x="344766" y="147116"/>
                  </a:lnTo>
                  <a:close/>
                </a:path>
                <a:path w="4998084" h="2413635">
                  <a:moveTo>
                    <a:pt x="344766" y="113550"/>
                  </a:moveTo>
                  <a:lnTo>
                    <a:pt x="341185" y="109956"/>
                  </a:lnTo>
                  <a:lnTo>
                    <a:pt x="336753" y="109956"/>
                  </a:lnTo>
                  <a:lnTo>
                    <a:pt x="289166" y="109956"/>
                  </a:lnTo>
                  <a:lnTo>
                    <a:pt x="285572" y="113550"/>
                  </a:lnTo>
                  <a:lnTo>
                    <a:pt x="285572" y="122402"/>
                  </a:lnTo>
                  <a:lnTo>
                    <a:pt x="289166" y="125984"/>
                  </a:lnTo>
                  <a:lnTo>
                    <a:pt x="341185" y="125984"/>
                  </a:lnTo>
                  <a:lnTo>
                    <a:pt x="344766" y="122402"/>
                  </a:lnTo>
                  <a:lnTo>
                    <a:pt x="344766" y="113550"/>
                  </a:lnTo>
                  <a:close/>
                </a:path>
                <a:path w="4998084" h="2413635">
                  <a:moveTo>
                    <a:pt x="376707" y="82892"/>
                  </a:moveTo>
                  <a:lnTo>
                    <a:pt x="374015" y="69583"/>
                  </a:lnTo>
                  <a:lnTo>
                    <a:pt x="370700" y="64668"/>
                  </a:lnTo>
                  <a:lnTo>
                    <a:pt x="366661" y="58686"/>
                  </a:lnTo>
                  <a:lnTo>
                    <a:pt x="360680" y="54660"/>
                  </a:lnTo>
                  <a:lnTo>
                    <a:pt x="360680" y="82892"/>
                  </a:lnTo>
                  <a:lnTo>
                    <a:pt x="360680" y="271970"/>
                  </a:lnTo>
                  <a:lnTo>
                    <a:pt x="269671" y="271970"/>
                  </a:lnTo>
                  <a:lnTo>
                    <a:pt x="269671" y="64668"/>
                  </a:lnTo>
                  <a:lnTo>
                    <a:pt x="342468" y="64668"/>
                  </a:lnTo>
                  <a:lnTo>
                    <a:pt x="349554" y="66103"/>
                  </a:lnTo>
                  <a:lnTo>
                    <a:pt x="355346" y="70015"/>
                  </a:lnTo>
                  <a:lnTo>
                    <a:pt x="359244" y="75819"/>
                  </a:lnTo>
                  <a:lnTo>
                    <a:pt x="360680" y="82892"/>
                  </a:lnTo>
                  <a:lnTo>
                    <a:pt x="360680" y="54660"/>
                  </a:lnTo>
                  <a:lnTo>
                    <a:pt x="355777" y="51346"/>
                  </a:lnTo>
                  <a:lnTo>
                    <a:pt x="342468" y="48641"/>
                  </a:lnTo>
                  <a:lnTo>
                    <a:pt x="269671" y="48641"/>
                  </a:lnTo>
                  <a:lnTo>
                    <a:pt x="269671" y="16027"/>
                  </a:lnTo>
                  <a:lnTo>
                    <a:pt x="269671" y="3594"/>
                  </a:lnTo>
                  <a:lnTo>
                    <a:pt x="266077" y="0"/>
                  </a:lnTo>
                  <a:lnTo>
                    <a:pt x="253644" y="0"/>
                  </a:lnTo>
                  <a:lnTo>
                    <a:pt x="253644" y="16027"/>
                  </a:lnTo>
                  <a:lnTo>
                    <a:pt x="253644" y="271970"/>
                  </a:lnTo>
                  <a:lnTo>
                    <a:pt x="216877" y="271970"/>
                  </a:lnTo>
                  <a:lnTo>
                    <a:pt x="216877" y="238226"/>
                  </a:lnTo>
                  <a:lnTo>
                    <a:pt x="214630" y="227139"/>
                  </a:lnTo>
                  <a:lnTo>
                    <a:pt x="213690" y="225729"/>
                  </a:lnTo>
                  <a:lnTo>
                    <a:pt x="208508" y="218071"/>
                  </a:lnTo>
                  <a:lnTo>
                    <a:pt x="200850" y="212902"/>
                  </a:lnTo>
                  <a:lnTo>
                    <a:pt x="200850" y="231330"/>
                  </a:lnTo>
                  <a:lnTo>
                    <a:pt x="200850" y="271970"/>
                  </a:lnTo>
                  <a:lnTo>
                    <a:pt x="175856" y="271970"/>
                  </a:lnTo>
                  <a:lnTo>
                    <a:pt x="175856" y="231330"/>
                  </a:lnTo>
                  <a:lnTo>
                    <a:pt x="181470" y="225729"/>
                  </a:lnTo>
                  <a:lnTo>
                    <a:pt x="195237" y="225729"/>
                  </a:lnTo>
                  <a:lnTo>
                    <a:pt x="200850" y="231330"/>
                  </a:lnTo>
                  <a:lnTo>
                    <a:pt x="200850" y="212902"/>
                  </a:lnTo>
                  <a:lnTo>
                    <a:pt x="199440" y="211950"/>
                  </a:lnTo>
                  <a:lnTo>
                    <a:pt x="188353" y="209702"/>
                  </a:lnTo>
                  <a:lnTo>
                    <a:pt x="177253" y="211950"/>
                  </a:lnTo>
                  <a:lnTo>
                    <a:pt x="168186" y="218071"/>
                  </a:lnTo>
                  <a:lnTo>
                    <a:pt x="162077" y="227139"/>
                  </a:lnTo>
                  <a:lnTo>
                    <a:pt x="159829" y="238226"/>
                  </a:lnTo>
                  <a:lnTo>
                    <a:pt x="159829" y="271970"/>
                  </a:lnTo>
                  <a:lnTo>
                    <a:pt x="123063" y="271970"/>
                  </a:lnTo>
                  <a:lnTo>
                    <a:pt x="123063" y="64668"/>
                  </a:lnTo>
                  <a:lnTo>
                    <a:pt x="123063" y="16027"/>
                  </a:lnTo>
                  <a:lnTo>
                    <a:pt x="253644" y="16027"/>
                  </a:lnTo>
                  <a:lnTo>
                    <a:pt x="253644" y="0"/>
                  </a:lnTo>
                  <a:lnTo>
                    <a:pt x="110617" y="0"/>
                  </a:lnTo>
                  <a:lnTo>
                    <a:pt x="107035" y="3594"/>
                  </a:lnTo>
                  <a:lnTo>
                    <a:pt x="107035" y="48641"/>
                  </a:lnTo>
                  <a:lnTo>
                    <a:pt x="107035" y="64668"/>
                  </a:lnTo>
                  <a:lnTo>
                    <a:pt x="107035" y="271970"/>
                  </a:lnTo>
                  <a:lnTo>
                    <a:pt x="16027" y="271970"/>
                  </a:lnTo>
                  <a:lnTo>
                    <a:pt x="16027" y="82892"/>
                  </a:lnTo>
                  <a:lnTo>
                    <a:pt x="17462" y="75819"/>
                  </a:lnTo>
                  <a:lnTo>
                    <a:pt x="21361" y="70015"/>
                  </a:lnTo>
                  <a:lnTo>
                    <a:pt x="27152" y="66103"/>
                  </a:lnTo>
                  <a:lnTo>
                    <a:pt x="34239" y="64668"/>
                  </a:lnTo>
                  <a:lnTo>
                    <a:pt x="107035" y="64668"/>
                  </a:lnTo>
                  <a:lnTo>
                    <a:pt x="107035" y="48641"/>
                  </a:lnTo>
                  <a:lnTo>
                    <a:pt x="34239" y="48641"/>
                  </a:lnTo>
                  <a:lnTo>
                    <a:pt x="20929" y="51346"/>
                  </a:lnTo>
                  <a:lnTo>
                    <a:pt x="10033" y="58686"/>
                  </a:lnTo>
                  <a:lnTo>
                    <a:pt x="2692" y="69583"/>
                  </a:lnTo>
                  <a:lnTo>
                    <a:pt x="0" y="82892"/>
                  </a:lnTo>
                  <a:lnTo>
                    <a:pt x="0" y="284416"/>
                  </a:lnTo>
                  <a:lnTo>
                    <a:pt x="3581" y="287997"/>
                  </a:lnTo>
                  <a:lnTo>
                    <a:pt x="373126" y="287997"/>
                  </a:lnTo>
                  <a:lnTo>
                    <a:pt x="376707" y="284416"/>
                  </a:lnTo>
                  <a:lnTo>
                    <a:pt x="376707" y="271970"/>
                  </a:lnTo>
                  <a:lnTo>
                    <a:pt x="376707" y="82892"/>
                  </a:lnTo>
                  <a:close/>
                </a:path>
                <a:path w="4998084" h="2413635">
                  <a:moveTo>
                    <a:pt x="1409725" y="2160422"/>
                  </a:moveTo>
                  <a:lnTo>
                    <a:pt x="1406232" y="2156942"/>
                  </a:lnTo>
                  <a:lnTo>
                    <a:pt x="1401940" y="2156942"/>
                  </a:lnTo>
                  <a:lnTo>
                    <a:pt x="1397647" y="2156942"/>
                  </a:lnTo>
                  <a:lnTo>
                    <a:pt x="1394155" y="2160422"/>
                  </a:lnTo>
                  <a:lnTo>
                    <a:pt x="1394155" y="2277973"/>
                  </a:lnTo>
                  <a:lnTo>
                    <a:pt x="1397647" y="2281466"/>
                  </a:lnTo>
                  <a:lnTo>
                    <a:pt x="1406232" y="2281466"/>
                  </a:lnTo>
                  <a:lnTo>
                    <a:pt x="1409725" y="2277973"/>
                  </a:lnTo>
                  <a:lnTo>
                    <a:pt x="1409725" y="2160422"/>
                  </a:lnTo>
                  <a:close/>
                </a:path>
                <a:path w="4998084" h="2413635">
                  <a:moveTo>
                    <a:pt x="1433068" y="2366251"/>
                  </a:moveTo>
                  <a:lnTo>
                    <a:pt x="1426095" y="2359279"/>
                  </a:lnTo>
                  <a:lnTo>
                    <a:pt x="1417497" y="2359279"/>
                  </a:lnTo>
                  <a:lnTo>
                    <a:pt x="1408899" y="2359279"/>
                  </a:lnTo>
                  <a:lnTo>
                    <a:pt x="1401927" y="2366251"/>
                  </a:lnTo>
                  <a:lnTo>
                    <a:pt x="1401927" y="2383434"/>
                  </a:lnTo>
                  <a:lnTo>
                    <a:pt x="1408899" y="2390406"/>
                  </a:lnTo>
                  <a:lnTo>
                    <a:pt x="1426095" y="2390406"/>
                  </a:lnTo>
                  <a:lnTo>
                    <a:pt x="1433068" y="2383434"/>
                  </a:lnTo>
                  <a:lnTo>
                    <a:pt x="1433068" y="2366251"/>
                  </a:lnTo>
                  <a:close/>
                </a:path>
                <a:path w="4998084" h="2413635">
                  <a:moveTo>
                    <a:pt x="1440853" y="2160422"/>
                  </a:moveTo>
                  <a:lnTo>
                    <a:pt x="1437360" y="2156942"/>
                  </a:lnTo>
                  <a:lnTo>
                    <a:pt x="1433068" y="2156942"/>
                  </a:lnTo>
                  <a:lnTo>
                    <a:pt x="1428775" y="2156942"/>
                  </a:lnTo>
                  <a:lnTo>
                    <a:pt x="1425282" y="2160422"/>
                  </a:lnTo>
                  <a:lnTo>
                    <a:pt x="1425282" y="2277973"/>
                  </a:lnTo>
                  <a:lnTo>
                    <a:pt x="1428775" y="2281466"/>
                  </a:lnTo>
                  <a:lnTo>
                    <a:pt x="1437360" y="2281466"/>
                  </a:lnTo>
                  <a:lnTo>
                    <a:pt x="1440853" y="2277973"/>
                  </a:lnTo>
                  <a:lnTo>
                    <a:pt x="1440853" y="2160422"/>
                  </a:lnTo>
                  <a:close/>
                </a:path>
                <a:path w="4998084" h="2413635">
                  <a:moveTo>
                    <a:pt x="1471980" y="2160422"/>
                  </a:moveTo>
                  <a:lnTo>
                    <a:pt x="1468488" y="2156942"/>
                  </a:lnTo>
                  <a:lnTo>
                    <a:pt x="1464195" y="2156942"/>
                  </a:lnTo>
                  <a:lnTo>
                    <a:pt x="1459903" y="2156942"/>
                  </a:lnTo>
                  <a:lnTo>
                    <a:pt x="1456410" y="2160422"/>
                  </a:lnTo>
                  <a:lnTo>
                    <a:pt x="1456410" y="2277973"/>
                  </a:lnTo>
                  <a:lnTo>
                    <a:pt x="1459903" y="2281466"/>
                  </a:lnTo>
                  <a:lnTo>
                    <a:pt x="1468488" y="2281466"/>
                  </a:lnTo>
                  <a:lnTo>
                    <a:pt x="1471980" y="2277973"/>
                  </a:lnTo>
                  <a:lnTo>
                    <a:pt x="1471980" y="2160422"/>
                  </a:lnTo>
                  <a:close/>
                </a:path>
                <a:path w="4998084" h="2413635">
                  <a:moveTo>
                    <a:pt x="1475282" y="1636763"/>
                  </a:moveTo>
                  <a:lnTo>
                    <a:pt x="1471701" y="1633169"/>
                  </a:lnTo>
                  <a:lnTo>
                    <a:pt x="1467269" y="1633169"/>
                  </a:lnTo>
                  <a:lnTo>
                    <a:pt x="1419682" y="1633169"/>
                  </a:lnTo>
                  <a:lnTo>
                    <a:pt x="1416088" y="1636763"/>
                  </a:lnTo>
                  <a:lnTo>
                    <a:pt x="1416088" y="1645615"/>
                  </a:lnTo>
                  <a:lnTo>
                    <a:pt x="1419682" y="1649196"/>
                  </a:lnTo>
                  <a:lnTo>
                    <a:pt x="1471701" y="1649196"/>
                  </a:lnTo>
                  <a:lnTo>
                    <a:pt x="1475282" y="1645615"/>
                  </a:lnTo>
                  <a:lnTo>
                    <a:pt x="1475282" y="1636763"/>
                  </a:lnTo>
                  <a:close/>
                </a:path>
                <a:path w="4998084" h="2413635">
                  <a:moveTo>
                    <a:pt x="1475282" y="1603184"/>
                  </a:moveTo>
                  <a:lnTo>
                    <a:pt x="1471701" y="1599590"/>
                  </a:lnTo>
                  <a:lnTo>
                    <a:pt x="1467269" y="1599590"/>
                  </a:lnTo>
                  <a:lnTo>
                    <a:pt x="1419682" y="1599590"/>
                  </a:lnTo>
                  <a:lnTo>
                    <a:pt x="1416088" y="1603184"/>
                  </a:lnTo>
                  <a:lnTo>
                    <a:pt x="1416088" y="1612036"/>
                  </a:lnTo>
                  <a:lnTo>
                    <a:pt x="1419682" y="1615617"/>
                  </a:lnTo>
                  <a:lnTo>
                    <a:pt x="1471701" y="1615617"/>
                  </a:lnTo>
                  <a:lnTo>
                    <a:pt x="1475282" y="1612036"/>
                  </a:lnTo>
                  <a:lnTo>
                    <a:pt x="1475282" y="1603184"/>
                  </a:lnTo>
                  <a:close/>
                </a:path>
                <a:path w="4998084" h="2413635">
                  <a:moveTo>
                    <a:pt x="1475282" y="1569618"/>
                  </a:moveTo>
                  <a:lnTo>
                    <a:pt x="1471701" y="1566024"/>
                  </a:lnTo>
                  <a:lnTo>
                    <a:pt x="1467269" y="1566024"/>
                  </a:lnTo>
                  <a:lnTo>
                    <a:pt x="1419682" y="1566024"/>
                  </a:lnTo>
                  <a:lnTo>
                    <a:pt x="1416088" y="1569618"/>
                  </a:lnTo>
                  <a:lnTo>
                    <a:pt x="1416088" y="1578470"/>
                  </a:lnTo>
                  <a:lnTo>
                    <a:pt x="1419682" y="1582051"/>
                  </a:lnTo>
                  <a:lnTo>
                    <a:pt x="1471701" y="1582051"/>
                  </a:lnTo>
                  <a:lnTo>
                    <a:pt x="1475282" y="1578470"/>
                  </a:lnTo>
                  <a:lnTo>
                    <a:pt x="1475282" y="1569618"/>
                  </a:lnTo>
                  <a:close/>
                </a:path>
                <a:path w="4998084" h="2413635">
                  <a:moveTo>
                    <a:pt x="1475282" y="1536039"/>
                  </a:moveTo>
                  <a:lnTo>
                    <a:pt x="1471688" y="1532458"/>
                  </a:lnTo>
                  <a:lnTo>
                    <a:pt x="1419669" y="1532458"/>
                  </a:lnTo>
                  <a:lnTo>
                    <a:pt x="1416088" y="1536039"/>
                  </a:lnTo>
                  <a:lnTo>
                    <a:pt x="1416088" y="1544891"/>
                  </a:lnTo>
                  <a:lnTo>
                    <a:pt x="1419669" y="1548485"/>
                  </a:lnTo>
                  <a:lnTo>
                    <a:pt x="1424101" y="1548485"/>
                  </a:lnTo>
                  <a:lnTo>
                    <a:pt x="1471688" y="1548485"/>
                  </a:lnTo>
                  <a:lnTo>
                    <a:pt x="1475282" y="1544891"/>
                  </a:lnTo>
                  <a:lnTo>
                    <a:pt x="1475282" y="1536039"/>
                  </a:lnTo>
                  <a:close/>
                </a:path>
                <a:path w="4998084" h="2413635">
                  <a:moveTo>
                    <a:pt x="1510893" y="2366251"/>
                  </a:moveTo>
                  <a:lnTo>
                    <a:pt x="1503921" y="2359279"/>
                  </a:lnTo>
                  <a:lnTo>
                    <a:pt x="1495323" y="2359279"/>
                  </a:lnTo>
                  <a:lnTo>
                    <a:pt x="1486725" y="2359279"/>
                  </a:lnTo>
                  <a:lnTo>
                    <a:pt x="1479753" y="2366251"/>
                  </a:lnTo>
                  <a:lnTo>
                    <a:pt x="1479753" y="2383434"/>
                  </a:lnTo>
                  <a:lnTo>
                    <a:pt x="1486725" y="2390406"/>
                  </a:lnTo>
                  <a:lnTo>
                    <a:pt x="1503921" y="2390406"/>
                  </a:lnTo>
                  <a:lnTo>
                    <a:pt x="1510893" y="2383434"/>
                  </a:lnTo>
                  <a:lnTo>
                    <a:pt x="1510893" y="2366251"/>
                  </a:lnTo>
                  <a:close/>
                </a:path>
                <a:path w="4998084" h="2413635">
                  <a:moveTo>
                    <a:pt x="1564081" y="1593926"/>
                  </a:moveTo>
                  <a:lnTo>
                    <a:pt x="1560487" y="1590344"/>
                  </a:lnTo>
                  <a:lnTo>
                    <a:pt x="1524228" y="1590344"/>
                  </a:lnTo>
                  <a:lnTo>
                    <a:pt x="1520647" y="1593926"/>
                  </a:lnTo>
                  <a:lnTo>
                    <a:pt x="1520647" y="1602778"/>
                  </a:lnTo>
                  <a:lnTo>
                    <a:pt x="1524228" y="1606372"/>
                  </a:lnTo>
                  <a:lnTo>
                    <a:pt x="1528660" y="1606372"/>
                  </a:lnTo>
                  <a:lnTo>
                    <a:pt x="1560487" y="1606372"/>
                  </a:lnTo>
                  <a:lnTo>
                    <a:pt x="1564081" y="1602778"/>
                  </a:lnTo>
                  <a:lnTo>
                    <a:pt x="1564081" y="1593926"/>
                  </a:lnTo>
                  <a:close/>
                </a:path>
                <a:path w="4998084" h="2413635">
                  <a:moveTo>
                    <a:pt x="1564081" y="1567218"/>
                  </a:moveTo>
                  <a:lnTo>
                    <a:pt x="1560487" y="1563636"/>
                  </a:lnTo>
                  <a:lnTo>
                    <a:pt x="1524228" y="1563636"/>
                  </a:lnTo>
                  <a:lnTo>
                    <a:pt x="1520647" y="1567218"/>
                  </a:lnTo>
                  <a:lnTo>
                    <a:pt x="1520647" y="1576070"/>
                  </a:lnTo>
                  <a:lnTo>
                    <a:pt x="1524228" y="1579664"/>
                  </a:lnTo>
                  <a:lnTo>
                    <a:pt x="1528660" y="1579664"/>
                  </a:lnTo>
                  <a:lnTo>
                    <a:pt x="1560487" y="1579664"/>
                  </a:lnTo>
                  <a:lnTo>
                    <a:pt x="1564081" y="1576070"/>
                  </a:lnTo>
                  <a:lnTo>
                    <a:pt x="1564081" y="1567218"/>
                  </a:lnTo>
                  <a:close/>
                </a:path>
                <a:path w="4998084" h="2413635">
                  <a:moveTo>
                    <a:pt x="1564081" y="1540497"/>
                  </a:moveTo>
                  <a:lnTo>
                    <a:pt x="1560487" y="1536915"/>
                  </a:lnTo>
                  <a:lnTo>
                    <a:pt x="1524228" y="1536915"/>
                  </a:lnTo>
                  <a:lnTo>
                    <a:pt x="1520647" y="1540497"/>
                  </a:lnTo>
                  <a:lnTo>
                    <a:pt x="1520647" y="1549349"/>
                  </a:lnTo>
                  <a:lnTo>
                    <a:pt x="1524228" y="1552943"/>
                  </a:lnTo>
                  <a:lnTo>
                    <a:pt x="1528660" y="1552943"/>
                  </a:lnTo>
                  <a:lnTo>
                    <a:pt x="1560487" y="1552943"/>
                  </a:lnTo>
                  <a:lnTo>
                    <a:pt x="1564081" y="1549349"/>
                  </a:lnTo>
                  <a:lnTo>
                    <a:pt x="1564081" y="1540497"/>
                  </a:lnTo>
                  <a:close/>
                </a:path>
                <a:path w="4998084" h="2413635">
                  <a:moveTo>
                    <a:pt x="1564081" y="1513776"/>
                  </a:moveTo>
                  <a:lnTo>
                    <a:pt x="1560487" y="1510195"/>
                  </a:lnTo>
                  <a:lnTo>
                    <a:pt x="1524228" y="1510195"/>
                  </a:lnTo>
                  <a:lnTo>
                    <a:pt x="1520647" y="1513776"/>
                  </a:lnTo>
                  <a:lnTo>
                    <a:pt x="1520647" y="1522628"/>
                  </a:lnTo>
                  <a:lnTo>
                    <a:pt x="1524228" y="1526222"/>
                  </a:lnTo>
                  <a:lnTo>
                    <a:pt x="1528660" y="1526222"/>
                  </a:lnTo>
                  <a:lnTo>
                    <a:pt x="1560487" y="1526222"/>
                  </a:lnTo>
                  <a:lnTo>
                    <a:pt x="1564081" y="1522628"/>
                  </a:lnTo>
                  <a:lnTo>
                    <a:pt x="1564081" y="1513776"/>
                  </a:lnTo>
                  <a:close/>
                </a:path>
                <a:path w="4998084" h="2413635">
                  <a:moveTo>
                    <a:pt x="1564081" y="1487055"/>
                  </a:moveTo>
                  <a:lnTo>
                    <a:pt x="1560487" y="1483474"/>
                  </a:lnTo>
                  <a:lnTo>
                    <a:pt x="1524228" y="1483474"/>
                  </a:lnTo>
                  <a:lnTo>
                    <a:pt x="1520647" y="1487055"/>
                  </a:lnTo>
                  <a:lnTo>
                    <a:pt x="1520647" y="1495907"/>
                  </a:lnTo>
                  <a:lnTo>
                    <a:pt x="1524228" y="1499501"/>
                  </a:lnTo>
                  <a:lnTo>
                    <a:pt x="1528660" y="1499501"/>
                  </a:lnTo>
                  <a:lnTo>
                    <a:pt x="1560487" y="1499501"/>
                  </a:lnTo>
                  <a:lnTo>
                    <a:pt x="1564081" y="1495907"/>
                  </a:lnTo>
                  <a:lnTo>
                    <a:pt x="1564081" y="1487055"/>
                  </a:lnTo>
                  <a:close/>
                </a:path>
                <a:path w="4998084" h="2413635">
                  <a:moveTo>
                    <a:pt x="1564081" y="1460347"/>
                  </a:moveTo>
                  <a:lnTo>
                    <a:pt x="1560487" y="1456766"/>
                  </a:lnTo>
                  <a:lnTo>
                    <a:pt x="1524228" y="1456766"/>
                  </a:lnTo>
                  <a:lnTo>
                    <a:pt x="1520647" y="1460347"/>
                  </a:lnTo>
                  <a:lnTo>
                    <a:pt x="1520647" y="1469199"/>
                  </a:lnTo>
                  <a:lnTo>
                    <a:pt x="1524228" y="1472793"/>
                  </a:lnTo>
                  <a:lnTo>
                    <a:pt x="1528660" y="1472793"/>
                  </a:lnTo>
                  <a:lnTo>
                    <a:pt x="1560487" y="1472793"/>
                  </a:lnTo>
                  <a:lnTo>
                    <a:pt x="1564081" y="1469199"/>
                  </a:lnTo>
                  <a:lnTo>
                    <a:pt x="1564081" y="1460347"/>
                  </a:lnTo>
                  <a:close/>
                </a:path>
                <a:path w="4998084" h="2413635">
                  <a:moveTo>
                    <a:pt x="1624368" y="1593926"/>
                  </a:moveTo>
                  <a:lnTo>
                    <a:pt x="1620774" y="1590344"/>
                  </a:lnTo>
                  <a:lnTo>
                    <a:pt x="1584515" y="1590344"/>
                  </a:lnTo>
                  <a:lnTo>
                    <a:pt x="1580934" y="1593926"/>
                  </a:lnTo>
                  <a:lnTo>
                    <a:pt x="1580934" y="1602778"/>
                  </a:lnTo>
                  <a:lnTo>
                    <a:pt x="1584515" y="1606372"/>
                  </a:lnTo>
                  <a:lnTo>
                    <a:pt x="1588947" y="1606372"/>
                  </a:lnTo>
                  <a:lnTo>
                    <a:pt x="1620774" y="1606372"/>
                  </a:lnTo>
                  <a:lnTo>
                    <a:pt x="1624368" y="1602778"/>
                  </a:lnTo>
                  <a:lnTo>
                    <a:pt x="1624368" y="1593926"/>
                  </a:lnTo>
                  <a:close/>
                </a:path>
                <a:path w="4998084" h="2413635">
                  <a:moveTo>
                    <a:pt x="1624368" y="1567218"/>
                  </a:moveTo>
                  <a:lnTo>
                    <a:pt x="1620774" y="1563636"/>
                  </a:lnTo>
                  <a:lnTo>
                    <a:pt x="1584515" y="1563636"/>
                  </a:lnTo>
                  <a:lnTo>
                    <a:pt x="1580934" y="1567218"/>
                  </a:lnTo>
                  <a:lnTo>
                    <a:pt x="1580934" y="1576070"/>
                  </a:lnTo>
                  <a:lnTo>
                    <a:pt x="1584515" y="1579664"/>
                  </a:lnTo>
                  <a:lnTo>
                    <a:pt x="1588947" y="1579664"/>
                  </a:lnTo>
                  <a:lnTo>
                    <a:pt x="1620774" y="1579664"/>
                  </a:lnTo>
                  <a:lnTo>
                    <a:pt x="1624368" y="1576070"/>
                  </a:lnTo>
                  <a:lnTo>
                    <a:pt x="1624368" y="1567218"/>
                  </a:lnTo>
                  <a:close/>
                </a:path>
                <a:path w="4998084" h="2413635">
                  <a:moveTo>
                    <a:pt x="1624368" y="1540497"/>
                  </a:moveTo>
                  <a:lnTo>
                    <a:pt x="1620774" y="1536915"/>
                  </a:lnTo>
                  <a:lnTo>
                    <a:pt x="1584515" y="1536915"/>
                  </a:lnTo>
                  <a:lnTo>
                    <a:pt x="1580934" y="1540497"/>
                  </a:lnTo>
                  <a:lnTo>
                    <a:pt x="1580934" y="1549349"/>
                  </a:lnTo>
                  <a:lnTo>
                    <a:pt x="1584515" y="1552943"/>
                  </a:lnTo>
                  <a:lnTo>
                    <a:pt x="1588947" y="1552943"/>
                  </a:lnTo>
                  <a:lnTo>
                    <a:pt x="1620774" y="1552943"/>
                  </a:lnTo>
                  <a:lnTo>
                    <a:pt x="1624368" y="1549349"/>
                  </a:lnTo>
                  <a:lnTo>
                    <a:pt x="1624368" y="1540497"/>
                  </a:lnTo>
                  <a:close/>
                </a:path>
                <a:path w="4998084" h="2413635">
                  <a:moveTo>
                    <a:pt x="1624368" y="1513776"/>
                  </a:moveTo>
                  <a:lnTo>
                    <a:pt x="1620774" y="1510195"/>
                  </a:lnTo>
                  <a:lnTo>
                    <a:pt x="1584515" y="1510195"/>
                  </a:lnTo>
                  <a:lnTo>
                    <a:pt x="1580934" y="1513776"/>
                  </a:lnTo>
                  <a:lnTo>
                    <a:pt x="1580934" y="1522628"/>
                  </a:lnTo>
                  <a:lnTo>
                    <a:pt x="1584515" y="1526222"/>
                  </a:lnTo>
                  <a:lnTo>
                    <a:pt x="1588947" y="1526222"/>
                  </a:lnTo>
                  <a:lnTo>
                    <a:pt x="1620774" y="1526222"/>
                  </a:lnTo>
                  <a:lnTo>
                    <a:pt x="1624368" y="1522628"/>
                  </a:lnTo>
                  <a:lnTo>
                    <a:pt x="1624368" y="1513776"/>
                  </a:lnTo>
                  <a:close/>
                </a:path>
                <a:path w="4998084" h="2413635">
                  <a:moveTo>
                    <a:pt x="1624368" y="1487055"/>
                  </a:moveTo>
                  <a:lnTo>
                    <a:pt x="1620774" y="1483474"/>
                  </a:lnTo>
                  <a:lnTo>
                    <a:pt x="1584515" y="1483474"/>
                  </a:lnTo>
                  <a:lnTo>
                    <a:pt x="1580934" y="1487055"/>
                  </a:lnTo>
                  <a:lnTo>
                    <a:pt x="1580934" y="1495907"/>
                  </a:lnTo>
                  <a:lnTo>
                    <a:pt x="1584515" y="1499501"/>
                  </a:lnTo>
                  <a:lnTo>
                    <a:pt x="1588947" y="1499501"/>
                  </a:lnTo>
                  <a:lnTo>
                    <a:pt x="1620774" y="1499501"/>
                  </a:lnTo>
                  <a:lnTo>
                    <a:pt x="1624368" y="1495907"/>
                  </a:lnTo>
                  <a:lnTo>
                    <a:pt x="1624368" y="1487055"/>
                  </a:lnTo>
                  <a:close/>
                </a:path>
                <a:path w="4998084" h="2413635">
                  <a:moveTo>
                    <a:pt x="1624368" y="1460347"/>
                  </a:moveTo>
                  <a:lnTo>
                    <a:pt x="1620774" y="1456766"/>
                  </a:lnTo>
                  <a:lnTo>
                    <a:pt x="1584515" y="1456766"/>
                  </a:lnTo>
                  <a:lnTo>
                    <a:pt x="1580934" y="1460347"/>
                  </a:lnTo>
                  <a:lnTo>
                    <a:pt x="1580934" y="1469199"/>
                  </a:lnTo>
                  <a:lnTo>
                    <a:pt x="1584515" y="1472793"/>
                  </a:lnTo>
                  <a:lnTo>
                    <a:pt x="1588947" y="1472793"/>
                  </a:lnTo>
                  <a:lnTo>
                    <a:pt x="1620774" y="1472793"/>
                  </a:lnTo>
                  <a:lnTo>
                    <a:pt x="1624368" y="1469199"/>
                  </a:lnTo>
                  <a:lnTo>
                    <a:pt x="1624368" y="1460347"/>
                  </a:lnTo>
                  <a:close/>
                </a:path>
                <a:path w="4998084" h="2413635">
                  <a:moveTo>
                    <a:pt x="1728927" y="1636763"/>
                  </a:moveTo>
                  <a:lnTo>
                    <a:pt x="1725345" y="1633169"/>
                  </a:lnTo>
                  <a:lnTo>
                    <a:pt x="1720913" y="1633169"/>
                  </a:lnTo>
                  <a:lnTo>
                    <a:pt x="1673326" y="1633169"/>
                  </a:lnTo>
                  <a:lnTo>
                    <a:pt x="1669732" y="1636763"/>
                  </a:lnTo>
                  <a:lnTo>
                    <a:pt x="1669732" y="1645615"/>
                  </a:lnTo>
                  <a:lnTo>
                    <a:pt x="1673326" y="1649196"/>
                  </a:lnTo>
                  <a:lnTo>
                    <a:pt x="1725345" y="1649196"/>
                  </a:lnTo>
                  <a:lnTo>
                    <a:pt x="1728927" y="1645615"/>
                  </a:lnTo>
                  <a:lnTo>
                    <a:pt x="1728927" y="1636763"/>
                  </a:lnTo>
                  <a:close/>
                </a:path>
                <a:path w="4998084" h="2413635">
                  <a:moveTo>
                    <a:pt x="1728927" y="1603184"/>
                  </a:moveTo>
                  <a:lnTo>
                    <a:pt x="1725345" y="1599590"/>
                  </a:lnTo>
                  <a:lnTo>
                    <a:pt x="1720913" y="1599590"/>
                  </a:lnTo>
                  <a:lnTo>
                    <a:pt x="1673326" y="1599590"/>
                  </a:lnTo>
                  <a:lnTo>
                    <a:pt x="1669732" y="1603184"/>
                  </a:lnTo>
                  <a:lnTo>
                    <a:pt x="1669732" y="1612036"/>
                  </a:lnTo>
                  <a:lnTo>
                    <a:pt x="1673326" y="1615617"/>
                  </a:lnTo>
                  <a:lnTo>
                    <a:pt x="1725345" y="1615617"/>
                  </a:lnTo>
                  <a:lnTo>
                    <a:pt x="1728927" y="1612036"/>
                  </a:lnTo>
                  <a:lnTo>
                    <a:pt x="1728927" y="1603184"/>
                  </a:lnTo>
                  <a:close/>
                </a:path>
                <a:path w="4998084" h="2413635">
                  <a:moveTo>
                    <a:pt x="1728927" y="1569618"/>
                  </a:moveTo>
                  <a:lnTo>
                    <a:pt x="1725345" y="1566024"/>
                  </a:lnTo>
                  <a:lnTo>
                    <a:pt x="1720913" y="1566024"/>
                  </a:lnTo>
                  <a:lnTo>
                    <a:pt x="1673326" y="1566024"/>
                  </a:lnTo>
                  <a:lnTo>
                    <a:pt x="1669732" y="1569618"/>
                  </a:lnTo>
                  <a:lnTo>
                    <a:pt x="1669732" y="1578470"/>
                  </a:lnTo>
                  <a:lnTo>
                    <a:pt x="1673326" y="1582051"/>
                  </a:lnTo>
                  <a:lnTo>
                    <a:pt x="1725345" y="1582051"/>
                  </a:lnTo>
                  <a:lnTo>
                    <a:pt x="1728927" y="1578470"/>
                  </a:lnTo>
                  <a:lnTo>
                    <a:pt x="1728927" y="1569618"/>
                  </a:lnTo>
                  <a:close/>
                </a:path>
                <a:path w="4998084" h="2413635">
                  <a:moveTo>
                    <a:pt x="1728927" y="1536052"/>
                  </a:moveTo>
                  <a:lnTo>
                    <a:pt x="1725345" y="1532458"/>
                  </a:lnTo>
                  <a:lnTo>
                    <a:pt x="1720913" y="1532458"/>
                  </a:lnTo>
                  <a:lnTo>
                    <a:pt x="1673326" y="1532458"/>
                  </a:lnTo>
                  <a:lnTo>
                    <a:pt x="1669732" y="1536052"/>
                  </a:lnTo>
                  <a:lnTo>
                    <a:pt x="1669732" y="1544904"/>
                  </a:lnTo>
                  <a:lnTo>
                    <a:pt x="1673326" y="1548485"/>
                  </a:lnTo>
                  <a:lnTo>
                    <a:pt x="1725345" y="1548485"/>
                  </a:lnTo>
                  <a:lnTo>
                    <a:pt x="1728927" y="1544904"/>
                  </a:lnTo>
                  <a:lnTo>
                    <a:pt x="1728927" y="1536052"/>
                  </a:lnTo>
                  <a:close/>
                </a:path>
                <a:path w="4998084" h="2413635">
                  <a:moveTo>
                    <a:pt x="1744370" y="2366251"/>
                  </a:moveTo>
                  <a:lnTo>
                    <a:pt x="1737398" y="2359279"/>
                  </a:lnTo>
                  <a:lnTo>
                    <a:pt x="1728800" y="2359279"/>
                  </a:lnTo>
                  <a:lnTo>
                    <a:pt x="1720202" y="2359279"/>
                  </a:lnTo>
                  <a:lnTo>
                    <a:pt x="1713230" y="2366251"/>
                  </a:lnTo>
                  <a:lnTo>
                    <a:pt x="1713230" y="2383434"/>
                  </a:lnTo>
                  <a:lnTo>
                    <a:pt x="1720202" y="2390406"/>
                  </a:lnTo>
                  <a:lnTo>
                    <a:pt x="1737398" y="2390406"/>
                  </a:lnTo>
                  <a:lnTo>
                    <a:pt x="1744370" y="2383434"/>
                  </a:lnTo>
                  <a:lnTo>
                    <a:pt x="1744370" y="2366251"/>
                  </a:lnTo>
                  <a:close/>
                </a:path>
                <a:path w="4998084" h="2413635">
                  <a:moveTo>
                    <a:pt x="1760867" y="1505394"/>
                  </a:moveTo>
                  <a:lnTo>
                    <a:pt x="1758162" y="1492084"/>
                  </a:lnTo>
                  <a:lnTo>
                    <a:pt x="1754860" y="1487170"/>
                  </a:lnTo>
                  <a:lnTo>
                    <a:pt x="1750822" y="1481188"/>
                  </a:lnTo>
                  <a:lnTo>
                    <a:pt x="1744840" y="1477162"/>
                  </a:lnTo>
                  <a:lnTo>
                    <a:pt x="1744840" y="1505394"/>
                  </a:lnTo>
                  <a:lnTo>
                    <a:pt x="1744840" y="1694472"/>
                  </a:lnTo>
                  <a:lnTo>
                    <a:pt x="1653832" y="1694472"/>
                  </a:lnTo>
                  <a:lnTo>
                    <a:pt x="1653832" y="1487170"/>
                  </a:lnTo>
                  <a:lnTo>
                    <a:pt x="1726628" y="1487170"/>
                  </a:lnTo>
                  <a:lnTo>
                    <a:pt x="1733702" y="1488605"/>
                  </a:lnTo>
                  <a:lnTo>
                    <a:pt x="1739493" y="1492516"/>
                  </a:lnTo>
                  <a:lnTo>
                    <a:pt x="1743405" y="1498307"/>
                  </a:lnTo>
                  <a:lnTo>
                    <a:pt x="1744840" y="1505394"/>
                  </a:lnTo>
                  <a:lnTo>
                    <a:pt x="1744840" y="1477162"/>
                  </a:lnTo>
                  <a:lnTo>
                    <a:pt x="1739938" y="1473847"/>
                  </a:lnTo>
                  <a:lnTo>
                    <a:pt x="1726628" y="1471142"/>
                  </a:lnTo>
                  <a:lnTo>
                    <a:pt x="1653832" y="1471142"/>
                  </a:lnTo>
                  <a:lnTo>
                    <a:pt x="1653832" y="1438529"/>
                  </a:lnTo>
                  <a:lnTo>
                    <a:pt x="1653832" y="1426095"/>
                  </a:lnTo>
                  <a:lnTo>
                    <a:pt x="1650238" y="1422501"/>
                  </a:lnTo>
                  <a:lnTo>
                    <a:pt x="1637804" y="1422501"/>
                  </a:lnTo>
                  <a:lnTo>
                    <a:pt x="1637804" y="1438529"/>
                  </a:lnTo>
                  <a:lnTo>
                    <a:pt x="1637804" y="1694472"/>
                  </a:lnTo>
                  <a:lnTo>
                    <a:pt x="1601038" y="1694472"/>
                  </a:lnTo>
                  <a:lnTo>
                    <a:pt x="1601038" y="1660728"/>
                  </a:lnTo>
                  <a:lnTo>
                    <a:pt x="1598790" y="1649641"/>
                  </a:lnTo>
                  <a:lnTo>
                    <a:pt x="1597837" y="1648231"/>
                  </a:lnTo>
                  <a:lnTo>
                    <a:pt x="1592668" y="1640573"/>
                  </a:lnTo>
                  <a:lnTo>
                    <a:pt x="1585010" y="1635404"/>
                  </a:lnTo>
                  <a:lnTo>
                    <a:pt x="1585010" y="1653832"/>
                  </a:lnTo>
                  <a:lnTo>
                    <a:pt x="1585010" y="1694472"/>
                  </a:lnTo>
                  <a:lnTo>
                    <a:pt x="1560017" y="1694472"/>
                  </a:lnTo>
                  <a:lnTo>
                    <a:pt x="1560017" y="1653832"/>
                  </a:lnTo>
                  <a:lnTo>
                    <a:pt x="1565630" y="1648231"/>
                  </a:lnTo>
                  <a:lnTo>
                    <a:pt x="1579397" y="1648231"/>
                  </a:lnTo>
                  <a:lnTo>
                    <a:pt x="1585010" y="1653832"/>
                  </a:lnTo>
                  <a:lnTo>
                    <a:pt x="1585010" y="1635404"/>
                  </a:lnTo>
                  <a:lnTo>
                    <a:pt x="1583601" y="1634451"/>
                  </a:lnTo>
                  <a:lnTo>
                    <a:pt x="1572514" y="1632204"/>
                  </a:lnTo>
                  <a:lnTo>
                    <a:pt x="1561414" y="1634451"/>
                  </a:lnTo>
                  <a:lnTo>
                    <a:pt x="1552346" y="1640573"/>
                  </a:lnTo>
                  <a:lnTo>
                    <a:pt x="1546225" y="1649641"/>
                  </a:lnTo>
                  <a:lnTo>
                    <a:pt x="1543989" y="1660728"/>
                  </a:lnTo>
                  <a:lnTo>
                    <a:pt x="1543989" y="1694472"/>
                  </a:lnTo>
                  <a:lnTo>
                    <a:pt x="1507223" y="1694472"/>
                  </a:lnTo>
                  <a:lnTo>
                    <a:pt x="1507223" y="1487170"/>
                  </a:lnTo>
                  <a:lnTo>
                    <a:pt x="1507223" y="1438529"/>
                  </a:lnTo>
                  <a:lnTo>
                    <a:pt x="1637804" y="1438529"/>
                  </a:lnTo>
                  <a:lnTo>
                    <a:pt x="1637804" y="1422501"/>
                  </a:lnTo>
                  <a:lnTo>
                    <a:pt x="1494777" y="1422501"/>
                  </a:lnTo>
                  <a:lnTo>
                    <a:pt x="1491195" y="1426095"/>
                  </a:lnTo>
                  <a:lnTo>
                    <a:pt x="1491195" y="1471142"/>
                  </a:lnTo>
                  <a:lnTo>
                    <a:pt x="1491195" y="1487170"/>
                  </a:lnTo>
                  <a:lnTo>
                    <a:pt x="1491195" y="1694472"/>
                  </a:lnTo>
                  <a:lnTo>
                    <a:pt x="1400187" y="1694472"/>
                  </a:lnTo>
                  <a:lnTo>
                    <a:pt x="1400187" y="1505394"/>
                  </a:lnTo>
                  <a:lnTo>
                    <a:pt x="1401610" y="1498307"/>
                  </a:lnTo>
                  <a:lnTo>
                    <a:pt x="1405521" y="1492516"/>
                  </a:lnTo>
                  <a:lnTo>
                    <a:pt x="1411312" y="1488605"/>
                  </a:lnTo>
                  <a:lnTo>
                    <a:pt x="1418399" y="1487170"/>
                  </a:lnTo>
                  <a:lnTo>
                    <a:pt x="1491195" y="1487170"/>
                  </a:lnTo>
                  <a:lnTo>
                    <a:pt x="1491195" y="1471142"/>
                  </a:lnTo>
                  <a:lnTo>
                    <a:pt x="1418399" y="1471142"/>
                  </a:lnTo>
                  <a:lnTo>
                    <a:pt x="1405077" y="1473847"/>
                  </a:lnTo>
                  <a:lnTo>
                    <a:pt x="1394193" y="1481188"/>
                  </a:lnTo>
                  <a:lnTo>
                    <a:pt x="1386852" y="1492084"/>
                  </a:lnTo>
                  <a:lnTo>
                    <a:pt x="1384160" y="1505394"/>
                  </a:lnTo>
                  <a:lnTo>
                    <a:pt x="1384160" y="1706918"/>
                  </a:lnTo>
                  <a:lnTo>
                    <a:pt x="1387741" y="1710499"/>
                  </a:lnTo>
                  <a:lnTo>
                    <a:pt x="1757286" y="1710499"/>
                  </a:lnTo>
                  <a:lnTo>
                    <a:pt x="1760867" y="1706918"/>
                  </a:lnTo>
                  <a:lnTo>
                    <a:pt x="1760867" y="1694472"/>
                  </a:lnTo>
                  <a:lnTo>
                    <a:pt x="1760867" y="1505394"/>
                  </a:lnTo>
                  <a:close/>
                </a:path>
                <a:path w="4998084" h="2413635">
                  <a:moveTo>
                    <a:pt x="1814410" y="2300503"/>
                  </a:moveTo>
                  <a:lnTo>
                    <a:pt x="1810931" y="2297023"/>
                  </a:lnTo>
                  <a:lnTo>
                    <a:pt x="1798840" y="2297023"/>
                  </a:lnTo>
                  <a:lnTo>
                    <a:pt x="1798840" y="2312581"/>
                  </a:lnTo>
                  <a:lnTo>
                    <a:pt x="1798840" y="2328151"/>
                  </a:lnTo>
                  <a:lnTo>
                    <a:pt x="1778977" y="2328151"/>
                  </a:lnTo>
                  <a:lnTo>
                    <a:pt x="1775498" y="2331631"/>
                  </a:lnTo>
                  <a:lnTo>
                    <a:pt x="1775498" y="2340229"/>
                  </a:lnTo>
                  <a:lnTo>
                    <a:pt x="1778977" y="2343721"/>
                  </a:lnTo>
                  <a:lnTo>
                    <a:pt x="1798840" y="2343721"/>
                  </a:lnTo>
                  <a:lnTo>
                    <a:pt x="1798840" y="2367064"/>
                  </a:lnTo>
                  <a:lnTo>
                    <a:pt x="1766938" y="2367064"/>
                  </a:lnTo>
                  <a:lnTo>
                    <a:pt x="1760918" y="2352840"/>
                  </a:lnTo>
                  <a:lnTo>
                    <a:pt x="1759559" y="2351494"/>
                  </a:lnTo>
                  <a:lnTo>
                    <a:pt x="1752155" y="2344216"/>
                  </a:lnTo>
                  <a:lnTo>
                    <a:pt x="1752155" y="2374849"/>
                  </a:lnTo>
                  <a:lnTo>
                    <a:pt x="1750314" y="2383942"/>
                  </a:lnTo>
                  <a:lnTo>
                    <a:pt x="1745310" y="2391359"/>
                  </a:lnTo>
                  <a:lnTo>
                    <a:pt x="1737893" y="2396363"/>
                  </a:lnTo>
                  <a:lnTo>
                    <a:pt x="1728800" y="2398191"/>
                  </a:lnTo>
                  <a:lnTo>
                    <a:pt x="1719707" y="2396363"/>
                  </a:lnTo>
                  <a:lnTo>
                    <a:pt x="1712290" y="2391359"/>
                  </a:lnTo>
                  <a:lnTo>
                    <a:pt x="1707286" y="2383942"/>
                  </a:lnTo>
                  <a:lnTo>
                    <a:pt x="1707019" y="2382634"/>
                  </a:lnTo>
                  <a:lnTo>
                    <a:pt x="1705457" y="2374849"/>
                  </a:lnTo>
                  <a:lnTo>
                    <a:pt x="1707019" y="2367064"/>
                  </a:lnTo>
                  <a:lnTo>
                    <a:pt x="1707286" y="2365756"/>
                  </a:lnTo>
                  <a:lnTo>
                    <a:pt x="1712290" y="2358339"/>
                  </a:lnTo>
                  <a:lnTo>
                    <a:pt x="1719707" y="2353335"/>
                  </a:lnTo>
                  <a:lnTo>
                    <a:pt x="1728800" y="2351494"/>
                  </a:lnTo>
                  <a:lnTo>
                    <a:pt x="1737893" y="2353335"/>
                  </a:lnTo>
                  <a:lnTo>
                    <a:pt x="1745310" y="2358339"/>
                  </a:lnTo>
                  <a:lnTo>
                    <a:pt x="1750314" y="2365756"/>
                  </a:lnTo>
                  <a:lnTo>
                    <a:pt x="1752155" y="2374849"/>
                  </a:lnTo>
                  <a:lnTo>
                    <a:pt x="1752155" y="2344216"/>
                  </a:lnTo>
                  <a:lnTo>
                    <a:pt x="1750288" y="2342375"/>
                  </a:lnTo>
                  <a:lnTo>
                    <a:pt x="1736509" y="2336660"/>
                  </a:lnTo>
                  <a:lnTo>
                    <a:pt x="1721065" y="2336673"/>
                  </a:lnTo>
                  <a:lnTo>
                    <a:pt x="1710283" y="2340584"/>
                  </a:lnTo>
                  <a:lnTo>
                    <a:pt x="1701279" y="2347290"/>
                  </a:lnTo>
                  <a:lnTo>
                    <a:pt x="1694561" y="2356320"/>
                  </a:lnTo>
                  <a:lnTo>
                    <a:pt x="1690674" y="2367064"/>
                  </a:lnTo>
                  <a:lnTo>
                    <a:pt x="1674329" y="2367064"/>
                  </a:lnTo>
                  <a:lnTo>
                    <a:pt x="1674329" y="2312581"/>
                  </a:lnTo>
                  <a:lnTo>
                    <a:pt x="1798840" y="2312581"/>
                  </a:lnTo>
                  <a:lnTo>
                    <a:pt x="1798840" y="2297023"/>
                  </a:lnTo>
                  <a:lnTo>
                    <a:pt x="1798840" y="2250325"/>
                  </a:lnTo>
                  <a:lnTo>
                    <a:pt x="1798840" y="2219198"/>
                  </a:lnTo>
                  <a:lnTo>
                    <a:pt x="1798840" y="2188070"/>
                  </a:lnTo>
                  <a:lnTo>
                    <a:pt x="1798764" y="2179802"/>
                  </a:lnTo>
                  <a:lnTo>
                    <a:pt x="1794891" y="2173655"/>
                  </a:lnTo>
                  <a:lnTo>
                    <a:pt x="1794522" y="2173427"/>
                  </a:lnTo>
                  <a:lnTo>
                    <a:pt x="1794129" y="2173224"/>
                  </a:lnTo>
                  <a:lnTo>
                    <a:pt x="1793595" y="2173008"/>
                  </a:lnTo>
                  <a:lnTo>
                    <a:pt x="1792160" y="2172500"/>
                  </a:lnTo>
                  <a:lnTo>
                    <a:pt x="1783283" y="2169731"/>
                  </a:lnTo>
                  <a:lnTo>
                    <a:pt x="1783283" y="2188070"/>
                  </a:lnTo>
                  <a:lnTo>
                    <a:pt x="1783283" y="2203627"/>
                  </a:lnTo>
                  <a:lnTo>
                    <a:pt x="1783283" y="2219198"/>
                  </a:lnTo>
                  <a:lnTo>
                    <a:pt x="1783283" y="2250325"/>
                  </a:lnTo>
                  <a:lnTo>
                    <a:pt x="1705457" y="2250325"/>
                  </a:lnTo>
                  <a:lnTo>
                    <a:pt x="1705457" y="2219198"/>
                  </a:lnTo>
                  <a:lnTo>
                    <a:pt x="1783283" y="2219198"/>
                  </a:lnTo>
                  <a:lnTo>
                    <a:pt x="1783283" y="2203627"/>
                  </a:lnTo>
                  <a:lnTo>
                    <a:pt x="1693379" y="2203627"/>
                  </a:lnTo>
                  <a:lnTo>
                    <a:pt x="1689887" y="2207120"/>
                  </a:lnTo>
                  <a:lnTo>
                    <a:pt x="1689887" y="2262403"/>
                  </a:lnTo>
                  <a:lnTo>
                    <a:pt x="1693379" y="2265896"/>
                  </a:lnTo>
                  <a:lnTo>
                    <a:pt x="1783283" y="2265896"/>
                  </a:lnTo>
                  <a:lnTo>
                    <a:pt x="1783283" y="2297023"/>
                  </a:lnTo>
                  <a:lnTo>
                    <a:pt x="1674329" y="2297023"/>
                  </a:lnTo>
                  <a:lnTo>
                    <a:pt x="1674329" y="2188070"/>
                  </a:lnTo>
                  <a:lnTo>
                    <a:pt x="1783283" y="2188070"/>
                  </a:lnTo>
                  <a:lnTo>
                    <a:pt x="1783283" y="2169731"/>
                  </a:lnTo>
                  <a:lnTo>
                    <a:pt x="1740065" y="2156218"/>
                  </a:lnTo>
                  <a:lnTo>
                    <a:pt x="1740065" y="2172500"/>
                  </a:lnTo>
                  <a:lnTo>
                    <a:pt x="1674329" y="2172500"/>
                  </a:lnTo>
                  <a:lnTo>
                    <a:pt x="1674329" y="2151951"/>
                  </a:lnTo>
                  <a:lnTo>
                    <a:pt x="1740065" y="2172500"/>
                  </a:lnTo>
                  <a:lnTo>
                    <a:pt x="1740065" y="2156218"/>
                  </a:lnTo>
                  <a:lnTo>
                    <a:pt x="1726412" y="2151951"/>
                  </a:lnTo>
                  <a:lnTo>
                    <a:pt x="1668868" y="2133968"/>
                  </a:lnTo>
                  <a:lnTo>
                    <a:pt x="1666506" y="2133206"/>
                  </a:lnTo>
                  <a:lnTo>
                    <a:pt x="1663915" y="2133638"/>
                  </a:lnTo>
                  <a:lnTo>
                    <a:pt x="1659940" y="2136584"/>
                  </a:lnTo>
                  <a:lnTo>
                    <a:pt x="1658759" y="2138896"/>
                  </a:lnTo>
                  <a:lnTo>
                    <a:pt x="1658759" y="2297023"/>
                  </a:lnTo>
                  <a:lnTo>
                    <a:pt x="1643202" y="2297023"/>
                  </a:lnTo>
                  <a:lnTo>
                    <a:pt x="1643202" y="2141372"/>
                  </a:lnTo>
                  <a:lnTo>
                    <a:pt x="1643202" y="2129294"/>
                  </a:lnTo>
                  <a:lnTo>
                    <a:pt x="1639709" y="2125802"/>
                  </a:lnTo>
                  <a:lnTo>
                    <a:pt x="1627632" y="2125802"/>
                  </a:lnTo>
                  <a:lnTo>
                    <a:pt x="1627632" y="2141372"/>
                  </a:lnTo>
                  <a:lnTo>
                    <a:pt x="1627632" y="2297023"/>
                  </a:lnTo>
                  <a:lnTo>
                    <a:pt x="1363027" y="2297023"/>
                  </a:lnTo>
                  <a:lnTo>
                    <a:pt x="1363027" y="2141372"/>
                  </a:lnTo>
                  <a:lnTo>
                    <a:pt x="1627632" y="2141372"/>
                  </a:lnTo>
                  <a:lnTo>
                    <a:pt x="1627632" y="2125802"/>
                  </a:lnTo>
                  <a:lnTo>
                    <a:pt x="1350949" y="2125802"/>
                  </a:lnTo>
                  <a:lnTo>
                    <a:pt x="1347457" y="2129294"/>
                  </a:lnTo>
                  <a:lnTo>
                    <a:pt x="1347457" y="2379141"/>
                  </a:lnTo>
                  <a:lnTo>
                    <a:pt x="1350949" y="2382634"/>
                  </a:lnTo>
                  <a:lnTo>
                    <a:pt x="1379372" y="2382634"/>
                  </a:lnTo>
                  <a:lnTo>
                    <a:pt x="1385392" y="2396871"/>
                  </a:lnTo>
                  <a:lnTo>
                    <a:pt x="1396034" y="2407310"/>
                  </a:lnTo>
                  <a:lnTo>
                    <a:pt x="1409827" y="2413012"/>
                  </a:lnTo>
                  <a:lnTo>
                    <a:pt x="1425282" y="2412974"/>
                  </a:lnTo>
                  <a:lnTo>
                    <a:pt x="1455597" y="2382634"/>
                  </a:lnTo>
                  <a:lnTo>
                    <a:pt x="1455623" y="2367064"/>
                  </a:lnTo>
                  <a:lnTo>
                    <a:pt x="1449590" y="2352840"/>
                  </a:lnTo>
                  <a:lnTo>
                    <a:pt x="1448219" y="2351494"/>
                  </a:lnTo>
                  <a:lnTo>
                    <a:pt x="1440853" y="2344267"/>
                  </a:lnTo>
                  <a:lnTo>
                    <a:pt x="1440853" y="2374849"/>
                  </a:lnTo>
                  <a:lnTo>
                    <a:pt x="1439011" y="2383942"/>
                  </a:lnTo>
                  <a:lnTo>
                    <a:pt x="1434007" y="2391359"/>
                  </a:lnTo>
                  <a:lnTo>
                    <a:pt x="1426591" y="2396363"/>
                  </a:lnTo>
                  <a:lnTo>
                    <a:pt x="1417497" y="2398191"/>
                  </a:lnTo>
                  <a:lnTo>
                    <a:pt x="1408404" y="2396363"/>
                  </a:lnTo>
                  <a:lnTo>
                    <a:pt x="1400987" y="2391359"/>
                  </a:lnTo>
                  <a:lnTo>
                    <a:pt x="1395984" y="2383942"/>
                  </a:lnTo>
                  <a:lnTo>
                    <a:pt x="1394155" y="2374849"/>
                  </a:lnTo>
                  <a:lnTo>
                    <a:pt x="1395717" y="2367064"/>
                  </a:lnTo>
                  <a:lnTo>
                    <a:pt x="1395984" y="2365756"/>
                  </a:lnTo>
                  <a:lnTo>
                    <a:pt x="1400987" y="2358339"/>
                  </a:lnTo>
                  <a:lnTo>
                    <a:pt x="1408404" y="2353335"/>
                  </a:lnTo>
                  <a:lnTo>
                    <a:pt x="1417497" y="2351494"/>
                  </a:lnTo>
                  <a:lnTo>
                    <a:pt x="1426591" y="2353335"/>
                  </a:lnTo>
                  <a:lnTo>
                    <a:pt x="1434007" y="2358339"/>
                  </a:lnTo>
                  <a:lnTo>
                    <a:pt x="1439011" y="2365756"/>
                  </a:lnTo>
                  <a:lnTo>
                    <a:pt x="1440853" y="2374849"/>
                  </a:lnTo>
                  <a:lnTo>
                    <a:pt x="1440853" y="2344267"/>
                  </a:lnTo>
                  <a:lnTo>
                    <a:pt x="1438948" y="2342388"/>
                  </a:lnTo>
                  <a:lnTo>
                    <a:pt x="1425155" y="2336685"/>
                  </a:lnTo>
                  <a:lnTo>
                    <a:pt x="1409712" y="2336723"/>
                  </a:lnTo>
                  <a:lnTo>
                    <a:pt x="1398955" y="2340635"/>
                  </a:lnTo>
                  <a:lnTo>
                    <a:pt x="1389976" y="2347341"/>
                  </a:lnTo>
                  <a:lnTo>
                    <a:pt x="1383271" y="2356320"/>
                  </a:lnTo>
                  <a:lnTo>
                    <a:pt x="1379372" y="2367064"/>
                  </a:lnTo>
                  <a:lnTo>
                    <a:pt x="1363027" y="2367064"/>
                  </a:lnTo>
                  <a:lnTo>
                    <a:pt x="1363027" y="2343721"/>
                  </a:lnTo>
                  <a:lnTo>
                    <a:pt x="1382890" y="2343721"/>
                  </a:lnTo>
                  <a:lnTo>
                    <a:pt x="1386370" y="2340229"/>
                  </a:lnTo>
                  <a:lnTo>
                    <a:pt x="1386370" y="2331631"/>
                  </a:lnTo>
                  <a:lnTo>
                    <a:pt x="1382890" y="2328151"/>
                  </a:lnTo>
                  <a:lnTo>
                    <a:pt x="1363027" y="2328151"/>
                  </a:lnTo>
                  <a:lnTo>
                    <a:pt x="1363027" y="2312581"/>
                  </a:lnTo>
                  <a:lnTo>
                    <a:pt x="1658759" y="2312581"/>
                  </a:lnTo>
                  <a:lnTo>
                    <a:pt x="1658759" y="2367064"/>
                  </a:lnTo>
                  <a:lnTo>
                    <a:pt x="1533461" y="2367064"/>
                  </a:lnTo>
                  <a:lnTo>
                    <a:pt x="1527429" y="2352840"/>
                  </a:lnTo>
                  <a:lnTo>
                    <a:pt x="1526070" y="2351494"/>
                  </a:lnTo>
                  <a:lnTo>
                    <a:pt x="1518678" y="2344255"/>
                  </a:lnTo>
                  <a:lnTo>
                    <a:pt x="1518678" y="2374849"/>
                  </a:lnTo>
                  <a:lnTo>
                    <a:pt x="1516837" y="2383942"/>
                  </a:lnTo>
                  <a:lnTo>
                    <a:pt x="1511833" y="2391359"/>
                  </a:lnTo>
                  <a:lnTo>
                    <a:pt x="1504416" y="2396363"/>
                  </a:lnTo>
                  <a:lnTo>
                    <a:pt x="1495323" y="2398191"/>
                  </a:lnTo>
                  <a:lnTo>
                    <a:pt x="1486230" y="2396363"/>
                  </a:lnTo>
                  <a:lnTo>
                    <a:pt x="1478813" y="2391359"/>
                  </a:lnTo>
                  <a:lnTo>
                    <a:pt x="1473809" y="2383942"/>
                  </a:lnTo>
                  <a:lnTo>
                    <a:pt x="1471980" y="2374849"/>
                  </a:lnTo>
                  <a:lnTo>
                    <a:pt x="1473809" y="2365756"/>
                  </a:lnTo>
                  <a:lnTo>
                    <a:pt x="1478813" y="2358339"/>
                  </a:lnTo>
                  <a:lnTo>
                    <a:pt x="1486230" y="2353335"/>
                  </a:lnTo>
                  <a:lnTo>
                    <a:pt x="1495323" y="2351494"/>
                  </a:lnTo>
                  <a:lnTo>
                    <a:pt x="1504416" y="2353335"/>
                  </a:lnTo>
                  <a:lnTo>
                    <a:pt x="1511833" y="2358339"/>
                  </a:lnTo>
                  <a:lnTo>
                    <a:pt x="1516837" y="2365756"/>
                  </a:lnTo>
                  <a:lnTo>
                    <a:pt x="1518678" y="2374849"/>
                  </a:lnTo>
                  <a:lnTo>
                    <a:pt x="1518678" y="2344255"/>
                  </a:lnTo>
                  <a:lnTo>
                    <a:pt x="1516786" y="2342388"/>
                  </a:lnTo>
                  <a:lnTo>
                    <a:pt x="1502994" y="2336685"/>
                  </a:lnTo>
                  <a:lnTo>
                    <a:pt x="1487551" y="2336723"/>
                  </a:lnTo>
                  <a:lnTo>
                    <a:pt x="1473314" y="2342756"/>
                  </a:lnTo>
                  <a:lnTo>
                    <a:pt x="1462862" y="2353399"/>
                  </a:lnTo>
                  <a:lnTo>
                    <a:pt x="1457223" y="2367064"/>
                  </a:lnTo>
                  <a:lnTo>
                    <a:pt x="1457210" y="2382634"/>
                  </a:lnTo>
                  <a:lnTo>
                    <a:pt x="1463230" y="2396871"/>
                  </a:lnTo>
                  <a:lnTo>
                    <a:pt x="1473873" y="2407310"/>
                  </a:lnTo>
                  <a:lnTo>
                    <a:pt x="1487665" y="2413012"/>
                  </a:lnTo>
                  <a:lnTo>
                    <a:pt x="1503121" y="2412974"/>
                  </a:lnTo>
                  <a:lnTo>
                    <a:pt x="1513865" y="2409063"/>
                  </a:lnTo>
                  <a:lnTo>
                    <a:pt x="1522844" y="2402370"/>
                  </a:lnTo>
                  <a:lnTo>
                    <a:pt x="1525955" y="2398191"/>
                  </a:lnTo>
                  <a:lnTo>
                    <a:pt x="1529549" y="2393391"/>
                  </a:lnTo>
                  <a:lnTo>
                    <a:pt x="1533461" y="2382634"/>
                  </a:lnTo>
                  <a:lnTo>
                    <a:pt x="1690674" y="2382634"/>
                  </a:lnTo>
                  <a:lnTo>
                    <a:pt x="1696681" y="2396871"/>
                  </a:lnTo>
                  <a:lnTo>
                    <a:pt x="1707311" y="2407335"/>
                  </a:lnTo>
                  <a:lnTo>
                    <a:pt x="1721091" y="2413038"/>
                  </a:lnTo>
                  <a:lnTo>
                    <a:pt x="1736547" y="2413025"/>
                  </a:lnTo>
                  <a:lnTo>
                    <a:pt x="1747316" y="2409113"/>
                  </a:lnTo>
                  <a:lnTo>
                    <a:pt x="1756321" y="2402408"/>
                  </a:lnTo>
                  <a:lnTo>
                    <a:pt x="1759458" y="2398191"/>
                  </a:lnTo>
                  <a:lnTo>
                    <a:pt x="1763039" y="2393391"/>
                  </a:lnTo>
                  <a:lnTo>
                    <a:pt x="1766938" y="2382634"/>
                  </a:lnTo>
                  <a:lnTo>
                    <a:pt x="1810931" y="2382634"/>
                  </a:lnTo>
                  <a:lnTo>
                    <a:pt x="1814410" y="2379141"/>
                  </a:lnTo>
                  <a:lnTo>
                    <a:pt x="1814410" y="2367064"/>
                  </a:lnTo>
                  <a:lnTo>
                    <a:pt x="1814410" y="2312581"/>
                  </a:lnTo>
                  <a:lnTo>
                    <a:pt x="1814410" y="2300503"/>
                  </a:lnTo>
                  <a:close/>
                </a:path>
                <a:path w="4998084" h="2413635">
                  <a:moveTo>
                    <a:pt x="4712195" y="2327897"/>
                  </a:moveTo>
                  <a:lnTo>
                    <a:pt x="4708614" y="2324303"/>
                  </a:lnTo>
                  <a:lnTo>
                    <a:pt x="4704181" y="2324303"/>
                  </a:lnTo>
                  <a:lnTo>
                    <a:pt x="4656594" y="2324303"/>
                  </a:lnTo>
                  <a:lnTo>
                    <a:pt x="4653000" y="2327897"/>
                  </a:lnTo>
                  <a:lnTo>
                    <a:pt x="4653000" y="2336749"/>
                  </a:lnTo>
                  <a:lnTo>
                    <a:pt x="4656594" y="2340330"/>
                  </a:lnTo>
                  <a:lnTo>
                    <a:pt x="4708614" y="2340330"/>
                  </a:lnTo>
                  <a:lnTo>
                    <a:pt x="4712195" y="2336749"/>
                  </a:lnTo>
                  <a:lnTo>
                    <a:pt x="4712195" y="2327897"/>
                  </a:lnTo>
                  <a:close/>
                </a:path>
                <a:path w="4998084" h="2413635">
                  <a:moveTo>
                    <a:pt x="4712195" y="2294331"/>
                  </a:moveTo>
                  <a:lnTo>
                    <a:pt x="4708614" y="2290737"/>
                  </a:lnTo>
                  <a:lnTo>
                    <a:pt x="4704181" y="2290737"/>
                  </a:lnTo>
                  <a:lnTo>
                    <a:pt x="4656594" y="2290737"/>
                  </a:lnTo>
                  <a:lnTo>
                    <a:pt x="4653000" y="2294331"/>
                  </a:lnTo>
                  <a:lnTo>
                    <a:pt x="4653000" y="2303183"/>
                  </a:lnTo>
                  <a:lnTo>
                    <a:pt x="4656594" y="2306764"/>
                  </a:lnTo>
                  <a:lnTo>
                    <a:pt x="4708614" y="2306764"/>
                  </a:lnTo>
                  <a:lnTo>
                    <a:pt x="4712195" y="2303183"/>
                  </a:lnTo>
                  <a:lnTo>
                    <a:pt x="4712195" y="2294331"/>
                  </a:lnTo>
                  <a:close/>
                </a:path>
                <a:path w="4998084" h="2413635">
                  <a:moveTo>
                    <a:pt x="4712195" y="2260765"/>
                  </a:moveTo>
                  <a:lnTo>
                    <a:pt x="4708614" y="2257171"/>
                  </a:lnTo>
                  <a:lnTo>
                    <a:pt x="4704181" y="2257171"/>
                  </a:lnTo>
                  <a:lnTo>
                    <a:pt x="4656594" y="2257171"/>
                  </a:lnTo>
                  <a:lnTo>
                    <a:pt x="4653000" y="2260765"/>
                  </a:lnTo>
                  <a:lnTo>
                    <a:pt x="4653000" y="2269617"/>
                  </a:lnTo>
                  <a:lnTo>
                    <a:pt x="4656594" y="2273198"/>
                  </a:lnTo>
                  <a:lnTo>
                    <a:pt x="4708614" y="2273198"/>
                  </a:lnTo>
                  <a:lnTo>
                    <a:pt x="4712195" y="2269617"/>
                  </a:lnTo>
                  <a:lnTo>
                    <a:pt x="4712195" y="2260765"/>
                  </a:lnTo>
                  <a:close/>
                </a:path>
                <a:path w="4998084" h="2413635">
                  <a:moveTo>
                    <a:pt x="4712195" y="2227186"/>
                  </a:moveTo>
                  <a:lnTo>
                    <a:pt x="4708601" y="2223605"/>
                  </a:lnTo>
                  <a:lnTo>
                    <a:pt x="4656582" y="2223605"/>
                  </a:lnTo>
                  <a:lnTo>
                    <a:pt x="4653000" y="2227186"/>
                  </a:lnTo>
                  <a:lnTo>
                    <a:pt x="4653000" y="2236038"/>
                  </a:lnTo>
                  <a:lnTo>
                    <a:pt x="4656582" y="2239632"/>
                  </a:lnTo>
                  <a:lnTo>
                    <a:pt x="4661014" y="2239632"/>
                  </a:lnTo>
                  <a:lnTo>
                    <a:pt x="4708601" y="2239632"/>
                  </a:lnTo>
                  <a:lnTo>
                    <a:pt x="4712195" y="2236038"/>
                  </a:lnTo>
                  <a:lnTo>
                    <a:pt x="4712195" y="2227186"/>
                  </a:lnTo>
                  <a:close/>
                </a:path>
                <a:path w="4998084" h="2413635">
                  <a:moveTo>
                    <a:pt x="4800993" y="2285073"/>
                  </a:moveTo>
                  <a:lnTo>
                    <a:pt x="4797399" y="2281491"/>
                  </a:lnTo>
                  <a:lnTo>
                    <a:pt x="4761141" y="2281491"/>
                  </a:lnTo>
                  <a:lnTo>
                    <a:pt x="4757559" y="2285073"/>
                  </a:lnTo>
                  <a:lnTo>
                    <a:pt x="4757559" y="2293924"/>
                  </a:lnTo>
                  <a:lnTo>
                    <a:pt x="4761141" y="2297519"/>
                  </a:lnTo>
                  <a:lnTo>
                    <a:pt x="4765573" y="2297519"/>
                  </a:lnTo>
                  <a:lnTo>
                    <a:pt x="4797399" y="2297519"/>
                  </a:lnTo>
                  <a:lnTo>
                    <a:pt x="4800993" y="2293924"/>
                  </a:lnTo>
                  <a:lnTo>
                    <a:pt x="4800993" y="2285073"/>
                  </a:lnTo>
                  <a:close/>
                </a:path>
                <a:path w="4998084" h="2413635">
                  <a:moveTo>
                    <a:pt x="4800993" y="2258352"/>
                  </a:moveTo>
                  <a:lnTo>
                    <a:pt x="4797399" y="2254770"/>
                  </a:lnTo>
                  <a:lnTo>
                    <a:pt x="4761141" y="2254770"/>
                  </a:lnTo>
                  <a:lnTo>
                    <a:pt x="4757559" y="2258352"/>
                  </a:lnTo>
                  <a:lnTo>
                    <a:pt x="4757559" y="2267204"/>
                  </a:lnTo>
                  <a:lnTo>
                    <a:pt x="4761141" y="2270798"/>
                  </a:lnTo>
                  <a:lnTo>
                    <a:pt x="4765573" y="2270798"/>
                  </a:lnTo>
                  <a:lnTo>
                    <a:pt x="4797399" y="2270798"/>
                  </a:lnTo>
                  <a:lnTo>
                    <a:pt x="4800993" y="2267204"/>
                  </a:lnTo>
                  <a:lnTo>
                    <a:pt x="4800993" y="2258352"/>
                  </a:lnTo>
                  <a:close/>
                </a:path>
                <a:path w="4998084" h="2413635">
                  <a:moveTo>
                    <a:pt x="4800993" y="2231644"/>
                  </a:moveTo>
                  <a:lnTo>
                    <a:pt x="4797399" y="2228062"/>
                  </a:lnTo>
                  <a:lnTo>
                    <a:pt x="4761141" y="2228062"/>
                  </a:lnTo>
                  <a:lnTo>
                    <a:pt x="4757559" y="2231644"/>
                  </a:lnTo>
                  <a:lnTo>
                    <a:pt x="4757559" y="2240496"/>
                  </a:lnTo>
                  <a:lnTo>
                    <a:pt x="4761141" y="2244090"/>
                  </a:lnTo>
                  <a:lnTo>
                    <a:pt x="4765573" y="2244090"/>
                  </a:lnTo>
                  <a:lnTo>
                    <a:pt x="4797399" y="2244090"/>
                  </a:lnTo>
                  <a:lnTo>
                    <a:pt x="4800993" y="2240496"/>
                  </a:lnTo>
                  <a:lnTo>
                    <a:pt x="4800993" y="2231644"/>
                  </a:lnTo>
                  <a:close/>
                </a:path>
                <a:path w="4998084" h="2413635">
                  <a:moveTo>
                    <a:pt x="4800993" y="2204923"/>
                  </a:moveTo>
                  <a:lnTo>
                    <a:pt x="4797399" y="2201341"/>
                  </a:lnTo>
                  <a:lnTo>
                    <a:pt x="4761141" y="2201341"/>
                  </a:lnTo>
                  <a:lnTo>
                    <a:pt x="4757559" y="2204923"/>
                  </a:lnTo>
                  <a:lnTo>
                    <a:pt x="4757559" y="2213775"/>
                  </a:lnTo>
                  <a:lnTo>
                    <a:pt x="4761141" y="2217369"/>
                  </a:lnTo>
                  <a:lnTo>
                    <a:pt x="4765573" y="2217369"/>
                  </a:lnTo>
                  <a:lnTo>
                    <a:pt x="4797399" y="2217369"/>
                  </a:lnTo>
                  <a:lnTo>
                    <a:pt x="4800993" y="2213775"/>
                  </a:lnTo>
                  <a:lnTo>
                    <a:pt x="4800993" y="2204923"/>
                  </a:lnTo>
                  <a:close/>
                </a:path>
                <a:path w="4998084" h="2413635">
                  <a:moveTo>
                    <a:pt x="4800993" y="2178202"/>
                  </a:moveTo>
                  <a:lnTo>
                    <a:pt x="4797399" y="2174621"/>
                  </a:lnTo>
                  <a:lnTo>
                    <a:pt x="4761141" y="2174621"/>
                  </a:lnTo>
                  <a:lnTo>
                    <a:pt x="4757559" y="2178202"/>
                  </a:lnTo>
                  <a:lnTo>
                    <a:pt x="4757559" y="2187054"/>
                  </a:lnTo>
                  <a:lnTo>
                    <a:pt x="4761141" y="2190648"/>
                  </a:lnTo>
                  <a:lnTo>
                    <a:pt x="4765573" y="2190648"/>
                  </a:lnTo>
                  <a:lnTo>
                    <a:pt x="4797399" y="2190648"/>
                  </a:lnTo>
                  <a:lnTo>
                    <a:pt x="4800993" y="2187054"/>
                  </a:lnTo>
                  <a:lnTo>
                    <a:pt x="4800993" y="2178202"/>
                  </a:lnTo>
                  <a:close/>
                </a:path>
                <a:path w="4998084" h="2413635">
                  <a:moveTo>
                    <a:pt x="4800993" y="2151481"/>
                  </a:moveTo>
                  <a:lnTo>
                    <a:pt x="4797399" y="2147900"/>
                  </a:lnTo>
                  <a:lnTo>
                    <a:pt x="4761141" y="2147900"/>
                  </a:lnTo>
                  <a:lnTo>
                    <a:pt x="4757559" y="2151481"/>
                  </a:lnTo>
                  <a:lnTo>
                    <a:pt x="4757559" y="2160333"/>
                  </a:lnTo>
                  <a:lnTo>
                    <a:pt x="4761141" y="2163927"/>
                  </a:lnTo>
                  <a:lnTo>
                    <a:pt x="4765573" y="2163927"/>
                  </a:lnTo>
                  <a:lnTo>
                    <a:pt x="4797399" y="2163927"/>
                  </a:lnTo>
                  <a:lnTo>
                    <a:pt x="4800993" y="2160333"/>
                  </a:lnTo>
                  <a:lnTo>
                    <a:pt x="4800993" y="2151481"/>
                  </a:lnTo>
                  <a:close/>
                </a:path>
                <a:path w="4998084" h="2413635">
                  <a:moveTo>
                    <a:pt x="4861280" y="2285073"/>
                  </a:moveTo>
                  <a:lnTo>
                    <a:pt x="4857686" y="2281491"/>
                  </a:lnTo>
                  <a:lnTo>
                    <a:pt x="4821428" y="2281491"/>
                  </a:lnTo>
                  <a:lnTo>
                    <a:pt x="4817846" y="2285073"/>
                  </a:lnTo>
                  <a:lnTo>
                    <a:pt x="4817846" y="2293924"/>
                  </a:lnTo>
                  <a:lnTo>
                    <a:pt x="4821428" y="2297519"/>
                  </a:lnTo>
                  <a:lnTo>
                    <a:pt x="4825860" y="2297519"/>
                  </a:lnTo>
                  <a:lnTo>
                    <a:pt x="4857686" y="2297519"/>
                  </a:lnTo>
                  <a:lnTo>
                    <a:pt x="4861280" y="2293924"/>
                  </a:lnTo>
                  <a:lnTo>
                    <a:pt x="4861280" y="2285073"/>
                  </a:lnTo>
                  <a:close/>
                </a:path>
                <a:path w="4998084" h="2413635">
                  <a:moveTo>
                    <a:pt x="4861280" y="2258352"/>
                  </a:moveTo>
                  <a:lnTo>
                    <a:pt x="4857686" y="2254770"/>
                  </a:lnTo>
                  <a:lnTo>
                    <a:pt x="4821428" y="2254770"/>
                  </a:lnTo>
                  <a:lnTo>
                    <a:pt x="4817846" y="2258352"/>
                  </a:lnTo>
                  <a:lnTo>
                    <a:pt x="4817846" y="2267204"/>
                  </a:lnTo>
                  <a:lnTo>
                    <a:pt x="4821428" y="2270798"/>
                  </a:lnTo>
                  <a:lnTo>
                    <a:pt x="4825860" y="2270798"/>
                  </a:lnTo>
                  <a:lnTo>
                    <a:pt x="4857686" y="2270798"/>
                  </a:lnTo>
                  <a:lnTo>
                    <a:pt x="4861280" y="2267204"/>
                  </a:lnTo>
                  <a:lnTo>
                    <a:pt x="4861280" y="2258352"/>
                  </a:lnTo>
                  <a:close/>
                </a:path>
                <a:path w="4998084" h="2413635">
                  <a:moveTo>
                    <a:pt x="4861280" y="2231644"/>
                  </a:moveTo>
                  <a:lnTo>
                    <a:pt x="4857686" y="2228062"/>
                  </a:lnTo>
                  <a:lnTo>
                    <a:pt x="4821428" y="2228062"/>
                  </a:lnTo>
                  <a:lnTo>
                    <a:pt x="4817846" y="2231644"/>
                  </a:lnTo>
                  <a:lnTo>
                    <a:pt x="4817846" y="2240496"/>
                  </a:lnTo>
                  <a:lnTo>
                    <a:pt x="4821428" y="2244090"/>
                  </a:lnTo>
                  <a:lnTo>
                    <a:pt x="4825860" y="2244090"/>
                  </a:lnTo>
                  <a:lnTo>
                    <a:pt x="4857686" y="2244090"/>
                  </a:lnTo>
                  <a:lnTo>
                    <a:pt x="4861280" y="2240496"/>
                  </a:lnTo>
                  <a:lnTo>
                    <a:pt x="4861280" y="2231644"/>
                  </a:lnTo>
                  <a:close/>
                </a:path>
                <a:path w="4998084" h="2413635">
                  <a:moveTo>
                    <a:pt x="4861280" y="2204923"/>
                  </a:moveTo>
                  <a:lnTo>
                    <a:pt x="4857686" y="2201341"/>
                  </a:lnTo>
                  <a:lnTo>
                    <a:pt x="4821428" y="2201341"/>
                  </a:lnTo>
                  <a:lnTo>
                    <a:pt x="4817846" y="2204923"/>
                  </a:lnTo>
                  <a:lnTo>
                    <a:pt x="4817846" y="2213775"/>
                  </a:lnTo>
                  <a:lnTo>
                    <a:pt x="4821428" y="2217369"/>
                  </a:lnTo>
                  <a:lnTo>
                    <a:pt x="4825860" y="2217369"/>
                  </a:lnTo>
                  <a:lnTo>
                    <a:pt x="4857686" y="2217369"/>
                  </a:lnTo>
                  <a:lnTo>
                    <a:pt x="4861280" y="2213775"/>
                  </a:lnTo>
                  <a:lnTo>
                    <a:pt x="4861280" y="2204923"/>
                  </a:lnTo>
                  <a:close/>
                </a:path>
                <a:path w="4998084" h="2413635">
                  <a:moveTo>
                    <a:pt x="4861280" y="2178202"/>
                  </a:moveTo>
                  <a:lnTo>
                    <a:pt x="4857686" y="2174621"/>
                  </a:lnTo>
                  <a:lnTo>
                    <a:pt x="4821428" y="2174621"/>
                  </a:lnTo>
                  <a:lnTo>
                    <a:pt x="4817846" y="2178202"/>
                  </a:lnTo>
                  <a:lnTo>
                    <a:pt x="4817846" y="2187054"/>
                  </a:lnTo>
                  <a:lnTo>
                    <a:pt x="4821428" y="2190648"/>
                  </a:lnTo>
                  <a:lnTo>
                    <a:pt x="4825860" y="2190648"/>
                  </a:lnTo>
                  <a:lnTo>
                    <a:pt x="4857686" y="2190648"/>
                  </a:lnTo>
                  <a:lnTo>
                    <a:pt x="4861280" y="2187054"/>
                  </a:lnTo>
                  <a:lnTo>
                    <a:pt x="4861280" y="2178202"/>
                  </a:lnTo>
                  <a:close/>
                </a:path>
                <a:path w="4998084" h="2413635">
                  <a:moveTo>
                    <a:pt x="4861280" y="2151481"/>
                  </a:moveTo>
                  <a:lnTo>
                    <a:pt x="4857686" y="2147900"/>
                  </a:lnTo>
                  <a:lnTo>
                    <a:pt x="4821428" y="2147900"/>
                  </a:lnTo>
                  <a:lnTo>
                    <a:pt x="4817846" y="2151481"/>
                  </a:lnTo>
                  <a:lnTo>
                    <a:pt x="4817846" y="2160333"/>
                  </a:lnTo>
                  <a:lnTo>
                    <a:pt x="4821428" y="2163927"/>
                  </a:lnTo>
                  <a:lnTo>
                    <a:pt x="4825860" y="2163927"/>
                  </a:lnTo>
                  <a:lnTo>
                    <a:pt x="4857686" y="2163927"/>
                  </a:lnTo>
                  <a:lnTo>
                    <a:pt x="4861280" y="2160333"/>
                  </a:lnTo>
                  <a:lnTo>
                    <a:pt x="4861280" y="2151481"/>
                  </a:lnTo>
                  <a:close/>
                </a:path>
                <a:path w="4998084" h="2413635">
                  <a:moveTo>
                    <a:pt x="4965839" y="2327897"/>
                  </a:moveTo>
                  <a:lnTo>
                    <a:pt x="4962258" y="2324303"/>
                  </a:lnTo>
                  <a:lnTo>
                    <a:pt x="4957826" y="2324303"/>
                  </a:lnTo>
                  <a:lnTo>
                    <a:pt x="4910239" y="2324303"/>
                  </a:lnTo>
                  <a:lnTo>
                    <a:pt x="4906645" y="2327897"/>
                  </a:lnTo>
                  <a:lnTo>
                    <a:pt x="4906645" y="2336749"/>
                  </a:lnTo>
                  <a:lnTo>
                    <a:pt x="4910239" y="2340330"/>
                  </a:lnTo>
                  <a:lnTo>
                    <a:pt x="4962258" y="2340330"/>
                  </a:lnTo>
                  <a:lnTo>
                    <a:pt x="4965839" y="2336749"/>
                  </a:lnTo>
                  <a:lnTo>
                    <a:pt x="4965839" y="2327897"/>
                  </a:lnTo>
                  <a:close/>
                </a:path>
                <a:path w="4998084" h="2413635">
                  <a:moveTo>
                    <a:pt x="4965839" y="2294331"/>
                  </a:moveTo>
                  <a:lnTo>
                    <a:pt x="4962258" y="2290737"/>
                  </a:lnTo>
                  <a:lnTo>
                    <a:pt x="4957826" y="2290737"/>
                  </a:lnTo>
                  <a:lnTo>
                    <a:pt x="4910239" y="2290737"/>
                  </a:lnTo>
                  <a:lnTo>
                    <a:pt x="4906645" y="2294331"/>
                  </a:lnTo>
                  <a:lnTo>
                    <a:pt x="4906645" y="2303183"/>
                  </a:lnTo>
                  <a:lnTo>
                    <a:pt x="4910239" y="2306764"/>
                  </a:lnTo>
                  <a:lnTo>
                    <a:pt x="4962258" y="2306764"/>
                  </a:lnTo>
                  <a:lnTo>
                    <a:pt x="4965839" y="2303183"/>
                  </a:lnTo>
                  <a:lnTo>
                    <a:pt x="4965839" y="2294331"/>
                  </a:lnTo>
                  <a:close/>
                </a:path>
                <a:path w="4998084" h="2413635">
                  <a:moveTo>
                    <a:pt x="4965839" y="2260765"/>
                  </a:moveTo>
                  <a:lnTo>
                    <a:pt x="4962258" y="2257171"/>
                  </a:lnTo>
                  <a:lnTo>
                    <a:pt x="4957826" y="2257171"/>
                  </a:lnTo>
                  <a:lnTo>
                    <a:pt x="4910239" y="2257171"/>
                  </a:lnTo>
                  <a:lnTo>
                    <a:pt x="4906645" y="2260765"/>
                  </a:lnTo>
                  <a:lnTo>
                    <a:pt x="4906645" y="2269617"/>
                  </a:lnTo>
                  <a:lnTo>
                    <a:pt x="4910239" y="2273198"/>
                  </a:lnTo>
                  <a:lnTo>
                    <a:pt x="4962258" y="2273198"/>
                  </a:lnTo>
                  <a:lnTo>
                    <a:pt x="4965839" y="2269617"/>
                  </a:lnTo>
                  <a:lnTo>
                    <a:pt x="4965839" y="2260765"/>
                  </a:lnTo>
                  <a:close/>
                </a:path>
                <a:path w="4998084" h="2413635">
                  <a:moveTo>
                    <a:pt x="4965839" y="2227199"/>
                  </a:moveTo>
                  <a:lnTo>
                    <a:pt x="4962258" y="2223605"/>
                  </a:lnTo>
                  <a:lnTo>
                    <a:pt x="4957826" y="2223605"/>
                  </a:lnTo>
                  <a:lnTo>
                    <a:pt x="4910239" y="2223605"/>
                  </a:lnTo>
                  <a:lnTo>
                    <a:pt x="4906645" y="2227199"/>
                  </a:lnTo>
                  <a:lnTo>
                    <a:pt x="4906645" y="2236051"/>
                  </a:lnTo>
                  <a:lnTo>
                    <a:pt x="4910239" y="2239632"/>
                  </a:lnTo>
                  <a:lnTo>
                    <a:pt x="4962258" y="2239632"/>
                  </a:lnTo>
                  <a:lnTo>
                    <a:pt x="4965839" y="2236051"/>
                  </a:lnTo>
                  <a:lnTo>
                    <a:pt x="4965839" y="2227199"/>
                  </a:lnTo>
                  <a:close/>
                </a:path>
                <a:path w="4998084" h="2413635">
                  <a:moveTo>
                    <a:pt x="4997767" y="2196541"/>
                  </a:moveTo>
                  <a:lnTo>
                    <a:pt x="4995075" y="2183219"/>
                  </a:lnTo>
                  <a:lnTo>
                    <a:pt x="4991760" y="2178316"/>
                  </a:lnTo>
                  <a:lnTo>
                    <a:pt x="4987734" y="2172335"/>
                  </a:lnTo>
                  <a:lnTo>
                    <a:pt x="4981740" y="2168296"/>
                  </a:lnTo>
                  <a:lnTo>
                    <a:pt x="4981740" y="2196541"/>
                  </a:lnTo>
                  <a:lnTo>
                    <a:pt x="4981740" y="2385618"/>
                  </a:lnTo>
                  <a:lnTo>
                    <a:pt x="4890732" y="2385618"/>
                  </a:lnTo>
                  <a:lnTo>
                    <a:pt x="4890732" y="2178316"/>
                  </a:lnTo>
                  <a:lnTo>
                    <a:pt x="4963515" y="2178316"/>
                  </a:lnTo>
                  <a:lnTo>
                    <a:pt x="4970615" y="2179751"/>
                  </a:lnTo>
                  <a:lnTo>
                    <a:pt x="4976406" y="2183663"/>
                  </a:lnTo>
                  <a:lnTo>
                    <a:pt x="4980317" y="2189454"/>
                  </a:lnTo>
                  <a:lnTo>
                    <a:pt x="4981740" y="2196541"/>
                  </a:lnTo>
                  <a:lnTo>
                    <a:pt x="4981740" y="2168296"/>
                  </a:lnTo>
                  <a:lnTo>
                    <a:pt x="4976838" y="2164981"/>
                  </a:lnTo>
                  <a:lnTo>
                    <a:pt x="4963515" y="2162289"/>
                  </a:lnTo>
                  <a:lnTo>
                    <a:pt x="4890732" y="2162289"/>
                  </a:lnTo>
                  <a:lnTo>
                    <a:pt x="4890732" y="2129675"/>
                  </a:lnTo>
                  <a:lnTo>
                    <a:pt x="4890732" y="2117242"/>
                  </a:lnTo>
                  <a:lnTo>
                    <a:pt x="4887138" y="2113648"/>
                  </a:lnTo>
                  <a:lnTo>
                    <a:pt x="4874704" y="2113648"/>
                  </a:lnTo>
                  <a:lnTo>
                    <a:pt x="4874704" y="2129675"/>
                  </a:lnTo>
                  <a:lnTo>
                    <a:pt x="4874704" y="2385618"/>
                  </a:lnTo>
                  <a:lnTo>
                    <a:pt x="4837938" y="2385618"/>
                  </a:lnTo>
                  <a:lnTo>
                    <a:pt x="4837938" y="2351875"/>
                  </a:lnTo>
                  <a:lnTo>
                    <a:pt x="4835703" y="2340787"/>
                  </a:lnTo>
                  <a:lnTo>
                    <a:pt x="4834750" y="2339378"/>
                  </a:lnTo>
                  <a:lnTo>
                    <a:pt x="4829581" y="2331720"/>
                  </a:lnTo>
                  <a:lnTo>
                    <a:pt x="4821910" y="2326551"/>
                  </a:lnTo>
                  <a:lnTo>
                    <a:pt x="4821910" y="2344978"/>
                  </a:lnTo>
                  <a:lnTo>
                    <a:pt x="4821910" y="2385618"/>
                  </a:lnTo>
                  <a:lnTo>
                    <a:pt x="4796917" y="2385618"/>
                  </a:lnTo>
                  <a:lnTo>
                    <a:pt x="4796917" y="2344978"/>
                  </a:lnTo>
                  <a:lnTo>
                    <a:pt x="4802530" y="2339378"/>
                  </a:lnTo>
                  <a:lnTo>
                    <a:pt x="4816297" y="2339378"/>
                  </a:lnTo>
                  <a:lnTo>
                    <a:pt x="4821910" y="2344978"/>
                  </a:lnTo>
                  <a:lnTo>
                    <a:pt x="4821910" y="2326551"/>
                  </a:lnTo>
                  <a:lnTo>
                    <a:pt x="4820513" y="2325598"/>
                  </a:lnTo>
                  <a:lnTo>
                    <a:pt x="4809414" y="2323350"/>
                  </a:lnTo>
                  <a:lnTo>
                    <a:pt x="4798326" y="2325598"/>
                  </a:lnTo>
                  <a:lnTo>
                    <a:pt x="4789259" y="2331720"/>
                  </a:lnTo>
                  <a:lnTo>
                    <a:pt x="4783137" y="2340787"/>
                  </a:lnTo>
                  <a:lnTo>
                    <a:pt x="4780889" y="2351875"/>
                  </a:lnTo>
                  <a:lnTo>
                    <a:pt x="4780889" y="2385618"/>
                  </a:lnTo>
                  <a:lnTo>
                    <a:pt x="4744123" y="2385618"/>
                  </a:lnTo>
                  <a:lnTo>
                    <a:pt x="4744123" y="2178316"/>
                  </a:lnTo>
                  <a:lnTo>
                    <a:pt x="4744123" y="2129675"/>
                  </a:lnTo>
                  <a:lnTo>
                    <a:pt x="4874704" y="2129675"/>
                  </a:lnTo>
                  <a:lnTo>
                    <a:pt x="4874704" y="2113648"/>
                  </a:lnTo>
                  <a:lnTo>
                    <a:pt x="4731677" y="2113648"/>
                  </a:lnTo>
                  <a:lnTo>
                    <a:pt x="4728095" y="2117242"/>
                  </a:lnTo>
                  <a:lnTo>
                    <a:pt x="4728095" y="2162289"/>
                  </a:lnTo>
                  <a:lnTo>
                    <a:pt x="4728095" y="2178316"/>
                  </a:lnTo>
                  <a:lnTo>
                    <a:pt x="4728095" y="2385618"/>
                  </a:lnTo>
                  <a:lnTo>
                    <a:pt x="4637087" y="2385618"/>
                  </a:lnTo>
                  <a:lnTo>
                    <a:pt x="4637087" y="2196541"/>
                  </a:lnTo>
                  <a:lnTo>
                    <a:pt x="4638522" y="2189454"/>
                  </a:lnTo>
                  <a:lnTo>
                    <a:pt x="4642434" y="2183663"/>
                  </a:lnTo>
                  <a:lnTo>
                    <a:pt x="4648225" y="2179751"/>
                  </a:lnTo>
                  <a:lnTo>
                    <a:pt x="4655299" y="2178316"/>
                  </a:lnTo>
                  <a:lnTo>
                    <a:pt x="4728095" y="2178316"/>
                  </a:lnTo>
                  <a:lnTo>
                    <a:pt x="4728095" y="2162289"/>
                  </a:lnTo>
                  <a:lnTo>
                    <a:pt x="4655299" y="2162289"/>
                  </a:lnTo>
                  <a:lnTo>
                    <a:pt x="4641989" y="2164981"/>
                  </a:lnTo>
                  <a:lnTo>
                    <a:pt x="4631106" y="2172335"/>
                  </a:lnTo>
                  <a:lnTo>
                    <a:pt x="4623765" y="2183219"/>
                  </a:lnTo>
                  <a:lnTo>
                    <a:pt x="4621060" y="2196541"/>
                  </a:lnTo>
                  <a:lnTo>
                    <a:pt x="4621060" y="2398064"/>
                  </a:lnTo>
                  <a:lnTo>
                    <a:pt x="4624641" y="2401646"/>
                  </a:lnTo>
                  <a:lnTo>
                    <a:pt x="4994186" y="2401646"/>
                  </a:lnTo>
                  <a:lnTo>
                    <a:pt x="4997767" y="2398064"/>
                  </a:lnTo>
                  <a:lnTo>
                    <a:pt x="4997767" y="2385618"/>
                  </a:lnTo>
                  <a:lnTo>
                    <a:pt x="4997767" y="2196541"/>
                  </a:lnTo>
                  <a:close/>
                </a:path>
              </a:pathLst>
            </a:custGeom>
            <a:solidFill>
              <a:srgbClr val="FFFFFF"/>
            </a:solidFill>
          </p:spPr>
          <p:txBody>
            <a:bodyPr wrap="square" lIns="0" tIns="0" rIns="0" bIns="0" rtlCol="0"/>
            <a:lstStyle/>
            <a:p>
              <a:endParaRPr sz="1200"/>
            </a:p>
          </p:txBody>
        </p:sp>
        <p:sp>
          <p:nvSpPr>
            <p:cNvPr id="211" name="object 58">
              <a:extLst>
                <a:ext uri="{FF2B5EF4-FFF2-40B4-BE49-F238E27FC236}">
                  <a16:creationId xmlns:a16="http://schemas.microsoft.com/office/drawing/2014/main" id="{674F5C87-C8A4-2F5C-9F47-0B3068791D17}"/>
                </a:ext>
              </a:extLst>
            </p:cNvPr>
            <p:cNvSpPr/>
            <p:nvPr/>
          </p:nvSpPr>
          <p:spPr>
            <a:xfrm>
              <a:off x="5993289" y="5407374"/>
              <a:ext cx="128950" cy="108915"/>
            </a:xfrm>
            <a:custGeom>
              <a:avLst/>
              <a:gdLst/>
              <a:ahLst/>
              <a:cxnLst/>
              <a:rect l="l" t="t" r="r" b="b"/>
              <a:pathLst>
                <a:path w="140335" h="125095">
                  <a:moveTo>
                    <a:pt x="15570" y="3479"/>
                  </a:moveTo>
                  <a:lnTo>
                    <a:pt x="12077" y="0"/>
                  </a:lnTo>
                  <a:lnTo>
                    <a:pt x="7785" y="0"/>
                  </a:lnTo>
                  <a:lnTo>
                    <a:pt x="3492" y="0"/>
                  </a:lnTo>
                  <a:lnTo>
                    <a:pt x="0" y="3479"/>
                  </a:lnTo>
                  <a:lnTo>
                    <a:pt x="0" y="121031"/>
                  </a:lnTo>
                  <a:lnTo>
                    <a:pt x="3492" y="124523"/>
                  </a:lnTo>
                  <a:lnTo>
                    <a:pt x="12077" y="124523"/>
                  </a:lnTo>
                  <a:lnTo>
                    <a:pt x="15570" y="121031"/>
                  </a:lnTo>
                  <a:lnTo>
                    <a:pt x="15570" y="3479"/>
                  </a:lnTo>
                  <a:close/>
                </a:path>
                <a:path w="140335" h="125095">
                  <a:moveTo>
                    <a:pt x="46697" y="3479"/>
                  </a:moveTo>
                  <a:lnTo>
                    <a:pt x="43205" y="0"/>
                  </a:lnTo>
                  <a:lnTo>
                    <a:pt x="38912" y="0"/>
                  </a:lnTo>
                  <a:lnTo>
                    <a:pt x="34620" y="0"/>
                  </a:lnTo>
                  <a:lnTo>
                    <a:pt x="31127" y="3479"/>
                  </a:lnTo>
                  <a:lnTo>
                    <a:pt x="31127" y="121031"/>
                  </a:lnTo>
                  <a:lnTo>
                    <a:pt x="34620" y="124523"/>
                  </a:lnTo>
                  <a:lnTo>
                    <a:pt x="43205" y="124523"/>
                  </a:lnTo>
                  <a:lnTo>
                    <a:pt x="46697" y="121031"/>
                  </a:lnTo>
                  <a:lnTo>
                    <a:pt x="46697" y="3479"/>
                  </a:lnTo>
                  <a:close/>
                </a:path>
                <a:path w="140335" h="125095">
                  <a:moveTo>
                    <a:pt x="77825" y="3479"/>
                  </a:moveTo>
                  <a:lnTo>
                    <a:pt x="74333" y="0"/>
                  </a:lnTo>
                  <a:lnTo>
                    <a:pt x="70040" y="0"/>
                  </a:lnTo>
                  <a:lnTo>
                    <a:pt x="65747" y="0"/>
                  </a:lnTo>
                  <a:lnTo>
                    <a:pt x="62255" y="3479"/>
                  </a:lnTo>
                  <a:lnTo>
                    <a:pt x="62255" y="121031"/>
                  </a:lnTo>
                  <a:lnTo>
                    <a:pt x="65747" y="124523"/>
                  </a:lnTo>
                  <a:lnTo>
                    <a:pt x="74333" y="124523"/>
                  </a:lnTo>
                  <a:lnTo>
                    <a:pt x="77825" y="121031"/>
                  </a:lnTo>
                  <a:lnTo>
                    <a:pt x="77825" y="3479"/>
                  </a:lnTo>
                  <a:close/>
                </a:path>
                <a:path w="140335" h="125095">
                  <a:moveTo>
                    <a:pt x="108966" y="3479"/>
                  </a:moveTo>
                  <a:lnTo>
                    <a:pt x="105473" y="0"/>
                  </a:lnTo>
                  <a:lnTo>
                    <a:pt x="101180" y="0"/>
                  </a:lnTo>
                  <a:lnTo>
                    <a:pt x="96888" y="0"/>
                  </a:lnTo>
                  <a:lnTo>
                    <a:pt x="93395" y="3479"/>
                  </a:lnTo>
                  <a:lnTo>
                    <a:pt x="93395" y="121031"/>
                  </a:lnTo>
                  <a:lnTo>
                    <a:pt x="96888" y="124523"/>
                  </a:lnTo>
                  <a:lnTo>
                    <a:pt x="105473" y="124523"/>
                  </a:lnTo>
                  <a:lnTo>
                    <a:pt x="108966" y="121031"/>
                  </a:lnTo>
                  <a:lnTo>
                    <a:pt x="108966" y="3479"/>
                  </a:lnTo>
                  <a:close/>
                </a:path>
                <a:path w="140335" h="125095">
                  <a:moveTo>
                    <a:pt x="140093" y="3479"/>
                  </a:moveTo>
                  <a:lnTo>
                    <a:pt x="136601" y="0"/>
                  </a:lnTo>
                  <a:lnTo>
                    <a:pt x="132308" y="0"/>
                  </a:lnTo>
                  <a:lnTo>
                    <a:pt x="128016" y="0"/>
                  </a:lnTo>
                  <a:lnTo>
                    <a:pt x="124523" y="3479"/>
                  </a:lnTo>
                  <a:lnTo>
                    <a:pt x="124523" y="121031"/>
                  </a:lnTo>
                  <a:lnTo>
                    <a:pt x="128016" y="124523"/>
                  </a:lnTo>
                  <a:lnTo>
                    <a:pt x="136601" y="124523"/>
                  </a:lnTo>
                  <a:lnTo>
                    <a:pt x="140093" y="121031"/>
                  </a:lnTo>
                  <a:lnTo>
                    <a:pt x="140093" y="3479"/>
                  </a:lnTo>
                  <a:close/>
                </a:path>
              </a:pathLst>
            </a:custGeom>
            <a:solidFill>
              <a:srgbClr val="FFFFFF"/>
            </a:solidFill>
          </p:spPr>
          <p:txBody>
            <a:bodyPr wrap="square" lIns="0" tIns="0" rIns="0" bIns="0" rtlCol="0"/>
            <a:lstStyle/>
            <a:p>
              <a:endParaRPr sz="1200"/>
            </a:p>
          </p:txBody>
        </p:sp>
        <p:pic>
          <p:nvPicPr>
            <p:cNvPr id="212" name="object 59">
              <a:extLst>
                <a:ext uri="{FF2B5EF4-FFF2-40B4-BE49-F238E27FC236}">
                  <a16:creationId xmlns:a16="http://schemas.microsoft.com/office/drawing/2014/main" id="{E34E22D4-C3CB-0C14-6B30-5F06AF60890B}"/>
                </a:ext>
              </a:extLst>
            </p:cNvPr>
            <p:cNvPicPr/>
            <p:nvPr/>
          </p:nvPicPr>
          <p:blipFill>
            <a:blip r:embed="rId17" cstate="print"/>
            <a:stretch>
              <a:fillRect/>
            </a:stretch>
          </p:blipFill>
          <p:spPr>
            <a:xfrm>
              <a:off x="10390231" y="5342471"/>
              <a:ext cx="310531" cy="282097"/>
            </a:xfrm>
            <a:prstGeom prst="rect">
              <a:avLst/>
            </a:prstGeom>
          </p:spPr>
        </p:pic>
        <p:pic>
          <p:nvPicPr>
            <p:cNvPr id="213" name="object 60">
              <a:extLst>
                <a:ext uri="{FF2B5EF4-FFF2-40B4-BE49-F238E27FC236}">
                  <a16:creationId xmlns:a16="http://schemas.microsoft.com/office/drawing/2014/main" id="{1B5F6DAE-7491-0844-4A34-45097FEE8C5B}"/>
                </a:ext>
              </a:extLst>
            </p:cNvPr>
            <p:cNvPicPr/>
            <p:nvPr/>
          </p:nvPicPr>
          <p:blipFill>
            <a:blip r:embed="rId18" cstate="print"/>
            <a:stretch>
              <a:fillRect/>
            </a:stretch>
          </p:blipFill>
          <p:spPr>
            <a:xfrm>
              <a:off x="9692913" y="5495645"/>
              <a:ext cx="121517" cy="80498"/>
            </a:xfrm>
            <a:prstGeom prst="rect">
              <a:avLst/>
            </a:prstGeom>
          </p:spPr>
        </p:pic>
        <p:sp>
          <p:nvSpPr>
            <p:cNvPr id="214" name="object 61">
              <a:extLst>
                <a:ext uri="{FF2B5EF4-FFF2-40B4-BE49-F238E27FC236}">
                  <a16:creationId xmlns:a16="http://schemas.microsoft.com/office/drawing/2014/main" id="{6A55B201-8043-D044-8F8F-1C40366F144E}"/>
                </a:ext>
              </a:extLst>
            </p:cNvPr>
            <p:cNvSpPr/>
            <p:nvPr/>
          </p:nvSpPr>
          <p:spPr>
            <a:xfrm>
              <a:off x="9635802" y="5351799"/>
              <a:ext cx="319750" cy="282516"/>
            </a:xfrm>
            <a:custGeom>
              <a:avLst/>
              <a:gdLst/>
              <a:ahLst/>
              <a:cxnLst/>
              <a:rect l="l" t="t" r="r" b="b"/>
              <a:pathLst>
                <a:path w="347979" h="324485">
                  <a:moveTo>
                    <a:pt x="242912" y="228650"/>
                  </a:moveTo>
                  <a:lnTo>
                    <a:pt x="239344" y="225082"/>
                  </a:lnTo>
                  <a:lnTo>
                    <a:pt x="234950" y="225082"/>
                  </a:lnTo>
                  <a:lnTo>
                    <a:pt x="230555" y="225082"/>
                  </a:lnTo>
                  <a:lnTo>
                    <a:pt x="226987" y="228650"/>
                  </a:lnTo>
                  <a:lnTo>
                    <a:pt x="226987" y="237439"/>
                  </a:lnTo>
                  <a:lnTo>
                    <a:pt x="230555" y="240995"/>
                  </a:lnTo>
                  <a:lnTo>
                    <a:pt x="239344" y="240995"/>
                  </a:lnTo>
                  <a:lnTo>
                    <a:pt x="242912" y="237439"/>
                  </a:lnTo>
                  <a:lnTo>
                    <a:pt x="242912" y="228650"/>
                  </a:lnTo>
                  <a:close/>
                </a:path>
                <a:path w="347979" h="324485">
                  <a:moveTo>
                    <a:pt x="347497" y="295567"/>
                  </a:moveTo>
                  <a:lnTo>
                    <a:pt x="347116" y="292544"/>
                  </a:lnTo>
                  <a:lnTo>
                    <a:pt x="344843" y="290271"/>
                  </a:lnTo>
                  <a:lnTo>
                    <a:pt x="336130" y="290271"/>
                  </a:lnTo>
                  <a:lnTo>
                    <a:pt x="336130" y="301637"/>
                  </a:lnTo>
                  <a:lnTo>
                    <a:pt x="336130" y="313004"/>
                  </a:lnTo>
                  <a:lnTo>
                    <a:pt x="11366" y="313004"/>
                  </a:lnTo>
                  <a:lnTo>
                    <a:pt x="11366" y="301637"/>
                  </a:lnTo>
                  <a:lnTo>
                    <a:pt x="336130" y="301637"/>
                  </a:lnTo>
                  <a:lnTo>
                    <a:pt x="336130" y="290271"/>
                  </a:lnTo>
                  <a:lnTo>
                    <a:pt x="313766" y="290271"/>
                  </a:lnTo>
                  <a:lnTo>
                    <a:pt x="313766" y="136791"/>
                  </a:lnTo>
                  <a:lnTo>
                    <a:pt x="316801" y="136791"/>
                  </a:lnTo>
                  <a:lnTo>
                    <a:pt x="326123" y="134924"/>
                  </a:lnTo>
                  <a:lnTo>
                    <a:pt x="333705" y="129832"/>
                  </a:lnTo>
                  <a:lnTo>
                    <a:pt x="334632" y="128460"/>
                  </a:lnTo>
                  <a:lnTo>
                    <a:pt x="336664" y="125425"/>
                  </a:lnTo>
                  <a:lnTo>
                    <a:pt x="338810" y="122250"/>
                  </a:lnTo>
                  <a:lnTo>
                    <a:pt x="340677" y="112915"/>
                  </a:lnTo>
                  <a:lnTo>
                    <a:pt x="340677" y="97764"/>
                  </a:lnTo>
                  <a:lnTo>
                    <a:pt x="340677" y="90182"/>
                  </a:lnTo>
                  <a:lnTo>
                    <a:pt x="340296" y="89801"/>
                  </a:lnTo>
                  <a:lnTo>
                    <a:pt x="340296" y="89052"/>
                  </a:lnTo>
                  <a:lnTo>
                    <a:pt x="339534" y="88290"/>
                  </a:lnTo>
                  <a:lnTo>
                    <a:pt x="339534" y="87909"/>
                  </a:lnTo>
                  <a:lnTo>
                    <a:pt x="337794" y="86398"/>
                  </a:lnTo>
                  <a:lnTo>
                    <a:pt x="329692" y="79362"/>
                  </a:lnTo>
                  <a:lnTo>
                    <a:pt x="329692" y="97764"/>
                  </a:lnTo>
                  <a:lnTo>
                    <a:pt x="329692" y="119735"/>
                  </a:lnTo>
                  <a:lnTo>
                    <a:pt x="324002" y="125425"/>
                  </a:lnTo>
                  <a:lnTo>
                    <a:pt x="302780" y="125425"/>
                  </a:lnTo>
                  <a:lnTo>
                    <a:pt x="302780" y="136410"/>
                  </a:lnTo>
                  <a:lnTo>
                    <a:pt x="302780" y="289890"/>
                  </a:lnTo>
                  <a:lnTo>
                    <a:pt x="283451" y="289890"/>
                  </a:lnTo>
                  <a:lnTo>
                    <a:pt x="283451" y="182651"/>
                  </a:lnTo>
                  <a:lnTo>
                    <a:pt x="280593" y="168770"/>
                  </a:lnTo>
                  <a:lnTo>
                    <a:pt x="273481" y="158394"/>
                  </a:lnTo>
                  <a:lnTo>
                    <a:pt x="272834" y="157441"/>
                  </a:lnTo>
                  <a:lnTo>
                    <a:pt x="271703" y="156692"/>
                  </a:lnTo>
                  <a:lnTo>
                    <a:pt x="271703" y="182651"/>
                  </a:lnTo>
                  <a:lnTo>
                    <a:pt x="271703" y="289509"/>
                  </a:lnTo>
                  <a:lnTo>
                    <a:pt x="223202" y="289509"/>
                  </a:lnTo>
                  <a:lnTo>
                    <a:pt x="223202" y="182651"/>
                  </a:lnTo>
                  <a:lnTo>
                    <a:pt x="225120" y="173101"/>
                  </a:lnTo>
                  <a:lnTo>
                    <a:pt x="230352" y="165404"/>
                  </a:lnTo>
                  <a:lnTo>
                    <a:pt x="238061" y="160261"/>
                  </a:lnTo>
                  <a:lnTo>
                    <a:pt x="247459" y="158394"/>
                  </a:lnTo>
                  <a:lnTo>
                    <a:pt x="256832" y="160312"/>
                  </a:lnTo>
                  <a:lnTo>
                    <a:pt x="264553" y="165544"/>
                  </a:lnTo>
                  <a:lnTo>
                    <a:pt x="269773" y="173266"/>
                  </a:lnTo>
                  <a:lnTo>
                    <a:pt x="271703" y="182651"/>
                  </a:lnTo>
                  <a:lnTo>
                    <a:pt x="271703" y="156692"/>
                  </a:lnTo>
                  <a:lnTo>
                    <a:pt x="261391" y="149821"/>
                  </a:lnTo>
                  <a:lnTo>
                    <a:pt x="247459" y="147027"/>
                  </a:lnTo>
                  <a:lnTo>
                    <a:pt x="233578" y="149821"/>
                  </a:lnTo>
                  <a:lnTo>
                    <a:pt x="222250" y="157441"/>
                  </a:lnTo>
                  <a:lnTo>
                    <a:pt x="214630" y="168770"/>
                  </a:lnTo>
                  <a:lnTo>
                    <a:pt x="211836" y="182651"/>
                  </a:lnTo>
                  <a:lnTo>
                    <a:pt x="211836" y="289509"/>
                  </a:lnTo>
                  <a:lnTo>
                    <a:pt x="44335" y="289509"/>
                  </a:lnTo>
                  <a:lnTo>
                    <a:pt x="44335" y="136410"/>
                  </a:lnTo>
                  <a:lnTo>
                    <a:pt x="49644" y="135280"/>
                  </a:lnTo>
                  <a:lnTo>
                    <a:pt x="54571" y="132626"/>
                  </a:lnTo>
                  <a:lnTo>
                    <a:pt x="57975" y="128460"/>
                  </a:lnTo>
                  <a:lnTo>
                    <a:pt x="62534" y="133756"/>
                  </a:lnTo>
                  <a:lnTo>
                    <a:pt x="68973" y="136791"/>
                  </a:lnTo>
                  <a:lnTo>
                    <a:pt x="93218" y="136791"/>
                  </a:lnTo>
                  <a:lnTo>
                    <a:pt x="100050" y="133388"/>
                  </a:lnTo>
                  <a:lnTo>
                    <a:pt x="104216" y="128460"/>
                  </a:lnTo>
                  <a:lnTo>
                    <a:pt x="108762" y="133756"/>
                  </a:lnTo>
                  <a:lnTo>
                    <a:pt x="115201" y="136791"/>
                  </a:lnTo>
                  <a:lnTo>
                    <a:pt x="139458" y="136791"/>
                  </a:lnTo>
                  <a:lnTo>
                    <a:pt x="146278" y="133388"/>
                  </a:lnTo>
                  <a:lnTo>
                    <a:pt x="150444" y="128460"/>
                  </a:lnTo>
                  <a:lnTo>
                    <a:pt x="154990" y="133756"/>
                  </a:lnTo>
                  <a:lnTo>
                    <a:pt x="161429" y="136791"/>
                  </a:lnTo>
                  <a:lnTo>
                    <a:pt x="185686" y="136791"/>
                  </a:lnTo>
                  <a:lnTo>
                    <a:pt x="192506" y="133388"/>
                  </a:lnTo>
                  <a:lnTo>
                    <a:pt x="196672" y="128460"/>
                  </a:lnTo>
                  <a:lnTo>
                    <a:pt x="201218" y="133756"/>
                  </a:lnTo>
                  <a:lnTo>
                    <a:pt x="207670" y="136791"/>
                  </a:lnTo>
                  <a:lnTo>
                    <a:pt x="231914" y="136791"/>
                  </a:lnTo>
                  <a:lnTo>
                    <a:pt x="238734" y="133388"/>
                  </a:lnTo>
                  <a:lnTo>
                    <a:pt x="242912" y="128460"/>
                  </a:lnTo>
                  <a:lnTo>
                    <a:pt x="247459" y="133756"/>
                  </a:lnTo>
                  <a:lnTo>
                    <a:pt x="253898" y="136791"/>
                  </a:lnTo>
                  <a:lnTo>
                    <a:pt x="278155" y="136791"/>
                  </a:lnTo>
                  <a:lnTo>
                    <a:pt x="284975" y="133388"/>
                  </a:lnTo>
                  <a:lnTo>
                    <a:pt x="289140" y="128460"/>
                  </a:lnTo>
                  <a:lnTo>
                    <a:pt x="292544" y="132626"/>
                  </a:lnTo>
                  <a:lnTo>
                    <a:pt x="297472" y="135280"/>
                  </a:lnTo>
                  <a:lnTo>
                    <a:pt x="302780" y="136410"/>
                  </a:lnTo>
                  <a:lnTo>
                    <a:pt x="302780" y="125425"/>
                  </a:lnTo>
                  <a:lnTo>
                    <a:pt x="300507" y="125425"/>
                  </a:lnTo>
                  <a:lnTo>
                    <a:pt x="294817" y="119735"/>
                  </a:lnTo>
                  <a:lnTo>
                    <a:pt x="294817" y="109893"/>
                  </a:lnTo>
                  <a:lnTo>
                    <a:pt x="292176" y="107238"/>
                  </a:lnTo>
                  <a:lnTo>
                    <a:pt x="286105" y="107238"/>
                  </a:lnTo>
                  <a:lnTo>
                    <a:pt x="283451" y="109893"/>
                  </a:lnTo>
                  <a:lnTo>
                    <a:pt x="283451" y="119735"/>
                  </a:lnTo>
                  <a:lnTo>
                    <a:pt x="277774" y="125425"/>
                  </a:lnTo>
                  <a:lnTo>
                    <a:pt x="254279" y="125425"/>
                  </a:lnTo>
                  <a:lnTo>
                    <a:pt x="248589" y="119735"/>
                  </a:lnTo>
                  <a:lnTo>
                    <a:pt x="248589" y="109893"/>
                  </a:lnTo>
                  <a:lnTo>
                    <a:pt x="245935" y="107238"/>
                  </a:lnTo>
                  <a:lnTo>
                    <a:pt x="239877" y="107238"/>
                  </a:lnTo>
                  <a:lnTo>
                    <a:pt x="237223" y="109893"/>
                  </a:lnTo>
                  <a:lnTo>
                    <a:pt x="237223" y="119735"/>
                  </a:lnTo>
                  <a:lnTo>
                    <a:pt x="231533" y="125425"/>
                  </a:lnTo>
                  <a:lnTo>
                    <a:pt x="208038" y="125425"/>
                  </a:lnTo>
                  <a:lnTo>
                    <a:pt x="202361" y="119735"/>
                  </a:lnTo>
                  <a:lnTo>
                    <a:pt x="202361" y="109893"/>
                  </a:lnTo>
                  <a:lnTo>
                    <a:pt x="199707" y="107238"/>
                  </a:lnTo>
                  <a:lnTo>
                    <a:pt x="193649" y="107238"/>
                  </a:lnTo>
                  <a:lnTo>
                    <a:pt x="190995" y="109893"/>
                  </a:lnTo>
                  <a:lnTo>
                    <a:pt x="190995" y="119735"/>
                  </a:lnTo>
                  <a:lnTo>
                    <a:pt x="185305" y="125425"/>
                  </a:lnTo>
                  <a:lnTo>
                    <a:pt x="161810" y="125425"/>
                  </a:lnTo>
                  <a:lnTo>
                    <a:pt x="156133" y="119735"/>
                  </a:lnTo>
                  <a:lnTo>
                    <a:pt x="156133" y="109893"/>
                  </a:lnTo>
                  <a:lnTo>
                    <a:pt x="153479" y="107238"/>
                  </a:lnTo>
                  <a:lnTo>
                    <a:pt x="147408" y="107238"/>
                  </a:lnTo>
                  <a:lnTo>
                    <a:pt x="144754" y="109893"/>
                  </a:lnTo>
                  <a:lnTo>
                    <a:pt x="144754" y="119735"/>
                  </a:lnTo>
                  <a:lnTo>
                    <a:pt x="139077" y="125425"/>
                  </a:lnTo>
                  <a:lnTo>
                    <a:pt x="115582" y="125425"/>
                  </a:lnTo>
                  <a:lnTo>
                    <a:pt x="109893" y="119735"/>
                  </a:lnTo>
                  <a:lnTo>
                    <a:pt x="109893" y="109893"/>
                  </a:lnTo>
                  <a:lnTo>
                    <a:pt x="107238" y="107238"/>
                  </a:lnTo>
                  <a:lnTo>
                    <a:pt x="101180" y="107238"/>
                  </a:lnTo>
                  <a:lnTo>
                    <a:pt x="98526" y="109893"/>
                  </a:lnTo>
                  <a:lnTo>
                    <a:pt x="98526" y="119735"/>
                  </a:lnTo>
                  <a:lnTo>
                    <a:pt x="92849" y="125425"/>
                  </a:lnTo>
                  <a:lnTo>
                    <a:pt x="69354" y="125425"/>
                  </a:lnTo>
                  <a:lnTo>
                    <a:pt x="63665" y="119735"/>
                  </a:lnTo>
                  <a:lnTo>
                    <a:pt x="63665" y="109893"/>
                  </a:lnTo>
                  <a:lnTo>
                    <a:pt x="61010" y="107238"/>
                  </a:lnTo>
                  <a:lnTo>
                    <a:pt x="54952" y="107238"/>
                  </a:lnTo>
                  <a:lnTo>
                    <a:pt x="52298" y="109893"/>
                  </a:lnTo>
                  <a:lnTo>
                    <a:pt x="52298" y="119735"/>
                  </a:lnTo>
                  <a:lnTo>
                    <a:pt x="46609" y="125425"/>
                  </a:lnTo>
                  <a:lnTo>
                    <a:pt x="23114" y="125425"/>
                  </a:lnTo>
                  <a:lnTo>
                    <a:pt x="17437" y="119735"/>
                  </a:lnTo>
                  <a:lnTo>
                    <a:pt x="17437" y="97764"/>
                  </a:lnTo>
                  <a:lnTo>
                    <a:pt x="329692" y="97764"/>
                  </a:lnTo>
                  <a:lnTo>
                    <a:pt x="329692" y="79362"/>
                  </a:lnTo>
                  <a:lnTo>
                    <a:pt x="325145" y="75399"/>
                  </a:lnTo>
                  <a:lnTo>
                    <a:pt x="337261" y="75399"/>
                  </a:lnTo>
                  <a:lnTo>
                    <a:pt x="339166" y="74269"/>
                  </a:lnTo>
                  <a:lnTo>
                    <a:pt x="339915" y="72377"/>
                  </a:lnTo>
                  <a:lnTo>
                    <a:pt x="341058" y="70472"/>
                  </a:lnTo>
                  <a:lnTo>
                    <a:pt x="340677" y="68199"/>
                  </a:lnTo>
                  <a:lnTo>
                    <a:pt x="339534" y="66306"/>
                  </a:lnTo>
                  <a:lnTo>
                    <a:pt x="337578" y="63652"/>
                  </a:lnTo>
                  <a:lnTo>
                    <a:pt x="324002" y="45161"/>
                  </a:lnTo>
                  <a:lnTo>
                    <a:pt x="324002" y="63652"/>
                  </a:lnTo>
                  <a:lnTo>
                    <a:pt x="320586" y="63652"/>
                  </a:lnTo>
                  <a:lnTo>
                    <a:pt x="320586" y="86398"/>
                  </a:lnTo>
                  <a:lnTo>
                    <a:pt x="28803" y="86398"/>
                  </a:lnTo>
                  <a:lnTo>
                    <a:pt x="43586" y="75399"/>
                  </a:lnTo>
                  <a:lnTo>
                    <a:pt x="308470" y="75399"/>
                  </a:lnTo>
                  <a:lnTo>
                    <a:pt x="320586" y="86398"/>
                  </a:lnTo>
                  <a:lnTo>
                    <a:pt x="320586" y="63652"/>
                  </a:lnTo>
                  <a:lnTo>
                    <a:pt x="24257" y="63652"/>
                  </a:lnTo>
                  <a:lnTo>
                    <a:pt x="67081" y="11366"/>
                  </a:lnTo>
                  <a:lnTo>
                    <a:pt x="284975" y="11366"/>
                  </a:lnTo>
                  <a:lnTo>
                    <a:pt x="324002" y="63652"/>
                  </a:lnTo>
                  <a:lnTo>
                    <a:pt x="324002" y="45161"/>
                  </a:lnTo>
                  <a:lnTo>
                    <a:pt x="299199" y="11366"/>
                  </a:lnTo>
                  <a:lnTo>
                    <a:pt x="291414" y="749"/>
                  </a:lnTo>
                  <a:lnTo>
                    <a:pt x="289902" y="0"/>
                  </a:lnTo>
                  <a:lnTo>
                    <a:pt x="62903" y="0"/>
                  </a:lnTo>
                  <a:lnTo>
                    <a:pt x="61010" y="749"/>
                  </a:lnTo>
                  <a:lnTo>
                    <a:pt x="59880" y="1892"/>
                  </a:lnTo>
                  <a:lnTo>
                    <a:pt x="7581" y="65925"/>
                  </a:lnTo>
                  <a:lnTo>
                    <a:pt x="6070" y="67449"/>
                  </a:lnTo>
                  <a:lnTo>
                    <a:pt x="6070" y="70104"/>
                  </a:lnTo>
                  <a:lnTo>
                    <a:pt x="7581" y="73888"/>
                  </a:lnTo>
                  <a:lnTo>
                    <a:pt x="9855" y="75399"/>
                  </a:lnTo>
                  <a:lnTo>
                    <a:pt x="24638" y="75399"/>
                  </a:lnTo>
                  <a:lnTo>
                    <a:pt x="8343" y="87528"/>
                  </a:lnTo>
                  <a:lnTo>
                    <a:pt x="7200" y="88671"/>
                  </a:lnTo>
                  <a:lnTo>
                    <a:pt x="6819" y="89420"/>
                  </a:lnTo>
                  <a:lnTo>
                    <a:pt x="6819" y="89801"/>
                  </a:lnTo>
                  <a:lnTo>
                    <a:pt x="6438" y="90182"/>
                  </a:lnTo>
                  <a:lnTo>
                    <a:pt x="6438" y="90944"/>
                  </a:lnTo>
                  <a:lnTo>
                    <a:pt x="6070" y="91694"/>
                  </a:lnTo>
                  <a:lnTo>
                    <a:pt x="6070" y="112915"/>
                  </a:lnTo>
                  <a:lnTo>
                    <a:pt x="7924" y="122250"/>
                  </a:lnTo>
                  <a:lnTo>
                    <a:pt x="13030" y="129832"/>
                  </a:lnTo>
                  <a:lnTo>
                    <a:pt x="20612" y="134924"/>
                  </a:lnTo>
                  <a:lnTo>
                    <a:pt x="29933" y="136791"/>
                  </a:lnTo>
                  <a:lnTo>
                    <a:pt x="32969" y="136791"/>
                  </a:lnTo>
                  <a:lnTo>
                    <a:pt x="32969" y="289890"/>
                  </a:lnTo>
                  <a:lnTo>
                    <a:pt x="2654" y="289890"/>
                  </a:lnTo>
                  <a:lnTo>
                    <a:pt x="0" y="292544"/>
                  </a:lnTo>
                  <a:lnTo>
                    <a:pt x="0" y="321335"/>
                  </a:lnTo>
                  <a:lnTo>
                    <a:pt x="2654" y="323989"/>
                  </a:lnTo>
                  <a:lnTo>
                    <a:pt x="344843" y="323989"/>
                  </a:lnTo>
                  <a:lnTo>
                    <a:pt x="347497" y="321335"/>
                  </a:lnTo>
                  <a:lnTo>
                    <a:pt x="347497" y="313004"/>
                  </a:lnTo>
                  <a:lnTo>
                    <a:pt x="347497" y="301637"/>
                  </a:lnTo>
                  <a:lnTo>
                    <a:pt x="347497" y="295567"/>
                  </a:lnTo>
                  <a:close/>
                </a:path>
              </a:pathLst>
            </a:custGeom>
            <a:solidFill>
              <a:srgbClr val="FFFFFF"/>
            </a:solidFill>
          </p:spPr>
          <p:txBody>
            <a:bodyPr wrap="square" lIns="0" tIns="0" rIns="0" bIns="0" rtlCol="0"/>
            <a:lstStyle/>
            <a:p>
              <a:endParaRPr sz="1200"/>
            </a:p>
          </p:txBody>
        </p:sp>
        <p:pic>
          <p:nvPicPr>
            <p:cNvPr id="215" name="object 62">
              <a:extLst>
                <a:ext uri="{FF2B5EF4-FFF2-40B4-BE49-F238E27FC236}">
                  <a16:creationId xmlns:a16="http://schemas.microsoft.com/office/drawing/2014/main" id="{0F00A79D-2BDA-212D-54D8-CC664ACB5C9A}"/>
                </a:ext>
              </a:extLst>
            </p:cNvPr>
            <p:cNvPicPr/>
            <p:nvPr/>
          </p:nvPicPr>
          <p:blipFill>
            <a:blip r:embed="rId19" cstate="print"/>
            <a:stretch>
              <a:fillRect/>
            </a:stretch>
          </p:blipFill>
          <p:spPr>
            <a:xfrm>
              <a:off x="8137118" y="5307229"/>
              <a:ext cx="309274" cy="282678"/>
            </a:xfrm>
            <a:prstGeom prst="rect">
              <a:avLst/>
            </a:prstGeom>
          </p:spPr>
        </p:pic>
        <p:pic>
          <p:nvPicPr>
            <p:cNvPr id="216" name="object 63">
              <a:extLst>
                <a:ext uri="{FF2B5EF4-FFF2-40B4-BE49-F238E27FC236}">
                  <a16:creationId xmlns:a16="http://schemas.microsoft.com/office/drawing/2014/main" id="{71E5990A-43DE-BFFE-7A60-D29EE652E213}"/>
                </a:ext>
              </a:extLst>
            </p:cNvPr>
            <p:cNvPicPr/>
            <p:nvPr/>
          </p:nvPicPr>
          <p:blipFill>
            <a:blip r:embed="rId20" cstate="print"/>
            <a:stretch>
              <a:fillRect/>
            </a:stretch>
          </p:blipFill>
          <p:spPr>
            <a:xfrm>
              <a:off x="7303436" y="5383215"/>
              <a:ext cx="176457" cy="250752"/>
            </a:xfrm>
            <a:prstGeom prst="rect">
              <a:avLst/>
            </a:prstGeom>
          </p:spPr>
        </p:pic>
        <p:sp>
          <p:nvSpPr>
            <p:cNvPr id="217" name="object 64">
              <a:extLst>
                <a:ext uri="{FF2B5EF4-FFF2-40B4-BE49-F238E27FC236}">
                  <a16:creationId xmlns:a16="http://schemas.microsoft.com/office/drawing/2014/main" id="{6882BE4D-3CA8-6968-B990-E7FDA899A630}"/>
                </a:ext>
              </a:extLst>
            </p:cNvPr>
            <p:cNvSpPr/>
            <p:nvPr/>
          </p:nvSpPr>
          <p:spPr>
            <a:xfrm>
              <a:off x="3380150" y="3985235"/>
              <a:ext cx="4177172" cy="1036630"/>
            </a:xfrm>
            <a:custGeom>
              <a:avLst/>
              <a:gdLst/>
              <a:ahLst/>
              <a:cxnLst/>
              <a:rect l="l" t="t" r="r" b="b"/>
              <a:pathLst>
                <a:path w="4545965" h="1190625">
                  <a:moveTo>
                    <a:pt x="38328" y="168630"/>
                  </a:moveTo>
                  <a:lnTo>
                    <a:pt x="35775" y="166077"/>
                  </a:lnTo>
                  <a:lnTo>
                    <a:pt x="31940" y="166077"/>
                  </a:lnTo>
                  <a:lnTo>
                    <a:pt x="2565" y="166077"/>
                  </a:lnTo>
                  <a:lnTo>
                    <a:pt x="0" y="168630"/>
                  </a:lnTo>
                  <a:lnTo>
                    <a:pt x="0" y="176301"/>
                  </a:lnTo>
                  <a:lnTo>
                    <a:pt x="2565" y="178854"/>
                  </a:lnTo>
                  <a:lnTo>
                    <a:pt x="35775" y="178854"/>
                  </a:lnTo>
                  <a:lnTo>
                    <a:pt x="38328" y="176301"/>
                  </a:lnTo>
                  <a:lnTo>
                    <a:pt x="38328" y="168630"/>
                  </a:lnTo>
                  <a:close/>
                </a:path>
                <a:path w="4545965" h="1190625">
                  <a:moveTo>
                    <a:pt x="70904" y="132854"/>
                  </a:moveTo>
                  <a:lnTo>
                    <a:pt x="69634" y="129032"/>
                  </a:lnTo>
                  <a:lnTo>
                    <a:pt x="65798" y="127749"/>
                  </a:lnTo>
                  <a:lnTo>
                    <a:pt x="62611" y="126466"/>
                  </a:lnTo>
                  <a:lnTo>
                    <a:pt x="53022" y="147548"/>
                  </a:lnTo>
                  <a:lnTo>
                    <a:pt x="54940" y="150749"/>
                  </a:lnTo>
                  <a:lnTo>
                    <a:pt x="61328" y="153301"/>
                  </a:lnTo>
                  <a:lnTo>
                    <a:pt x="65163" y="150101"/>
                  </a:lnTo>
                  <a:lnTo>
                    <a:pt x="65798" y="147548"/>
                  </a:lnTo>
                  <a:lnTo>
                    <a:pt x="66433" y="143713"/>
                  </a:lnTo>
                  <a:lnTo>
                    <a:pt x="68986" y="136055"/>
                  </a:lnTo>
                  <a:lnTo>
                    <a:pt x="70904" y="132854"/>
                  </a:lnTo>
                  <a:close/>
                </a:path>
                <a:path w="4545965" h="1190625">
                  <a:moveTo>
                    <a:pt x="79844" y="270179"/>
                  </a:moveTo>
                  <a:lnTo>
                    <a:pt x="74739" y="265074"/>
                  </a:lnTo>
                  <a:lnTo>
                    <a:pt x="70904" y="265074"/>
                  </a:lnTo>
                  <a:lnTo>
                    <a:pt x="68351" y="267627"/>
                  </a:lnTo>
                  <a:lnTo>
                    <a:pt x="47917" y="288061"/>
                  </a:lnTo>
                  <a:lnTo>
                    <a:pt x="47917" y="291896"/>
                  </a:lnTo>
                  <a:lnTo>
                    <a:pt x="50469" y="294449"/>
                  </a:lnTo>
                  <a:lnTo>
                    <a:pt x="53022" y="297649"/>
                  </a:lnTo>
                  <a:lnTo>
                    <a:pt x="58127" y="295732"/>
                  </a:lnTo>
                  <a:lnTo>
                    <a:pt x="79844" y="274015"/>
                  </a:lnTo>
                  <a:lnTo>
                    <a:pt x="79844" y="270179"/>
                  </a:lnTo>
                  <a:close/>
                </a:path>
                <a:path w="4545965" h="1190625">
                  <a:moveTo>
                    <a:pt x="79844" y="70904"/>
                  </a:moveTo>
                  <a:lnTo>
                    <a:pt x="56857" y="47917"/>
                  </a:lnTo>
                  <a:lnTo>
                    <a:pt x="53022" y="47917"/>
                  </a:lnTo>
                  <a:lnTo>
                    <a:pt x="47917" y="53022"/>
                  </a:lnTo>
                  <a:lnTo>
                    <a:pt x="47917" y="56857"/>
                  </a:lnTo>
                  <a:lnTo>
                    <a:pt x="68351" y="77292"/>
                  </a:lnTo>
                  <a:lnTo>
                    <a:pt x="69634" y="78574"/>
                  </a:lnTo>
                  <a:lnTo>
                    <a:pt x="73456" y="80479"/>
                  </a:lnTo>
                  <a:lnTo>
                    <a:pt x="77292" y="77292"/>
                  </a:lnTo>
                  <a:lnTo>
                    <a:pt x="79844" y="74739"/>
                  </a:lnTo>
                  <a:lnTo>
                    <a:pt x="79844" y="70904"/>
                  </a:lnTo>
                  <a:close/>
                </a:path>
                <a:path w="4545965" h="1190625">
                  <a:moveTo>
                    <a:pt x="178841" y="2565"/>
                  </a:moveTo>
                  <a:lnTo>
                    <a:pt x="176288" y="0"/>
                  </a:lnTo>
                  <a:lnTo>
                    <a:pt x="168617" y="0"/>
                  </a:lnTo>
                  <a:lnTo>
                    <a:pt x="166065" y="2565"/>
                  </a:lnTo>
                  <a:lnTo>
                    <a:pt x="166065" y="35775"/>
                  </a:lnTo>
                  <a:lnTo>
                    <a:pt x="168617" y="38328"/>
                  </a:lnTo>
                  <a:lnTo>
                    <a:pt x="172453" y="38328"/>
                  </a:lnTo>
                  <a:lnTo>
                    <a:pt x="176288" y="38328"/>
                  </a:lnTo>
                  <a:lnTo>
                    <a:pt x="178841" y="35775"/>
                  </a:lnTo>
                  <a:lnTo>
                    <a:pt x="178841" y="2565"/>
                  </a:lnTo>
                  <a:close/>
                </a:path>
                <a:path w="4545965" h="1190625">
                  <a:moveTo>
                    <a:pt x="293814" y="162242"/>
                  </a:moveTo>
                  <a:lnTo>
                    <a:pt x="283057" y="121437"/>
                  </a:lnTo>
                  <a:lnTo>
                    <a:pt x="259562" y="87274"/>
                  </a:lnTo>
                  <a:lnTo>
                    <a:pt x="226936" y="63233"/>
                  </a:lnTo>
                  <a:lnTo>
                    <a:pt x="186512" y="51104"/>
                  </a:lnTo>
                  <a:lnTo>
                    <a:pt x="153022" y="51930"/>
                  </a:lnTo>
                  <a:lnTo>
                    <a:pt x="121678" y="61480"/>
                  </a:lnTo>
                  <a:lnTo>
                    <a:pt x="94170" y="78955"/>
                  </a:lnTo>
                  <a:lnTo>
                    <a:pt x="72186" y="103479"/>
                  </a:lnTo>
                  <a:lnTo>
                    <a:pt x="70269" y="106667"/>
                  </a:lnTo>
                  <a:lnTo>
                    <a:pt x="70904" y="110502"/>
                  </a:lnTo>
                  <a:lnTo>
                    <a:pt x="77292" y="114338"/>
                  </a:lnTo>
                  <a:lnTo>
                    <a:pt x="81127" y="113690"/>
                  </a:lnTo>
                  <a:lnTo>
                    <a:pt x="83045" y="110502"/>
                  </a:lnTo>
                  <a:lnTo>
                    <a:pt x="103060" y="88214"/>
                  </a:lnTo>
                  <a:lnTo>
                    <a:pt x="127749" y="72504"/>
                  </a:lnTo>
                  <a:lnTo>
                    <a:pt x="155790" y="63982"/>
                  </a:lnTo>
                  <a:lnTo>
                    <a:pt x="185877" y="63233"/>
                  </a:lnTo>
                  <a:lnTo>
                    <a:pt x="221500" y="73698"/>
                  </a:lnTo>
                  <a:lnTo>
                    <a:pt x="251015" y="95580"/>
                  </a:lnTo>
                  <a:lnTo>
                    <a:pt x="271919" y="126212"/>
                  </a:lnTo>
                  <a:lnTo>
                    <a:pt x="281686" y="162877"/>
                  </a:lnTo>
                  <a:lnTo>
                    <a:pt x="279425" y="194424"/>
                  </a:lnTo>
                  <a:lnTo>
                    <a:pt x="268427" y="223634"/>
                  </a:lnTo>
                  <a:lnTo>
                    <a:pt x="249516" y="248653"/>
                  </a:lnTo>
                  <a:lnTo>
                    <a:pt x="223558" y="267627"/>
                  </a:lnTo>
                  <a:lnTo>
                    <a:pt x="216636" y="272618"/>
                  </a:lnTo>
                  <a:lnTo>
                    <a:pt x="211264" y="278803"/>
                  </a:lnTo>
                  <a:lnTo>
                    <a:pt x="207568" y="285953"/>
                  </a:lnTo>
                  <a:lnTo>
                    <a:pt x="205676" y="293814"/>
                  </a:lnTo>
                  <a:lnTo>
                    <a:pt x="204406" y="293814"/>
                  </a:lnTo>
                  <a:lnTo>
                    <a:pt x="204406" y="306578"/>
                  </a:lnTo>
                  <a:lnTo>
                    <a:pt x="204406" y="319354"/>
                  </a:lnTo>
                  <a:lnTo>
                    <a:pt x="204406" y="332130"/>
                  </a:lnTo>
                  <a:lnTo>
                    <a:pt x="204406" y="344906"/>
                  </a:lnTo>
                  <a:lnTo>
                    <a:pt x="171183" y="344906"/>
                  </a:lnTo>
                  <a:lnTo>
                    <a:pt x="168630" y="347459"/>
                  </a:lnTo>
                  <a:lnTo>
                    <a:pt x="168630" y="355130"/>
                  </a:lnTo>
                  <a:lnTo>
                    <a:pt x="171183" y="357682"/>
                  </a:lnTo>
                  <a:lnTo>
                    <a:pt x="204406" y="357682"/>
                  </a:lnTo>
                  <a:lnTo>
                    <a:pt x="204406" y="367258"/>
                  </a:lnTo>
                  <a:lnTo>
                    <a:pt x="202488" y="370459"/>
                  </a:lnTo>
                  <a:lnTo>
                    <a:pt x="181406" y="370459"/>
                  </a:lnTo>
                  <a:lnTo>
                    <a:pt x="178854" y="373011"/>
                  </a:lnTo>
                  <a:lnTo>
                    <a:pt x="178854" y="380669"/>
                  </a:lnTo>
                  <a:lnTo>
                    <a:pt x="176301" y="383235"/>
                  </a:lnTo>
                  <a:lnTo>
                    <a:pt x="168630" y="383235"/>
                  </a:lnTo>
                  <a:lnTo>
                    <a:pt x="166077" y="380669"/>
                  </a:lnTo>
                  <a:lnTo>
                    <a:pt x="166077" y="373011"/>
                  </a:lnTo>
                  <a:lnTo>
                    <a:pt x="163525" y="370459"/>
                  </a:lnTo>
                  <a:lnTo>
                    <a:pt x="143725" y="370459"/>
                  </a:lnTo>
                  <a:lnTo>
                    <a:pt x="140525" y="368541"/>
                  </a:lnTo>
                  <a:lnTo>
                    <a:pt x="140525" y="357682"/>
                  </a:lnTo>
                  <a:lnTo>
                    <a:pt x="151384" y="357682"/>
                  </a:lnTo>
                  <a:lnTo>
                    <a:pt x="153936" y="355130"/>
                  </a:lnTo>
                  <a:lnTo>
                    <a:pt x="153936" y="347459"/>
                  </a:lnTo>
                  <a:lnTo>
                    <a:pt x="151384" y="344906"/>
                  </a:lnTo>
                  <a:lnTo>
                    <a:pt x="140525" y="344906"/>
                  </a:lnTo>
                  <a:lnTo>
                    <a:pt x="140525" y="332130"/>
                  </a:lnTo>
                  <a:lnTo>
                    <a:pt x="204406" y="332130"/>
                  </a:lnTo>
                  <a:lnTo>
                    <a:pt x="204406" y="319354"/>
                  </a:lnTo>
                  <a:lnTo>
                    <a:pt x="140538" y="319354"/>
                  </a:lnTo>
                  <a:lnTo>
                    <a:pt x="140538" y="306578"/>
                  </a:lnTo>
                  <a:lnTo>
                    <a:pt x="204406" y="306578"/>
                  </a:lnTo>
                  <a:lnTo>
                    <a:pt x="204406" y="293814"/>
                  </a:lnTo>
                  <a:lnTo>
                    <a:pt x="139890" y="293814"/>
                  </a:lnTo>
                  <a:lnTo>
                    <a:pt x="137896" y="286321"/>
                  </a:lnTo>
                  <a:lnTo>
                    <a:pt x="134048" y="279374"/>
                  </a:lnTo>
                  <a:lnTo>
                    <a:pt x="128651" y="273253"/>
                  </a:lnTo>
                  <a:lnTo>
                    <a:pt x="122008" y="268274"/>
                  </a:lnTo>
                  <a:lnTo>
                    <a:pt x="97726" y="251142"/>
                  </a:lnTo>
                  <a:lnTo>
                    <a:pt x="79209" y="228434"/>
                  </a:lnTo>
                  <a:lnTo>
                    <a:pt x="67386" y="201536"/>
                  </a:lnTo>
                  <a:lnTo>
                    <a:pt x="63246" y="171818"/>
                  </a:lnTo>
                  <a:lnTo>
                    <a:pt x="63246" y="167982"/>
                  </a:lnTo>
                  <a:lnTo>
                    <a:pt x="60693" y="165430"/>
                  </a:lnTo>
                  <a:lnTo>
                    <a:pt x="53022" y="165430"/>
                  </a:lnTo>
                  <a:lnTo>
                    <a:pt x="50469" y="167982"/>
                  </a:lnTo>
                  <a:lnTo>
                    <a:pt x="50469" y="171818"/>
                  </a:lnTo>
                  <a:lnTo>
                    <a:pt x="54991" y="204863"/>
                  </a:lnTo>
                  <a:lnTo>
                    <a:pt x="67957" y="234899"/>
                  </a:lnTo>
                  <a:lnTo>
                    <a:pt x="88455" y="260388"/>
                  </a:lnTo>
                  <a:lnTo>
                    <a:pt x="115620" y="279755"/>
                  </a:lnTo>
                  <a:lnTo>
                    <a:pt x="122643" y="283591"/>
                  </a:lnTo>
                  <a:lnTo>
                    <a:pt x="127114" y="291261"/>
                  </a:lnTo>
                  <a:lnTo>
                    <a:pt x="127114" y="364705"/>
                  </a:lnTo>
                  <a:lnTo>
                    <a:pt x="128562" y="371919"/>
                  </a:lnTo>
                  <a:lnTo>
                    <a:pt x="132537" y="377812"/>
                  </a:lnTo>
                  <a:lnTo>
                    <a:pt x="138430" y="381787"/>
                  </a:lnTo>
                  <a:lnTo>
                    <a:pt x="145643" y="383235"/>
                  </a:lnTo>
                  <a:lnTo>
                    <a:pt x="153936" y="383235"/>
                  </a:lnTo>
                  <a:lnTo>
                    <a:pt x="156502" y="390893"/>
                  </a:lnTo>
                  <a:lnTo>
                    <a:pt x="163525" y="395998"/>
                  </a:lnTo>
                  <a:lnTo>
                    <a:pt x="180124" y="395998"/>
                  </a:lnTo>
                  <a:lnTo>
                    <a:pt x="187159" y="390893"/>
                  </a:lnTo>
                  <a:lnTo>
                    <a:pt x="189712" y="383235"/>
                  </a:lnTo>
                  <a:lnTo>
                    <a:pt x="198018" y="383235"/>
                  </a:lnTo>
                  <a:lnTo>
                    <a:pt x="205219" y="381787"/>
                  </a:lnTo>
                  <a:lnTo>
                    <a:pt x="211099" y="377812"/>
                  </a:lnTo>
                  <a:lnTo>
                    <a:pt x="215074" y="371919"/>
                  </a:lnTo>
                  <a:lnTo>
                    <a:pt x="216535" y="364705"/>
                  </a:lnTo>
                  <a:lnTo>
                    <a:pt x="216535" y="332130"/>
                  </a:lnTo>
                  <a:lnTo>
                    <a:pt x="216535" y="319354"/>
                  </a:lnTo>
                  <a:lnTo>
                    <a:pt x="216535" y="306578"/>
                  </a:lnTo>
                  <a:lnTo>
                    <a:pt x="216535" y="293814"/>
                  </a:lnTo>
                  <a:lnTo>
                    <a:pt x="216535" y="291261"/>
                  </a:lnTo>
                  <a:lnTo>
                    <a:pt x="221005" y="283591"/>
                  </a:lnTo>
                  <a:lnTo>
                    <a:pt x="228676" y="279120"/>
                  </a:lnTo>
                  <a:lnTo>
                    <a:pt x="257708" y="257987"/>
                  </a:lnTo>
                  <a:lnTo>
                    <a:pt x="278955" y="230263"/>
                  </a:lnTo>
                  <a:lnTo>
                    <a:pt x="291350" y="197751"/>
                  </a:lnTo>
                  <a:lnTo>
                    <a:pt x="293814" y="162242"/>
                  </a:lnTo>
                  <a:close/>
                </a:path>
                <a:path w="4545965" h="1190625">
                  <a:moveTo>
                    <a:pt x="297002" y="288061"/>
                  </a:moveTo>
                  <a:lnTo>
                    <a:pt x="276567" y="267627"/>
                  </a:lnTo>
                  <a:lnTo>
                    <a:pt x="274015" y="265074"/>
                  </a:lnTo>
                  <a:lnTo>
                    <a:pt x="270179" y="265074"/>
                  </a:lnTo>
                  <a:lnTo>
                    <a:pt x="265074" y="270179"/>
                  </a:lnTo>
                  <a:lnTo>
                    <a:pt x="265074" y="274015"/>
                  </a:lnTo>
                  <a:lnTo>
                    <a:pt x="286791" y="295732"/>
                  </a:lnTo>
                  <a:lnTo>
                    <a:pt x="291261" y="297649"/>
                  </a:lnTo>
                  <a:lnTo>
                    <a:pt x="297002" y="291896"/>
                  </a:lnTo>
                  <a:lnTo>
                    <a:pt x="297002" y="288061"/>
                  </a:lnTo>
                  <a:close/>
                </a:path>
                <a:path w="4545965" h="1190625">
                  <a:moveTo>
                    <a:pt x="344906" y="168630"/>
                  </a:moveTo>
                  <a:lnTo>
                    <a:pt x="342353" y="166077"/>
                  </a:lnTo>
                  <a:lnTo>
                    <a:pt x="338518" y="166077"/>
                  </a:lnTo>
                  <a:lnTo>
                    <a:pt x="309143" y="166077"/>
                  </a:lnTo>
                  <a:lnTo>
                    <a:pt x="306578" y="168630"/>
                  </a:lnTo>
                  <a:lnTo>
                    <a:pt x="306578" y="176301"/>
                  </a:lnTo>
                  <a:lnTo>
                    <a:pt x="309143" y="178854"/>
                  </a:lnTo>
                  <a:lnTo>
                    <a:pt x="342353" y="178854"/>
                  </a:lnTo>
                  <a:lnTo>
                    <a:pt x="344906" y="176301"/>
                  </a:lnTo>
                  <a:lnTo>
                    <a:pt x="344906" y="168630"/>
                  </a:lnTo>
                  <a:close/>
                </a:path>
                <a:path w="4545965" h="1190625">
                  <a:moveTo>
                    <a:pt x="4301833" y="1065364"/>
                  </a:moveTo>
                  <a:lnTo>
                    <a:pt x="4299242" y="1062761"/>
                  </a:lnTo>
                  <a:lnTo>
                    <a:pt x="4290225" y="1062761"/>
                  </a:lnTo>
                  <a:lnTo>
                    <a:pt x="4290225" y="1074369"/>
                  </a:lnTo>
                  <a:lnTo>
                    <a:pt x="4290225" y="1085977"/>
                  </a:lnTo>
                  <a:lnTo>
                    <a:pt x="4278617" y="1085977"/>
                  </a:lnTo>
                  <a:lnTo>
                    <a:pt x="4278617" y="1074369"/>
                  </a:lnTo>
                  <a:lnTo>
                    <a:pt x="4290225" y="1074369"/>
                  </a:lnTo>
                  <a:lnTo>
                    <a:pt x="4290225" y="1062761"/>
                  </a:lnTo>
                  <a:lnTo>
                    <a:pt x="4269613" y="1062761"/>
                  </a:lnTo>
                  <a:lnTo>
                    <a:pt x="4267009" y="1065364"/>
                  </a:lnTo>
                  <a:lnTo>
                    <a:pt x="4267009" y="1094994"/>
                  </a:lnTo>
                  <a:lnTo>
                    <a:pt x="4269613" y="1097584"/>
                  </a:lnTo>
                  <a:lnTo>
                    <a:pt x="4299242" y="1097584"/>
                  </a:lnTo>
                  <a:lnTo>
                    <a:pt x="4301833" y="1094994"/>
                  </a:lnTo>
                  <a:lnTo>
                    <a:pt x="4301833" y="1085977"/>
                  </a:lnTo>
                  <a:lnTo>
                    <a:pt x="4301833" y="1074369"/>
                  </a:lnTo>
                  <a:lnTo>
                    <a:pt x="4301833" y="1065364"/>
                  </a:lnTo>
                  <a:close/>
                </a:path>
                <a:path w="4545965" h="1190625">
                  <a:moveTo>
                    <a:pt x="4348264" y="1065364"/>
                  </a:moveTo>
                  <a:lnTo>
                    <a:pt x="4345673" y="1062761"/>
                  </a:lnTo>
                  <a:lnTo>
                    <a:pt x="4336656" y="1062761"/>
                  </a:lnTo>
                  <a:lnTo>
                    <a:pt x="4336656" y="1074369"/>
                  </a:lnTo>
                  <a:lnTo>
                    <a:pt x="4336656" y="1085977"/>
                  </a:lnTo>
                  <a:lnTo>
                    <a:pt x="4325048" y="1085977"/>
                  </a:lnTo>
                  <a:lnTo>
                    <a:pt x="4325048" y="1074369"/>
                  </a:lnTo>
                  <a:lnTo>
                    <a:pt x="4336656" y="1074369"/>
                  </a:lnTo>
                  <a:lnTo>
                    <a:pt x="4336656" y="1062761"/>
                  </a:lnTo>
                  <a:lnTo>
                    <a:pt x="4316044" y="1062761"/>
                  </a:lnTo>
                  <a:lnTo>
                    <a:pt x="4313440" y="1065364"/>
                  </a:lnTo>
                  <a:lnTo>
                    <a:pt x="4313440" y="1094994"/>
                  </a:lnTo>
                  <a:lnTo>
                    <a:pt x="4316044" y="1097584"/>
                  </a:lnTo>
                  <a:lnTo>
                    <a:pt x="4345673" y="1097584"/>
                  </a:lnTo>
                  <a:lnTo>
                    <a:pt x="4348264" y="1094994"/>
                  </a:lnTo>
                  <a:lnTo>
                    <a:pt x="4348264" y="1085977"/>
                  </a:lnTo>
                  <a:lnTo>
                    <a:pt x="4348264" y="1074369"/>
                  </a:lnTo>
                  <a:lnTo>
                    <a:pt x="4348264" y="1065364"/>
                  </a:lnTo>
                  <a:close/>
                </a:path>
                <a:path w="4545965" h="1190625">
                  <a:moveTo>
                    <a:pt x="4394708" y="1065364"/>
                  </a:moveTo>
                  <a:lnTo>
                    <a:pt x="4392104" y="1062761"/>
                  </a:lnTo>
                  <a:lnTo>
                    <a:pt x="4383087" y="1062761"/>
                  </a:lnTo>
                  <a:lnTo>
                    <a:pt x="4383087" y="1074369"/>
                  </a:lnTo>
                  <a:lnTo>
                    <a:pt x="4383087" y="1085977"/>
                  </a:lnTo>
                  <a:lnTo>
                    <a:pt x="4371479" y="1085977"/>
                  </a:lnTo>
                  <a:lnTo>
                    <a:pt x="4371479" y="1074369"/>
                  </a:lnTo>
                  <a:lnTo>
                    <a:pt x="4383087" y="1074369"/>
                  </a:lnTo>
                  <a:lnTo>
                    <a:pt x="4383087" y="1062761"/>
                  </a:lnTo>
                  <a:lnTo>
                    <a:pt x="4362475" y="1062761"/>
                  </a:lnTo>
                  <a:lnTo>
                    <a:pt x="4359872" y="1065364"/>
                  </a:lnTo>
                  <a:lnTo>
                    <a:pt x="4359872" y="1094994"/>
                  </a:lnTo>
                  <a:lnTo>
                    <a:pt x="4362475" y="1097584"/>
                  </a:lnTo>
                  <a:lnTo>
                    <a:pt x="4392104" y="1097584"/>
                  </a:lnTo>
                  <a:lnTo>
                    <a:pt x="4394708" y="1094994"/>
                  </a:lnTo>
                  <a:lnTo>
                    <a:pt x="4394708" y="1085977"/>
                  </a:lnTo>
                  <a:lnTo>
                    <a:pt x="4394708" y="1074369"/>
                  </a:lnTo>
                  <a:lnTo>
                    <a:pt x="4394708" y="1065364"/>
                  </a:lnTo>
                  <a:close/>
                </a:path>
                <a:path w="4545965" h="1190625">
                  <a:moveTo>
                    <a:pt x="4545609" y="973289"/>
                  </a:moveTo>
                  <a:lnTo>
                    <a:pt x="4543018" y="970749"/>
                  </a:lnTo>
                  <a:lnTo>
                    <a:pt x="4534001" y="970749"/>
                  </a:lnTo>
                  <a:lnTo>
                    <a:pt x="4534001" y="982179"/>
                  </a:lnTo>
                  <a:lnTo>
                    <a:pt x="4534001" y="993609"/>
                  </a:lnTo>
                  <a:lnTo>
                    <a:pt x="4522394" y="993609"/>
                  </a:lnTo>
                  <a:lnTo>
                    <a:pt x="4522394" y="1005039"/>
                  </a:lnTo>
                  <a:lnTo>
                    <a:pt x="4522394" y="1029169"/>
                  </a:lnTo>
                  <a:lnTo>
                    <a:pt x="4522394" y="1040599"/>
                  </a:lnTo>
                  <a:lnTo>
                    <a:pt x="4522394" y="1086319"/>
                  </a:lnTo>
                  <a:lnTo>
                    <a:pt x="4522394" y="1097749"/>
                  </a:lnTo>
                  <a:lnTo>
                    <a:pt x="4522394" y="1179029"/>
                  </a:lnTo>
                  <a:lnTo>
                    <a:pt x="4464355" y="1179029"/>
                  </a:lnTo>
                  <a:lnTo>
                    <a:pt x="4464355" y="1144739"/>
                  </a:lnTo>
                  <a:lnTo>
                    <a:pt x="4464355" y="1135849"/>
                  </a:lnTo>
                  <a:lnTo>
                    <a:pt x="4461751" y="1133309"/>
                  </a:lnTo>
                  <a:lnTo>
                    <a:pt x="4452747" y="1133309"/>
                  </a:lnTo>
                  <a:lnTo>
                    <a:pt x="4452747" y="1144739"/>
                  </a:lnTo>
                  <a:lnTo>
                    <a:pt x="4452747" y="1179029"/>
                  </a:lnTo>
                  <a:lnTo>
                    <a:pt x="4417923" y="1179029"/>
                  </a:lnTo>
                  <a:lnTo>
                    <a:pt x="4417923" y="1144739"/>
                  </a:lnTo>
                  <a:lnTo>
                    <a:pt x="4452747" y="1144739"/>
                  </a:lnTo>
                  <a:lnTo>
                    <a:pt x="4452747" y="1133309"/>
                  </a:lnTo>
                  <a:lnTo>
                    <a:pt x="4417923" y="1133309"/>
                  </a:lnTo>
                  <a:lnTo>
                    <a:pt x="4417923" y="1097749"/>
                  </a:lnTo>
                  <a:lnTo>
                    <a:pt x="4522394" y="1097749"/>
                  </a:lnTo>
                  <a:lnTo>
                    <a:pt x="4522394" y="1086319"/>
                  </a:lnTo>
                  <a:lnTo>
                    <a:pt x="4464342" y="1086319"/>
                  </a:lnTo>
                  <a:lnTo>
                    <a:pt x="4464342" y="1040599"/>
                  </a:lnTo>
                  <a:lnTo>
                    <a:pt x="4522394" y="1040599"/>
                  </a:lnTo>
                  <a:lnTo>
                    <a:pt x="4522394" y="1029169"/>
                  </a:lnTo>
                  <a:lnTo>
                    <a:pt x="4452747" y="1029169"/>
                  </a:lnTo>
                  <a:lnTo>
                    <a:pt x="4452747" y="1040599"/>
                  </a:lnTo>
                  <a:lnTo>
                    <a:pt x="4452747" y="1086319"/>
                  </a:lnTo>
                  <a:lnTo>
                    <a:pt x="4417923" y="1086319"/>
                  </a:lnTo>
                  <a:lnTo>
                    <a:pt x="4417923" y="1052029"/>
                  </a:lnTo>
                  <a:lnTo>
                    <a:pt x="4426928" y="1052029"/>
                  </a:lnTo>
                  <a:lnTo>
                    <a:pt x="4429531" y="1049489"/>
                  </a:lnTo>
                  <a:lnTo>
                    <a:pt x="4429531" y="1040599"/>
                  </a:lnTo>
                  <a:lnTo>
                    <a:pt x="4452747" y="1040599"/>
                  </a:lnTo>
                  <a:lnTo>
                    <a:pt x="4452747" y="1029169"/>
                  </a:lnTo>
                  <a:lnTo>
                    <a:pt x="4429531" y="1029169"/>
                  </a:lnTo>
                  <a:lnTo>
                    <a:pt x="4429531" y="1019009"/>
                  </a:lnTo>
                  <a:lnTo>
                    <a:pt x="4426928" y="1016469"/>
                  </a:lnTo>
                  <a:lnTo>
                    <a:pt x="4417923" y="1016469"/>
                  </a:lnTo>
                  <a:lnTo>
                    <a:pt x="4417923" y="1029169"/>
                  </a:lnTo>
                  <a:lnTo>
                    <a:pt x="4417923" y="1040599"/>
                  </a:lnTo>
                  <a:lnTo>
                    <a:pt x="4406316" y="1040599"/>
                  </a:lnTo>
                  <a:lnTo>
                    <a:pt x="4406316" y="1052029"/>
                  </a:lnTo>
                  <a:lnTo>
                    <a:pt x="4406316" y="1179029"/>
                  </a:lnTo>
                  <a:lnTo>
                    <a:pt x="4371479" y="1179029"/>
                  </a:lnTo>
                  <a:lnTo>
                    <a:pt x="4371479" y="1133309"/>
                  </a:lnTo>
                  <a:lnTo>
                    <a:pt x="4371479" y="1124419"/>
                  </a:lnTo>
                  <a:lnTo>
                    <a:pt x="4368889" y="1121879"/>
                  </a:lnTo>
                  <a:lnTo>
                    <a:pt x="4359872" y="1121879"/>
                  </a:lnTo>
                  <a:lnTo>
                    <a:pt x="4359872" y="1133309"/>
                  </a:lnTo>
                  <a:lnTo>
                    <a:pt x="4359872" y="1179029"/>
                  </a:lnTo>
                  <a:lnTo>
                    <a:pt x="4336656" y="1179029"/>
                  </a:lnTo>
                  <a:lnTo>
                    <a:pt x="4336656" y="1133309"/>
                  </a:lnTo>
                  <a:lnTo>
                    <a:pt x="4359872" y="1133309"/>
                  </a:lnTo>
                  <a:lnTo>
                    <a:pt x="4359872" y="1121879"/>
                  </a:lnTo>
                  <a:lnTo>
                    <a:pt x="4325048" y="1121879"/>
                  </a:lnTo>
                  <a:lnTo>
                    <a:pt x="4325048" y="1133309"/>
                  </a:lnTo>
                  <a:lnTo>
                    <a:pt x="4325048" y="1179029"/>
                  </a:lnTo>
                  <a:lnTo>
                    <a:pt x="4301833" y="1179029"/>
                  </a:lnTo>
                  <a:lnTo>
                    <a:pt x="4301833" y="1133309"/>
                  </a:lnTo>
                  <a:lnTo>
                    <a:pt x="4325048" y="1133309"/>
                  </a:lnTo>
                  <a:lnTo>
                    <a:pt x="4325048" y="1121879"/>
                  </a:lnTo>
                  <a:lnTo>
                    <a:pt x="4292828" y="1121879"/>
                  </a:lnTo>
                  <a:lnTo>
                    <a:pt x="4290225" y="1124419"/>
                  </a:lnTo>
                  <a:lnTo>
                    <a:pt x="4290225" y="1179029"/>
                  </a:lnTo>
                  <a:lnTo>
                    <a:pt x="4255389" y="1179029"/>
                  </a:lnTo>
                  <a:lnTo>
                    <a:pt x="4255389" y="1052029"/>
                  </a:lnTo>
                  <a:lnTo>
                    <a:pt x="4406316" y="1052029"/>
                  </a:lnTo>
                  <a:lnTo>
                    <a:pt x="4406316" y="1040599"/>
                  </a:lnTo>
                  <a:lnTo>
                    <a:pt x="4243781" y="1040599"/>
                  </a:lnTo>
                  <a:lnTo>
                    <a:pt x="4243781" y="1029169"/>
                  </a:lnTo>
                  <a:lnTo>
                    <a:pt x="4417923" y="1029169"/>
                  </a:lnTo>
                  <a:lnTo>
                    <a:pt x="4417923" y="1016469"/>
                  </a:lnTo>
                  <a:lnTo>
                    <a:pt x="4336656" y="1016469"/>
                  </a:lnTo>
                  <a:lnTo>
                    <a:pt x="4336656" y="1005039"/>
                  </a:lnTo>
                  <a:lnTo>
                    <a:pt x="4522394" y="1005039"/>
                  </a:lnTo>
                  <a:lnTo>
                    <a:pt x="4522394" y="993609"/>
                  </a:lnTo>
                  <a:lnTo>
                    <a:pt x="4325048" y="993609"/>
                  </a:lnTo>
                  <a:lnTo>
                    <a:pt x="4325048" y="982179"/>
                  </a:lnTo>
                  <a:lnTo>
                    <a:pt x="4534001" y="982179"/>
                  </a:lnTo>
                  <a:lnTo>
                    <a:pt x="4534001" y="970749"/>
                  </a:lnTo>
                  <a:lnTo>
                    <a:pt x="4336656" y="970749"/>
                  </a:lnTo>
                  <a:lnTo>
                    <a:pt x="4336656" y="935189"/>
                  </a:lnTo>
                  <a:lnTo>
                    <a:pt x="4336656" y="926299"/>
                  </a:lnTo>
                  <a:lnTo>
                    <a:pt x="4334065" y="923759"/>
                  </a:lnTo>
                  <a:lnTo>
                    <a:pt x="4325048" y="923759"/>
                  </a:lnTo>
                  <a:lnTo>
                    <a:pt x="4325048" y="935189"/>
                  </a:lnTo>
                  <a:lnTo>
                    <a:pt x="4325048" y="970749"/>
                  </a:lnTo>
                  <a:lnTo>
                    <a:pt x="4316044" y="970749"/>
                  </a:lnTo>
                  <a:lnTo>
                    <a:pt x="4313440" y="973289"/>
                  </a:lnTo>
                  <a:lnTo>
                    <a:pt x="4313440" y="1002499"/>
                  </a:lnTo>
                  <a:lnTo>
                    <a:pt x="4316044" y="1005039"/>
                  </a:lnTo>
                  <a:lnTo>
                    <a:pt x="4325048" y="1005039"/>
                  </a:lnTo>
                  <a:lnTo>
                    <a:pt x="4325048" y="1016469"/>
                  </a:lnTo>
                  <a:lnTo>
                    <a:pt x="4278617" y="1016469"/>
                  </a:lnTo>
                  <a:lnTo>
                    <a:pt x="4278617" y="935189"/>
                  </a:lnTo>
                  <a:lnTo>
                    <a:pt x="4325048" y="935189"/>
                  </a:lnTo>
                  <a:lnTo>
                    <a:pt x="4325048" y="923759"/>
                  </a:lnTo>
                  <a:lnTo>
                    <a:pt x="4324235" y="923759"/>
                  </a:lnTo>
                  <a:lnTo>
                    <a:pt x="4324743" y="922489"/>
                  </a:lnTo>
                  <a:lnTo>
                    <a:pt x="4325010" y="919949"/>
                  </a:lnTo>
                  <a:lnTo>
                    <a:pt x="4325061" y="914869"/>
                  </a:lnTo>
                  <a:lnTo>
                    <a:pt x="4324261" y="911059"/>
                  </a:lnTo>
                  <a:lnTo>
                    <a:pt x="4322724" y="908519"/>
                  </a:lnTo>
                  <a:lnTo>
                    <a:pt x="4323867" y="907249"/>
                  </a:lnTo>
                  <a:lnTo>
                    <a:pt x="4324959" y="907249"/>
                  </a:lnTo>
                  <a:lnTo>
                    <a:pt x="4325975" y="905979"/>
                  </a:lnTo>
                  <a:lnTo>
                    <a:pt x="4333049" y="909789"/>
                  </a:lnTo>
                  <a:lnTo>
                    <a:pt x="4340631" y="912329"/>
                  </a:lnTo>
                  <a:lnTo>
                    <a:pt x="4348505" y="912329"/>
                  </a:lnTo>
                  <a:lnTo>
                    <a:pt x="4356455" y="911059"/>
                  </a:lnTo>
                  <a:lnTo>
                    <a:pt x="4364660" y="918679"/>
                  </a:lnTo>
                  <a:lnTo>
                    <a:pt x="4374413" y="922489"/>
                  </a:lnTo>
                  <a:lnTo>
                    <a:pt x="4384967" y="923759"/>
                  </a:lnTo>
                  <a:lnTo>
                    <a:pt x="4395571" y="921219"/>
                  </a:lnTo>
                  <a:lnTo>
                    <a:pt x="4401782" y="927569"/>
                  </a:lnTo>
                  <a:lnTo>
                    <a:pt x="4409719" y="930109"/>
                  </a:lnTo>
                  <a:lnTo>
                    <a:pt x="4417923" y="930109"/>
                  </a:lnTo>
                  <a:lnTo>
                    <a:pt x="4427080" y="928839"/>
                  </a:lnTo>
                  <a:lnTo>
                    <a:pt x="4435462" y="925029"/>
                  </a:lnTo>
                  <a:lnTo>
                    <a:pt x="4440847" y="921219"/>
                  </a:lnTo>
                  <a:lnTo>
                    <a:pt x="4442650" y="919949"/>
                  </a:lnTo>
                  <a:lnTo>
                    <a:pt x="4443577" y="918679"/>
                  </a:lnTo>
                  <a:lnTo>
                    <a:pt x="4448213" y="912329"/>
                  </a:lnTo>
                  <a:lnTo>
                    <a:pt x="4452747" y="912329"/>
                  </a:lnTo>
                  <a:lnTo>
                    <a:pt x="4466298" y="909789"/>
                  </a:lnTo>
                  <a:lnTo>
                    <a:pt x="4477385" y="902169"/>
                  </a:lnTo>
                  <a:lnTo>
                    <a:pt x="4478210" y="900899"/>
                  </a:lnTo>
                  <a:lnTo>
                    <a:pt x="4484865" y="890739"/>
                  </a:lnTo>
                  <a:lnTo>
                    <a:pt x="4487634" y="878039"/>
                  </a:lnTo>
                  <a:lnTo>
                    <a:pt x="4484916" y="864069"/>
                  </a:lnTo>
                  <a:lnTo>
                    <a:pt x="4478299" y="853909"/>
                  </a:lnTo>
                  <a:lnTo>
                    <a:pt x="4477461" y="852639"/>
                  </a:lnTo>
                  <a:lnTo>
                    <a:pt x="4476039" y="851662"/>
                  </a:lnTo>
                  <a:lnTo>
                    <a:pt x="4476039" y="876769"/>
                  </a:lnTo>
                  <a:lnTo>
                    <a:pt x="4474515" y="885659"/>
                  </a:lnTo>
                  <a:lnTo>
                    <a:pt x="4471009" y="892009"/>
                  </a:lnTo>
                  <a:lnTo>
                    <a:pt x="4465955" y="897089"/>
                  </a:lnTo>
                  <a:lnTo>
                    <a:pt x="4459732" y="899629"/>
                  </a:lnTo>
                  <a:lnTo>
                    <a:pt x="4452747" y="900899"/>
                  </a:lnTo>
                  <a:lnTo>
                    <a:pt x="4448505" y="900899"/>
                  </a:lnTo>
                  <a:lnTo>
                    <a:pt x="4446473" y="899629"/>
                  </a:lnTo>
                  <a:lnTo>
                    <a:pt x="4443603" y="899629"/>
                  </a:lnTo>
                  <a:lnTo>
                    <a:pt x="4440593" y="900899"/>
                  </a:lnTo>
                  <a:lnTo>
                    <a:pt x="4439513" y="903439"/>
                  </a:lnTo>
                  <a:lnTo>
                    <a:pt x="4434510" y="911059"/>
                  </a:lnTo>
                  <a:lnTo>
                    <a:pt x="4427194" y="916139"/>
                  </a:lnTo>
                  <a:lnTo>
                    <a:pt x="4418495" y="918679"/>
                  </a:lnTo>
                  <a:lnTo>
                    <a:pt x="4409427" y="916139"/>
                  </a:lnTo>
                  <a:lnTo>
                    <a:pt x="4406214" y="914869"/>
                  </a:lnTo>
                  <a:lnTo>
                    <a:pt x="4403331" y="913599"/>
                  </a:lnTo>
                  <a:lnTo>
                    <a:pt x="4402290" y="912329"/>
                  </a:lnTo>
                  <a:lnTo>
                    <a:pt x="4399165" y="908519"/>
                  </a:lnTo>
                  <a:lnTo>
                    <a:pt x="4396283" y="908519"/>
                  </a:lnTo>
                  <a:lnTo>
                    <a:pt x="4393946" y="909789"/>
                  </a:lnTo>
                  <a:lnTo>
                    <a:pt x="4385665" y="912329"/>
                  </a:lnTo>
                  <a:lnTo>
                    <a:pt x="4362208" y="899629"/>
                  </a:lnTo>
                  <a:lnTo>
                    <a:pt x="4359503" y="898359"/>
                  </a:lnTo>
                  <a:lnTo>
                    <a:pt x="4357027" y="899629"/>
                  </a:lnTo>
                  <a:lnTo>
                    <a:pt x="4349699" y="900899"/>
                  </a:lnTo>
                  <a:lnTo>
                    <a:pt x="4335500" y="898359"/>
                  </a:lnTo>
                  <a:lnTo>
                    <a:pt x="4329290" y="893279"/>
                  </a:lnTo>
                  <a:lnTo>
                    <a:pt x="4328109" y="893279"/>
                  </a:lnTo>
                  <a:lnTo>
                    <a:pt x="4326560" y="892009"/>
                  </a:lnTo>
                  <a:lnTo>
                    <a:pt x="4323448" y="892009"/>
                  </a:lnTo>
                  <a:lnTo>
                    <a:pt x="4322013" y="893279"/>
                  </a:lnTo>
                  <a:lnTo>
                    <a:pt x="4320984" y="894549"/>
                  </a:lnTo>
                  <a:lnTo>
                    <a:pt x="4318774" y="897089"/>
                  </a:lnTo>
                  <a:lnTo>
                    <a:pt x="4315726" y="899629"/>
                  </a:lnTo>
                  <a:lnTo>
                    <a:pt x="4310278" y="900899"/>
                  </a:lnTo>
                  <a:lnTo>
                    <a:pt x="4308729" y="902169"/>
                  </a:lnTo>
                  <a:lnTo>
                    <a:pt x="4308221" y="904709"/>
                  </a:lnTo>
                  <a:lnTo>
                    <a:pt x="4307637" y="905979"/>
                  </a:lnTo>
                  <a:lnTo>
                    <a:pt x="4308259" y="908519"/>
                  </a:lnTo>
                  <a:lnTo>
                    <a:pt x="4312069" y="912329"/>
                  </a:lnTo>
                  <a:lnTo>
                    <a:pt x="4313364" y="914869"/>
                  </a:lnTo>
                  <a:lnTo>
                    <a:pt x="4313428" y="919949"/>
                  </a:lnTo>
                  <a:lnTo>
                    <a:pt x="4312882" y="922489"/>
                  </a:lnTo>
                  <a:lnTo>
                    <a:pt x="4311878" y="923759"/>
                  </a:lnTo>
                  <a:lnTo>
                    <a:pt x="4291800" y="923759"/>
                  </a:lnTo>
                  <a:lnTo>
                    <a:pt x="4290784" y="922489"/>
                  </a:lnTo>
                  <a:lnTo>
                    <a:pt x="4290238" y="919949"/>
                  </a:lnTo>
                  <a:lnTo>
                    <a:pt x="4290263" y="913599"/>
                  </a:lnTo>
                  <a:lnTo>
                    <a:pt x="4292879" y="909789"/>
                  </a:lnTo>
                  <a:lnTo>
                    <a:pt x="4298848" y="907249"/>
                  </a:lnTo>
                  <a:lnTo>
                    <a:pt x="4300118" y="904709"/>
                  </a:lnTo>
                  <a:lnTo>
                    <a:pt x="4300423" y="900899"/>
                  </a:lnTo>
                  <a:lnTo>
                    <a:pt x="4299470" y="898359"/>
                  </a:lnTo>
                  <a:lnTo>
                    <a:pt x="4297769" y="898359"/>
                  </a:lnTo>
                  <a:lnTo>
                    <a:pt x="4292968" y="893279"/>
                  </a:lnTo>
                  <a:lnTo>
                    <a:pt x="4290530" y="886929"/>
                  </a:lnTo>
                  <a:lnTo>
                    <a:pt x="4290593" y="879309"/>
                  </a:lnTo>
                  <a:lnTo>
                    <a:pt x="4293324" y="872959"/>
                  </a:lnTo>
                  <a:lnTo>
                    <a:pt x="4296562" y="869149"/>
                  </a:lnTo>
                  <a:lnTo>
                    <a:pt x="4301922" y="866609"/>
                  </a:lnTo>
                  <a:lnTo>
                    <a:pt x="4313148" y="866609"/>
                  </a:lnTo>
                  <a:lnTo>
                    <a:pt x="4314622" y="867879"/>
                  </a:lnTo>
                  <a:lnTo>
                    <a:pt x="4316247" y="867879"/>
                  </a:lnTo>
                  <a:lnTo>
                    <a:pt x="4317619" y="866609"/>
                  </a:lnTo>
                  <a:lnTo>
                    <a:pt x="4319016" y="866609"/>
                  </a:lnTo>
                  <a:lnTo>
                    <a:pt x="4320057" y="865339"/>
                  </a:lnTo>
                  <a:lnTo>
                    <a:pt x="4320527" y="862799"/>
                  </a:lnTo>
                  <a:lnTo>
                    <a:pt x="4326039" y="852639"/>
                  </a:lnTo>
                  <a:lnTo>
                    <a:pt x="4334713" y="846289"/>
                  </a:lnTo>
                  <a:lnTo>
                    <a:pt x="4345356" y="842479"/>
                  </a:lnTo>
                  <a:lnTo>
                    <a:pt x="4356836" y="843749"/>
                  </a:lnTo>
                  <a:lnTo>
                    <a:pt x="4376509" y="865339"/>
                  </a:lnTo>
                  <a:lnTo>
                    <a:pt x="4378884" y="866609"/>
                  </a:lnTo>
                  <a:lnTo>
                    <a:pt x="4389539" y="866609"/>
                  </a:lnTo>
                  <a:lnTo>
                    <a:pt x="4395673" y="869149"/>
                  </a:lnTo>
                  <a:lnTo>
                    <a:pt x="4401845" y="875499"/>
                  </a:lnTo>
                  <a:lnTo>
                    <a:pt x="4404728" y="875499"/>
                  </a:lnTo>
                  <a:lnTo>
                    <a:pt x="4410392" y="872959"/>
                  </a:lnTo>
                  <a:lnTo>
                    <a:pt x="4414126" y="871689"/>
                  </a:lnTo>
                  <a:lnTo>
                    <a:pt x="4422152" y="871689"/>
                  </a:lnTo>
                  <a:lnTo>
                    <a:pt x="4424184" y="872959"/>
                  </a:lnTo>
                  <a:lnTo>
                    <a:pt x="4427055" y="874229"/>
                  </a:lnTo>
                  <a:lnTo>
                    <a:pt x="4430065" y="871689"/>
                  </a:lnTo>
                  <a:lnTo>
                    <a:pt x="4431157" y="869149"/>
                  </a:lnTo>
                  <a:lnTo>
                    <a:pt x="4435259" y="862799"/>
                  </a:lnTo>
                  <a:lnTo>
                    <a:pt x="4436084" y="861529"/>
                  </a:lnTo>
                  <a:lnTo>
                    <a:pt x="4443374" y="856449"/>
                  </a:lnTo>
                  <a:lnTo>
                    <a:pt x="4452036" y="853909"/>
                  </a:lnTo>
                  <a:lnTo>
                    <a:pt x="4461129" y="856449"/>
                  </a:lnTo>
                  <a:lnTo>
                    <a:pt x="4468914" y="861529"/>
                  </a:lnTo>
                  <a:lnTo>
                    <a:pt x="4474032" y="867879"/>
                  </a:lnTo>
                  <a:lnTo>
                    <a:pt x="4476039" y="876769"/>
                  </a:lnTo>
                  <a:lnTo>
                    <a:pt x="4476039" y="851662"/>
                  </a:lnTo>
                  <a:lnTo>
                    <a:pt x="4466412" y="845019"/>
                  </a:lnTo>
                  <a:lnTo>
                    <a:pt x="4452861" y="842479"/>
                  </a:lnTo>
                  <a:lnTo>
                    <a:pt x="4443654" y="843749"/>
                  </a:lnTo>
                  <a:lnTo>
                    <a:pt x="4435246" y="847559"/>
                  </a:lnTo>
                  <a:lnTo>
                    <a:pt x="4428033" y="852639"/>
                  </a:lnTo>
                  <a:lnTo>
                    <a:pt x="4422445" y="860259"/>
                  </a:lnTo>
                  <a:lnTo>
                    <a:pt x="4410811" y="860259"/>
                  </a:lnTo>
                  <a:lnTo>
                    <a:pt x="4405439" y="862799"/>
                  </a:lnTo>
                  <a:lnTo>
                    <a:pt x="4399712" y="857719"/>
                  </a:lnTo>
                  <a:lnTo>
                    <a:pt x="4392498" y="855179"/>
                  </a:lnTo>
                  <a:lnTo>
                    <a:pt x="4384954" y="853909"/>
                  </a:lnTo>
                  <a:lnTo>
                    <a:pt x="4376293" y="842479"/>
                  </a:lnTo>
                  <a:lnTo>
                    <a:pt x="4375328" y="841209"/>
                  </a:lnTo>
                  <a:lnTo>
                    <a:pt x="4361954" y="833589"/>
                  </a:lnTo>
                  <a:lnTo>
                    <a:pt x="4346562" y="831049"/>
                  </a:lnTo>
                  <a:lnTo>
                    <a:pt x="4330903" y="834859"/>
                  </a:lnTo>
                  <a:lnTo>
                    <a:pt x="4324794" y="838669"/>
                  </a:lnTo>
                  <a:lnTo>
                    <a:pt x="4319448" y="842479"/>
                  </a:lnTo>
                  <a:lnTo>
                    <a:pt x="4314939" y="848829"/>
                  </a:lnTo>
                  <a:lnTo>
                    <a:pt x="4311408" y="853909"/>
                  </a:lnTo>
                  <a:lnTo>
                    <a:pt x="4299915" y="855179"/>
                  </a:lnTo>
                  <a:lnTo>
                    <a:pt x="4289971" y="860259"/>
                  </a:lnTo>
                  <a:lnTo>
                    <a:pt x="4282618" y="869149"/>
                  </a:lnTo>
                  <a:lnTo>
                    <a:pt x="4278909" y="879309"/>
                  </a:lnTo>
                  <a:lnTo>
                    <a:pt x="4277880" y="886929"/>
                  </a:lnTo>
                  <a:lnTo>
                    <a:pt x="4280205" y="895819"/>
                  </a:lnTo>
                  <a:lnTo>
                    <a:pt x="4285348" y="902169"/>
                  </a:lnTo>
                  <a:lnTo>
                    <a:pt x="4280992" y="905979"/>
                  </a:lnTo>
                  <a:lnTo>
                    <a:pt x="4278566" y="912329"/>
                  </a:lnTo>
                  <a:lnTo>
                    <a:pt x="4278655" y="919949"/>
                  </a:lnTo>
                  <a:lnTo>
                    <a:pt x="4278935" y="922489"/>
                  </a:lnTo>
                  <a:lnTo>
                    <a:pt x="4279430" y="923759"/>
                  </a:lnTo>
                  <a:lnTo>
                    <a:pt x="4269613" y="923759"/>
                  </a:lnTo>
                  <a:lnTo>
                    <a:pt x="4267009" y="926299"/>
                  </a:lnTo>
                  <a:lnTo>
                    <a:pt x="4267009" y="1016469"/>
                  </a:lnTo>
                  <a:lnTo>
                    <a:pt x="4255389" y="1016469"/>
                  </a:lnTo>
                  <a:lnTo>
                    <a:pt x="4255389" y="833589"/>
                  </a:lnTo>
                  <a:lnTo>
                    <a:pt x="4252798" y="831049"/>
                  </a:lnTo>
                  <a:lnTo>
                    <a:pt x="4243781" y="831049"/>
                  </a:lnTo>
                  <a:lnTo>
                    <a:pt x="4243781" y="842479"/>
                  </a:lnTo>
                  <a:lnTo>
                    <a:pt x="4243781" y="866609"/>
                  </a:lnTo>
                  <a:lnTo>
                    <a:pt x="4243781" y="878039"/>
                  </a:lnTo>
                  <a:lnTo>
                    <a:pt x="4243781" y="889469"/>
                  </a:lnTo>
                  <a:lnTo>
                    <a:pt x="4243781" y="900899"/>
                  </a:lnTo>
                  <a:lnTo>
                    <a:pt x="4243781" y="1016469"/>
                  </a:lnTo>
                  <a:lnTo>
                    <a:pt x="4234777" y="1016469"/>
                  </a:lnTo>
                  <a:lnTo>
                    <a:pt x="4232186" y="1019009"/>
                  </a:lnTo>
                  <a:lnTo>
                    <a:pt x="4232186" y="1049489"/>
                  </a:lnTo>
                  <a:lnTo>
                    <a:pt x="4234777" y="1052029"/>
                  </a:lnTo>
                  <a:lnTo>
                    <a:pt x="4243781" y="1052029"/>
                  </a:lnTo>
                  <a:lnTo>
                    <a:pt x="4243781" y="1179029"/>
                  </a:lnTo>
                  <a:lnTo>
                    <a:pt x="4197362" y="1179029"/>
                  </a:lnTo>
                  <a:lnTo>
                    <a:pt x="4197362" y="900899"/>
                  </a:lnTo>
                  <a:lnTo>
                    <a:pt x="4243781" y="900899"/>
                  </a:lnTo>
                  <a:lnTo>
                    <a:pt x="4243781" y="889469"/>
                  </a:lnTo>
                  <a:lnTo>
                    <a:pt x="4197362" y="889469"/>
                  </a:lnTo>
                  <a:lnTo>
                    <a:pt x="4197362" y="878039"/>
                  </a:lnTo>
                  <a:lnTo>
                    <a:pt x="4243781" y="878039"/>
                  </a:lnTo>
                  <a:lnTo>
                    <a:pt x="4243781" y="866609"/>
                  </a:lnTo>
                  <a:lnTo>
                    <a:pt x="4197362" y="866609"/>
                  </a:lnTo>
                  <a:lnTo>
                    <a:pt x="4197362" y="842479"/>
                  </a:lnTo>
                  <a:lnTo>
                    <a:pt x="4243781" y="842479"/>
                  </a:lnTo>
                  <a:lnTo>
                    <a:pt x="4243781" y="831049"/>
                  </a:lnTo>
                  <a:lnTo>
                    <a:pt x="4188345" y="831049"/>
                  </a:lnTo>
                  <a:lnTo>
                    <a:pt x="4185755" y="833589"/>
                  </a:lnTo>
                  <a:lnTo>
                    <a:pt x="4185755" y="1187919"/>
                  </a:lnTo>
                  <a:lnTo>
                    <a:pt x="4188345" y="1190459"/>
                  </a:lnTo>
                  <a:lnTo>
                    <a:pt x="4531411" y="1190459"/>
                  </a:lnTo>
                  <a:lnTo>
                    <a:pt x="4534001" y="1187919"/>
                  </a:lnTo>
                  <a:lnTo>
                    <a:pt x="4534001" y="1179029"/>
                  </a:lnTo>
                  <a:lnTo>
                    <a:pt x="4534001" y="1097749"/>
                  </a:lnTo>
                  <a:lnTo>
                    <a:pt x="4534001" y="1086319"/>
                  </a:lnTo>
                  <a:lnTo>
                    <a:pt x="4534001" y="1005039"/>
                  </a:lnTo>
                  <a:lnTo>
                    <a:pt x="4543018" y="1005039"/>
                  </a:lnTo>
                  <a:lnTo>
                    <a:pt x="4545609" y="1002499"/>
                  </a:lnTo>
                  <a:lnTo>
                    <a:pt x="4545609" y="993609"/>
                  </a:lnTo>
                  <a:lnTo>
                    <a:pt x="4545609" y="982179"/>
                  </a:lnTo>
                  <a:lnTo>
                    <a:pt x="4545609" y="973289"/>
                  </a:lnTo>
                  <a:close/>
                </a:path>
              </a:pathLst>
            </a:custGeom>
            <a:solidFill>
              <a:srgbClr val="FFFFFF"/>
            </a:solidFill>
          </p:spPr>
          <p:txBody>
            <a:bodyPr wrap="square" lIns="0" tIns="0" rIns="0" bIns="0" rtlCol="0"/>
            <a:lstStyle/>
            <a:p>
              <a:endParaRPr sz="1200"/>
            </a:p>
          </p:txBody>
        </p:sp>
        <p:pic>
          <p:nvPicPr>
            <p:cNvPr id="218" name="object 65">
              <a:extLst>
                <a:ext uri="{FF2B5EF4-FFF2-40B4-BE49-F238E27FC236}">
                  <a16:creationId xmlns:a16="http://schemas.microsoft.com/office/drawing/2014/main" id="{6451A39F-3D92-9A9A-FF44-A13A7E8E10CA}"/>
                </a:ext>
              </a:extLst>
            </p:cNvPr>
            <p:cNvPicPr/>
            <p:nvPr/>
          </p:nvPicPr>
          <p:blipFill>
            <a:blip r:embed="rId21" cstate="print"/>
            <a:stretch>
              <a:fillRect/>
            </a:stretch>
          </p:blipFill>
          <p:spPr>
            <a:xfrm>
              <a:off x="3497545" y="4049808"/>
              <a:ext cx="155520" cy="192409"/>
            </a:xfrm>
            <a:prstGeom prst="rect">
              <a:avLst/>
            </a:prstGeom>
          </p:spPr>
        </p:pic>
        <p:sp>
          <p:nvSpPr>
            <p:cNvPr id="219" name="object 15">
              <a:extLst>
                <a:ext uri="{FF2B5EF4-FFF2-40B4-BE49-F238E27FC236}">
                  <a16:creationId xmlns:a16="http://schemas.microsoft.com/office/drawing/2014/main" id="{BD680DEB-4CF1-F113-7E3D-4E2A0F20ADCD}"/>
                </a:ext>
              </a:extLst>
            </p:cNvPr>
            <p:cNvSpPr txBox="1"/>
            <p:nvPr/>
          </p:nvSpPr>
          <p:spPr>
            <a:xfrm>
              <a:off x="5267665" y="527833"/>
              <a:ext cx="801051" cy="320601"/>
            </a:xfrm>
            <a:prstGeom prst="rect">
              <a:avLst/>
            </a:prstGeom>
          </p:spPr>
          <p:txBody>
            <a:bodyPr vert="horz" wrap="square" lIns="0" tIns="12700" rIns="0" bIns="0" rtlCol="0">
              <a:spAutoFit/>
            </a:bodyPr>
            <a:lstStyle/>
            <a:p>
              <a:pPr marL="12700">
                <a:lnSpc>
                  <a:spcPct val="100000"/>
                </a:lnSpc>
                <a:spcBef>
                  <a:spcPts val="100"/>
                </a:spcBef>
              </a:pPr>
              <a:r>
                <a:rPr lang="en-GB" b="1" spc="280" dirty="0">
                  <a:solidFill>
                    <a:srgbClr val="005ACD"/>
                  </a:solidFill>
                  <a:latin typeface="Roboto Black"/>
                  <a:cs typeface="Roboto Black"/>
                </a:rPr>
                <a:t>NF</a:t>
              </a:r>
              <a:r>
                <a:rPr lang="en-GB" sz="1000" b="1" spc="280" dirty="0">
                  <a:solidFill>
                    <a:srgbClr val="005ACD"/>
                  </a:solidFill>
                  <a:latin typeface="Roboto Black"/>
                  <a:cs typeface="Roboto Black"/>
                </a:rPr>
                <a:t>3</a:t>
              </a:r>
              <a:endParaRPr sz="1000" dirty="0">
                <a:solidFill>
                  <a:srgbClr val="005ACD"/>
                </a:solidFill>
                <a:latin typeface="Roboto Black"/>
                <a:cs typeface="Roboto Black"/>
              </a:endParaRPr>
            </a:p>
          </p:txBody>
        </p:sp>
      </p:grpSp>
    </p:spTree>
    <p:extLst>
      <p:ext uri="{BB962C8B-B14F-4D97-AF65-F5344CB8AC3E}">
        <p14:creationId xmlns:p14="http://schemas.microsoft.com/office/powerpoint/2010/main" val="123168651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138014-4008-F8FF-9488-46028A5CF467}"/>
              </a:ext>
            </a:extLst>
          </p:cNvPr>
          <p:cNvPicPr>
            <a:picLocks noChangeAspect="1"/>
          </p:cNvPicPr>
          <p:nvPr/>
        </p:nvPicPr>
        <p:blipFill rotWithShape="1">
          <a:blip r:embed="rId3"/>
          <a:srcRect t="13047" b="5668"/>
          <a:stretch/>
        </p:blipFill>
        <p:spPr>
          <a:xfrm flipH="1">
            <a:off x="-1" y="-17186"/>
            <a:ext cx="12201803" cy="6582005"/>
          </a:xfrm>
          <a:prstGeom prst="rect">
            <a:avLst/>
          </a:prstGeom>
        </p:spPr>
      </p:pic>
      <p:sp>
        <p:nvSpPr>
          <p:cNvPr id="6" name="TextBox 5">
            <a:extLst>
              <a:ext uri="{FF2B5EF4-FFF2-40B4-BE49-F238E27FC236}">
                <a16:creationId xmlns:a16="http://schemas.microsoft.com/office/drawing/2014/main" id="{799A6799-193E-B665-3D14-26D829A8CB97}"/>
              </a:ext>
            </a:extLst>
          </p:cNvPr>
          <p:cNvSpPr txBox="1"/>
          <p:nvPr/>
        </p:nvSpPr>
        <p:spPr>
          <a:xfrm>
            <a:off x="794396" y="2035009"/>
            <a:ext cx="3028180" cy="1277273"/>
          </a:xfrm>
          <a:prstGeom prst="rect">
            <a:avLst/>
          </a:prstGeom>
          <a:noFill/>
        </p:spPr>
        <p:txBody>
          <a:bodyPr wrap="square">
            <a:spAutoFit/>
          </a:bodyPr>
          <a:lstStyle/>
          <a:p>
            <a:pPr>
              <a:lnSpc>
                <a:spcPct val="90000"/>
              </a:lnSpc>
              <a:spcBef>
                <a:spcPct val="0"/>
              </a:spcBef>
              <a:spcAft>
                <a:spcPts val="600"/>
              </a:spcAft>
            </a:pPr>
            <a:r>
              <a:rPr lang="en-US" sz="40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Open Sans" panose="020B0606030504020204" pitchFamily="34" charset="0"/>
              </a:rPr>
              <a:t>Importance </a:t>
            </a:r>
          </a:p>
          <a:p>
            <a:pPr>
              <a:lnSpc>
                <a:spcPct val="90000"/>
              </a:lnSpc>
              <a:spcBef>
                <a:spcPct val="0"/>
              </a:spcBef>
              <a:spcAft>
                <a:spcPts val="600"/>
              </a:spcAft>
            </a:pPr>
            <a:r>
              <a:rPr lang="en-US" sz="40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Open Sans" panose="020B0606030504020204" pitchFamily="34" charset="0"/>
              </a:rPr>
              <a:t>of Scope 3</a:t>
            </a:r>
          </a:p>
        </p:txBody>
      </p:sp>
      <p:sp>
        <p:nvSpPr>
          <p:cNvPr id="40" name="Rectangle 39">
            <a:extLst>
              <a:ext uri="{FF2B5EF4-FFF2-40B4-BE49-F238E27FC236}">
                <a16:creationId xmlns:a16="http://schemas.microsoft.com/office/drawing/2014/main" id="{15D44DE5-B692-0D5F-FD59-E84FE839FDFD}"/>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Picture 41" descr="Logo&#10;&#10;Description automatically generated">
            <a:extLst>
              <a:ext uri="{FF2B5EF4-FFF2-40B4-BE49-F238E27FC236}">
                <a16:creationId xmlns:a16="http://schemas.microsoft.com/office/drawing/2014/main" id="{D9DC970F-407B-6A62-8979-96E74DAE8A5A}"/>
              </a:ext>
            </a:extLst>
          </p:cNvPr>
          <p:cNvPicPr>
            <a:picLocks noChangeAspect="1"/>
          </p:cNvPicPr>
          <p:nvPr/>
        </p:nvPicPr>
        <p:blipFill rotWithShape="1">
          <a:blip r:embed="rId4"/>
          <a:srcRect l="11092" b="4880"/>
          <a:stretch/>
        </p:blipFill>
        <p:spPr>
          <a:xfrm>
            <a:off x="-3" y="3968555"/>
            <a:ext cx="3029617" cy="2906589"/>
          </a:xfrm>
          <a:prstGeom prst="rect">
            <a:avLst/>
          </a:prstGeom>
        </p:spPr>
      </p:pic>
      <p:sp>
        <p:nvSpPr>
          <p:cNvPr id="43" name="TextBox 42">
            <a:extLst>
              <a:ext uri="{FF2B5EF4-FFF2-40B4-BE49-F238E27FC236}">
                <a16:creationId xmlns:a16="http://schemas.microsoft.com/office/drawing/2014/main" id="{A3FD651D-9FB6-A552-7259-B487252662A4}"/>
              </a:ext>
            </a:extLst>
          </p:cNvPr>
          <p:cNvSpPr txBox="1"/>
          <p:nvPr/>
        </p:nvSpPr>
        <p:spPr>
          <a:xfrm>
            <a:off x="428625" y="6597619"/>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pic>
        <p:nvPicPr>
          <p:cNvPr id="25" name="Picture 24" descr="Blue letters on a black background&#10;&#10;Description automatically generated">
            <a:extLst>
              <a:ext uri="{FF2B5EF4-FFF2-40B4-BE49-F238E27FC236}">
                <a16:creationId xmlns:a16="http://schemas.microsoft.com/office/drawing/2014/main" id="{B4E12BC9-BE66-712C-BAD4-29D8B3A8C81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37028" y="5933024"/>
            <a:ext cx="1360539" cy="427209"/>
          </a:xfrm>
          <a:prstGeom prst="rect">
            <a:avLst/>
          </a:prstGeom>
        </p:spPr>
      </p:pic>
      <p:grpSp>
        <p:nvGrpSpPr>
          <p:cNvPr id="45" name="Group 44">
            <a:extLst>
              <a:ext uri="{FF2B5EF4-FFF2-40B4-BE49-F238E27FC236}">
                <a16:creationId xmlns:a16="http://schemas.microsoft.com/office/drawing/2014/main" id="{5675606F-51CB-6870-E5B0-0CA32FDA92AA}"/>
              </a:ext>
            </a:extLst>
          </p:cNvPr>
          <p:cNvGrpSpPr/>
          <p:nvPr/>
        </p:nvGrpSpPr>
        <p:grpSpPr>
          <a:xfrm flipH="1">
            <a:off x="4136571" y="293181"/>
            <a:ext cx="3963489" cy="5509536"/>
            <a:chOff x="8100060" y="293181"/>
            <a:chExt cx="3831550" cy="5509536"/>
          </a:xfrm>
        </p:grpSpPr>
        <p:sp>
          <p:nvSpPr>
            <p:cNvPr id="8" name="Left Brace 7">
              <a:extLst>
                <a:ext uri="{FF2B5EF4-FFF2-40B4-BE49-F238E27FC236}">
                  <a16:creationId xmlns:a16="http://schemas.microsoft.com/office/drawing/2014/main" id="{D5B09367-C318-D39C-03EE-422BEF5BC854}"/>
                </a:ext>
              </a:extLst>
            </p:cNvPr>
            <p:cNvSpPr/>
            <p:nvPr/>
          </p:nvSpPr>
          <p:spPr>
            <a:xfrm flipH="1">
              <a:off x="10426710" y="309882"/>
              <a:ext cx="205376" cy="681718"/>
            </a:xfrm>
            <a:prstGeom prst="leftBrace">
              <a:avLst/>
            </a:prstGeom>
            <a:ln w="1905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Left Brace 15">
              <a:extLst>
                <a:ext uri="{FF2B5EF4-FFF2-40B4-BE49-F238E27FC236}">
                  <a16:creationId xmlns:a16="http://schemas.microsoft.com/office/drawing/2014/main" id="{6751E1ED-FA44-D8F6-4377-601E49F71C24}"/>
                </a:ext>
              </a:extLst>
            </p:cNvPr>
            <p:cNvSpPr/>
            <p:nvPr/>
          </p:nvSpPr>
          <p:spPr>
            <a:xfrm flipH="1">
              <a:off x="10426710" y="1029700"/>
              <a:ext cx="205376" cy="681718"/>
            </a:xfrm>
            <a:prstGeom prst="leftBrace">
              <a:avLst/>
            </a:prstGeom>
            <a:ln w="1905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033F547F-9E9A-BE2F-E194-FBD78AD5DEAE}"/>
                </a:ext>
              </a:extLst>
            </p:cNvPr>
            <p:cNvSpPr txBox="1"/>
            <p:nvPr/>
          </p:nvSpPr>
          <p:spPr>
            <a:xfrm flipH="1">
              <a:off x="10537834" y="466075"/>
              <a:ext cx="1393724" cy="369332"/>
            </a:xfrm>
            <a:prstGeom prst="rect">
              <a:avLst/>
            </a:prstGeom>
            <a:noFill/>
            <a:ln>
              <a:noFill/>
            </a:ln>
          </p:spPr>
          <p:txBody>
            <a:bodyPr vert="horz" wrap="square" lIns="91440" tIns="45720" rIns="91440" bIns="45720" numCol="1" anchor="t" anchorCtr="0" compatLnSpc="1">
              <a:prstTxWarp prst="textNoShape">
                <a:avLst/>
              </a:prstTxWarp>
            </a:bodyPr>
            <a:lstStyle>
              <a:defPPr>
                <a:defRPr lang="ru-UA"/>
              </a:defPPr>
              <a:lvl1pPr>
                <a:defRPr>
                  <a:latin typeface="Roboto" panose="02000000000000000000" pitchFamily="2" charset="0"/>
                  <a:ea typeface="Roboto" panose="02000000000000000000" pitchFamily="2" charset="0"/>
                </a:defRPr>
              </a:lvl1pPr>
            </a:lstStyle>
            <a:p>
              <a:pPr algn="ctr"/>
              <a:r>
                <a:rPr lang="en-GB" b="1" dirty="0">
                  <a:solidFill>
                    <a:schemeClr val="bg1"/>
                  </a:solidFill>
                </a:rPr>
                <a:t>SCOPE 1</a:t>
              </a:r>
            </a:p>
          </p:txBody>
        </p:sp>
        <p:sp>
          <p:nvSpPr>
            <p:cNvPr id="22" name="TextBox 21">
              <a:extLst>
                <a:ext uri="{FF2B5EF4-FFF2-40B4-BE49-F238E27FC236}">
                  <a16:creationId xmlns:a16="http://schemas.microsoft.com/office/drawing/2014/main" id="{36A7A36E-BD0B-8EE4-0289-299321783C90}"/>
                </a:ext>
              </a:extLst>
            </p:cNvPr>
            <p:cNvSpPr txBox="1"/>
            <p:nvPr/>
          </p:nvSpPr>
          <p:spPr>
            <a:xfrm flipH="1">
              <a:off x="10537886" y="1189985"/>
              <a:ext cx="1393724" cy="369332"/>
            </a:xfrm>
            <a:prstGeom prst="rect">
              <a:avLst/>
            </a:prstGeom>
            <a:noFill/>
            <a:ln>
              <a:noFill/>
            </a:ln>
          </p:spPr>
          <p:txBody>
            <a:bodyPr vert="horz" wrap="square" lIns="91440" tIns="45720" rIns="91440" bIns="45720" numCol="1" anchor="t" anchorCtr="0" compatLnSpc="1">
              <a:prstTxWarp prst="textNoShape">
                <a:avLst/>
              </a:prstTxWarp>
            </a:bodyPr>
            <a:lstStyle>
              <a:defPPr>
                <a:defRPr lang="ru-UA"/>
              </a:defPPr>
              <a:lvl1pPr>
                <a:defRPr>
                  <a:latin typeface="Roboto" panose="02000000000000000000" pitchFamily="2" charset="0"/>
                  <a:ea typeface="Roboto" panose="02000000000000000000" pitchFamily="2" charset="0"/>
                </a:defRPr>
              </a:lvl1pPr>
            </a:lstStyle>
            <a:p>
              <a:pPr algn="ctr"/>
              <a:r>
                <a:rPr lang="en-GB" b="1" dirty="0">
                  <a:solidFill>
                    <a:schemeClr val="bg1"/>
                  </a:solidFill>
                </a:rPr>
                <a:t>SCOPE 2</a:t>
              </a:r>
            </a:p>
          </p:txBody>
        </p:sp>
        <p:sp>
          <p:nvSpPr>
            <p:cNvPr id="24" name="TextBox 23">
              <a:extLst>
                <a:ext uri="{FF2B5EF4-FFF2-40B4-BE49-F238E27FC236}">
                  <a16:creationId xmlns:a16="http://schemas.microsoft.com/office/drawing/2014/main" id="{D271E4E0-CA65-9313-82D5-678415A5FAAD}"/>
                </a:ext>
              </a:extLst>
            </p:cNvPr>
            <p:cNvSpPr txBox="1"/>
            <p:nvPr/>
          </p:nvSpPr>
          <p:spPr>
            <a:xfrm flipH="1">
              <a:off x="10537834" y="3248248"/>
              <a:ext cx="1393724" cy="369332"/>
            </a:xfrm>
            <a:prstGeom prst="rect">
              <a:avLst/>
            </a:prstGeom>
            <a:noFill/>
            <a:ln>
              <a:noFill/>
            </a:ln>
          </p:spPr>
          <p:txBody>
            <a:bodyPr vert="horz" wrap="square" lIns="91440" tIns="45720" rIns="91440" bIns="45720" numCol="1" anchor="t" anchorCtr="0" compatLnSpc="1">
              <a:prstTxWarp prst="textNoShape">
                <a:avLst/>
              </a:prstTxWarp>
            </a:bodyPr>
            <a:lstStyle>
              <a:defPPr>
                <a:defRPr lang="ru-UA"/>
              </a:defPPr>
              <a:lvl1pPr>
                <a:defRPr>
                  <a:latin typeface="Roboto" panose="02000000000000000000" pitchFamily="2" charset="0"/>
                  <a:ea typeface="Roboto" panose="02000000000000000000" pitchFamily="2" charset="0"/>
                </a:defRPr>
              </a:lvl1pPr>
            </a:lstStyle>
            <a:p>
              <a:pPr algn="ctr"/>
              <a:r>
                <a:rPr lang="en-GB" b="1" dirty="0">
                  <a:solidFill>
                    <a:schemeClr val="bg1"/>
                  </a:solidFill>
                </a:rPr>
                <a:t>SCOPE 3</a:t>
              </a:r>
            </a:p>
          </p:txBody>
        </p:sp>
        <p:sp>
          <p:nvSpPr>
            <p:cNvPr id="32" name="Left Brace 31">
              <a:extLst>
                <a:ext uri="{FF2B5EF4-FFF2-40B4-BE49-F238E27FC236}">
                  <a16:creationId xmlns:a16="http://schemas.microsoft.com/office/drawing/2014/main" id="{0E545B9A-00F6-A9F4-7AF4-E9CCFA394F22}"/>
                </a:ext>
              </a:extLst>
            </p:cNvPr>
            <p:cNvSpPr/>
            <p:nvPr/>
          </p:nvSpPr>
          <p:spPr>
            <a:xfrm flipH="1">
              <a:off x="10426709" y="1744753"/>
              <a:ext cx="205374" cy="4057964"/>
            </a:xfrm>
            <a:prstGeom prst="leftBrace">
              <a:avLst>
                <a:gd name="adj1" fmla="val 8333"/>
                <a:gd name="adj2" fmla="val 41649"/>
              </a:avLst>
            </a:prstGeom>
            <a:ln w="1905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0E7CF9A9-C3E1-3029-4EB8-CA167288B26B}"/>
                </a:ext>
              </a:extLst>
            </p:cNvPr>
            <p:cNvCxnSpPr>
              <a:cxnSpLocks/>
            </p:cNvCxnSpPr>
            <p:nvPr/>
          </p:nvCxnSpPr>
          <p:spPr>
            <a:xfrm flipH="1" flipV="1">
              <a:off x="8100060" y="293181"/>
              <a:ext cx="2251447" cy="16701"/>
            </a:xfrm>
            <a:prstGeom prst="line">
              <a:avLst/>
            </a:prstGeom>
            <a:ln w="1905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4A3B11-4356-7DC9-FECA-4824C85E324B}"/>
                </a:ext>
              </a:extLst>
            </p:cNvPr>
            <p:cNvCxnSpPr>
              <a:cxnSpLocks/>
            </p:cNvCxnSpPr>
            <p:nvPr/>
          </p:nvCxnSpPr>
          <p:spPr>
            <a:xfrm flipH="1" flipV="1">
              <a:off x="8172364" y="1718528"/>
              <a:ext cx="2251447" cy="16701"/>
            </a:xfrm>
            <a:prstGeom prst="line">
              <a:avLst/>
            </a:prstGeom>
            <a:ln w="1905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6CB9A71-655F-1C30-CE80-C74ED6401AC3}"/>
                </a:ext>
              </a:extLst>
            </p:cNvPr>
            <p:cNvCxnSpPr>
              <a:cxnSpLocks/>
            </p:cNvCxnSpPr>
            <p:nvPr/>
          </p:nvCxnSpPr>
          <p:spPr>
            <a:xfrm flipH="1" flipV="1">
              <a:off x="8100060" y="5786016"/>
              <a:ext cx="2251447" cy="16701"/>
            </a:xfrm>
            <a:prstGeom prst="line">
              <a:avLst/>
            </a:prstGeom>
            <a:ln w="19050">
              <a:solidFill>
                <a:schemeClr val="bg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3" name="Picture 2" descr="Homepage – Coventry City Council">
            <a:extLst>
              <a:ext uri="{FF2B5EF4-FFF2-40B4-BE49-F238E27FC236}">
                <a16:creationId xmlns:a16="http://schemas.microsoft.com/office/drawing/2014/main" id="{CF0CF905-ECF7-C8A5-8869-D0B9797B25B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227296" y="5515470"/>
            <a:ext cx="1469741" cy="92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59635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descr="A colorful lizard on a branch&#10;&#10;Description automatically generated">
            <a:extLst>
              <a:ext uri="{FF2B5EF4-FFF2-40B4-BE49-F238E27FC236}">
                <a16:creationId xmlns:a16="http://schemas.microsoft.com/office/drawing/2014/main" id="{6A849687-8D02-3C52-0EFB-2B8675266BA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6119" b="15575"/>
          <a:stretch/>
        </p:blipFill>
        <p:spPr>
          <a:xfrm flipH="1">
            <a:off x="8362435" y="1170471"/>
            <a:ext cx="3832202" cy="1963420"/>
          </a:xfrm>
          <a:prstGeom prst="rect">
            <a:avLst/>
          </a:prstGeom>
        </p:spPr>
      </p:pic>
      <p:sp>
        <p:nvSpPr>
          <p:cNvPr id="3" name="Freeform 5">
            <a:extLst>
              <a:ext uri="{FF2B5EF4-FFF2-40B4-BE49-F238E27FC236}">
                <a16:creationId xmlns:a16="http://schemas.microsoft.com/office/drawing/2014/main" id="{29BE4DA0-60EE-2B83-8EE9-DFA095835803}"/>
              </a:ext>
            </a:extLst>
          </p:cNvPr>
          <p:cNvSpPr>
            <a:spLocks/>
          </p:cNvSpPr>
          <p:nvPr/>
        </p:nvSpPr>
        <p:spPr bwMode="auto">
          <a:xfrm>
            <a:off x="-7343" y="0"/>
            <a:ext cx="12192900" cy="6306698"/>
          </a:xfrm>
          <a:custGeom>
            <a:avLst/>
            <a:gdLst>
              <a:gd name="T0" fmla="*/ 0 w 4091"/>
              <a:gd name="T1" fmla="*/ 0 h 2619"/>
              <a:gd name="T2" fmla="*/ 0 w 4091"/>
              <a:gd name="T3" fmla="*/ 2619 h 2619"/>
              <a:gd name="T4" fmla="*/ 4091 w 4091"/>
              <a:gd name="T5" fmla="*/ 2619 h 2619"/>
              <a:gd name="T6" fmla="*/ 0 w 4091"/>
              <a:gd name="T7" fmla="*/ 0 h 2619"/>
            </a:gdLst>
            <a:ahLst/>
            <a:cxnLst>
              <a:cxn ang="0">
                <a:pos x="T0" y="T1"/>
              </a:cxn>
              <a:cxn ang="0">
                <a:pos x="T2" y="T3"/>
              </a:cxn>
              <a:cxn ang="0">
                <a:pos x="T4" y="T5"/>
              </a:cxn>
              <a:cxn ang="0">
                <a:pos x="T6" y="T7"/>
              </a:cxn>
            </a:cxnLst>
            <a:rect l="0" t="0" r="r" b="b"/>
            <a:pathLst>
              <a:path w="4091" h="2619">
                <a:moveTo>
                  <a:pt x="0" y="0"/>
                </a:moveTo>
                <a:cubicBezTo>
                  <a:pt x="0" y="2619"/>
                  <a:pt x="0" y="2619"/>
                  <a:pt x="0" y="2619"/>
                </a:cubicBezTo>
                <a:cubicBezTo>
                  <a:pt x="4091" y="2619"/>
                  <a:pt x="4091" y="2619"/>
                  <a:pt x="4091" y="2619"/>
                </a:cubicBezTo>
                <a:cubicBezTo>
                  <a:pt x="4091" y="1173"/>
                  <a:pt x="2259" y="0"/>
                  <a:pt x="0" y="0"/>
                </a:cubicBezTo>
                <a:close/>
              </a:path>
            </a:pathLst>
          </a:custGeom>
          <a:solidFill>
            <a:srgbClr val="002060"/>
          </a:solidFill>
          <a:ln>
            <a:noFill/>
          </a:ln>
          <a:effectLst>
            <a:outerShdw blurRad="711200" dist="800100" algn="ctr" rotWithShape="0">
              <a:srgbClr val="000000">
                <a:alpha val="10000"/>
              </a:srgbClr>
            </a:outerShdw>
          </a:effectLst>
        </p:spPr>
        <p:txBody>
          <a:bodyPr vert="horz" wrap="square" lIns="91440" tIns="45720" rIns="91440" bIns="45720" numCol="1" anchor="t" anchorCtr="0" compatLnSpc="1">
            <a:prstTxWarp prst="textNoShape">
              <a:avLst/>
            </a:prstTxWarp>
          </a:bodyPr>
          <a:lstStyle/>
          <a:p>
            <a:endParaRPr lang="en-IN" sz="1600">
              <a:latin typeface="Roboto" panose="02000000000000000000" pitchFamily="2" charset="0"/>
              <a:ea typeface="Roboto" panose="02000000000000000000" pitchFamily="2" charset="0"/>
            </a:endParaRPr>
          </a:p>
        </p:txBody>
      </p:sp>
      <p:sp>
        <p:nvSpPr>
          <p:cNvPr id="6" name="Freeform 5">
            <a:extLst>
              <a:ext uri="{FF2B5EF4-FFF2-40B4-BE49-F238E27FC236}">
                <a16:creationId xmlns:a16="http://schemas.microsoft.com/office/drawing/2014/main" id="{F2B0E95C-5258-4F84-8DA5-31CBFD8BDC4F}"/>
              </a:ext>
            </a:extLst>
          </p:cNvPr>
          <p:cNvSpPr>
            <a:spLocks/>
          </p:cNvSpPr>
          <p:nvPr/>
        </p:nvSpPr>
        <p:spPr bwMode="auto">
          <a:xfrm>
            <a:off x="-4937" y="1418514"/>
            <a:ext cx="9252128" cy="4888184"/>
          </a:xfrm>
          <a:custGeom>
            <a:avLst/>
            <a:gdLst>
              <a:gd name="T0" fmla="*/ 0 w 4091"/>
              <a:gd name="T1" fmla="*/ 0 h 2619"/>
              <a:gd name="T2" fmla="*/ 0 w 4091"/>
              <a:gd name="T3" fmla="*/ 2619 h 2619"/>
              <a:gd name="T4" fmla="*/ 4091 w 4091"/>
              <a:gd name="T5" fmla="*/ 2619 h 2619"/>
              <a:gd name="T6" fmla="*/ 0 w 4091"/>
              <a:gd name="T7" fmla="*/ 0 h 2619"/>
            </a:gdLst>
            <a:ahLst/>
            <a:cxnLst>
              <a:cxn ang="0">
                <a:pos x="T0" y="T1"/>
              </a:cxn>
              <a:cxn ang="0">
                <a:pos x="T2" y="T3"/>
              </a:cxn>
              <a:cxn ang="0">
                <a:pos x="T4" y="T5"/>
              </a:cxn>
              <a:cxn ang="0">
                <a:pos x="T6" y="T7"/>
              </a:cxn>
            </a:cxnLst>
            <a:rect l="0" t="0" r="r" b="b"/>
            <a:pathLst>
              <a:path w="4091" h="2619">
                <a:moveTo>
                  <a:pt x="0" y="0"/>
                </a:moveTo>
                <a:cubicBezTo>
                  <a:pt x="0" y="2619"/>
                  <a:pt x="0" y="2619"/>
                  <a:pt x="0" y="2619"/>
                </a:cubicBezTo>
                <a:cubicBezTo>
                  <a:pt x="4091" y="2619"/>
                  <a:pt x="4091" y="2619"/>
                  <a:pt x="4091" y="2619"/>
                </a:cubicBezTo>
                <a:cubicBezTo>
                  <a:pt x="4091" y="1173"/>
                  <a:pt x="2259" y="0"/>
                  <a:pt x="0" y="0"/>
                </a:cubicBezTo>
                <a:close/>
              </a:path>
            </a:pathLst>
          </a:custGeom>
          <a:solidFill>
            <a:srgbClr val="006EFF"/>
          </a:solidFill>
          <a:ln>
            <a:noFill/>
          </a:ln>
          <a:effectLst>
            <a:outerShdw blurRad="711200" dist="800100" algn="ctr" rotWithShape="0">
              <a:srgbClr val="000000">
                <a:alpha val="10000"/>
              </a:srgbClr>
            </a:outerShdw>
          </a:effectLst>
        </p:spPr>
        <p:txBody>
          <a:bodyPr vert="horz" wrap="square" lIns="91440" tIns="45720" rIns="91440" bIns="45720" numCol="1" anchor="t" anchorCtr="0" compatLnSpc="1">
            <a:prstTxWarp prst="textNoShape">
              <a:avLst/>
            </a:prstTxWarp>
          </a:bodyPr>
          <a:lstStyle/>
          <a:p>
            <a:endParaRPr lang="en-IN" sz="1600">
              <a:latin typeface="Roboto" panose="02000000000000000000" pitchFamily="2" charset="0"/>
              <a:ea typeface="Roboto" panose="02000000000000000000" pitchFamily="2" charset="0"/>
            </a:endParaRPr>
          </a:p>
        </p:txBody>
      </p:sp>
      <p:sp>
        <p:nvSpPr>
          <p:cNvPr id="7" name="Freeform 6">
            <a:extLst>
              <a:ext uri="{FF2B5EF4-FFF2-40B4-BE49-F238E27FC236}">
                <a16:creationId xmlns:a16="http://schemas.microsoft.com/office/drawing/2014/main" id="{D7D6E9F6-ABB6-40EF-A33A-E5C72C48ED92}"/>
              </a:ext>
            </a:extLst>
          </p:cNvPr>
          <p:cNvSpPr>
            <a:spLocks/>
          </p:cNvSpPr>
          <p:nvPr/>
        </p:nvSpPr>
        <p:spPr bwMode="auto">
          <a:xfrm>
            <a:off x="-4937" y="2480183"/>
            <a:ext cx="7475303" cy="3826517"/>
          </a:xfrm>
          <a:custGeom>
            <a:avLst/>
            <a:gdLst>
              <a:gd name="T0" fmla="*/ 0 w 3347"/>
              <a:gd name="T1" fmla="*/ 0 h 2143"/>
              <a:gd name="T2" fmla="*/ 0 w 3347"/>
              <a:gd name="T3" fmla="*/ 2143 h 2143"/>
              <a:gd name="T4" fmla="*/ 3347 w 3347"/>
              <a:gd name="T5" fmla="*/ 2143 h 2143"/>
              <a:gd name="T6" fmla="*/ 0 w 3347"/>
              <a:gd name="T7" fmla="*/ 0 h 2143"/>
            </a:gdLst>
            <a:ahLst/>
            <a:cxnLst>
              <a:cxn ang="0">
                <a:pos x="T0" y="T1"/>
              </a:cxn>
              <a:cxn ang="0">
                <a:pos x="T2" y="T3"/>
              </a:cxn>
              <a:cxn ang="0">
                <a:pos x="T4" y="T5"/>
              </a:cxn>
              <a:cxn ang="0">
                <a:pos x="T6" y="T7"/>
              </a:cxn>
            </a:cxnLst>
            <a:rect l="0" t="0" r="r" b="b"/>
            <a:pathLst>
              <a:path w="3347" h="2143">
                <a:moveTo>
                  <a:pt x="0" y="0"/>
                </a:moveTo>
                <a:cubicBezTo>
                  <a:pt x="0" y="2143"/>
                  <a:pt x="0" y="2143"/>
                  <a:pt x="0" y="2143"/>
                </a:cubicBezTo>
                <a:cubicBezTo>
                  <a:pt x="3347" y="2143"/>
                  <a:pt x="3347" y="2143"/>
                  <a:pt x="3347" y="2143"/>
                </a:cubicBezTo>
                <a:cubicBezTo>
                  <a:pt x="3347" y="960"/>
                  <a:pt x="1849" y="0"/>
                  <a:pt x="0" y="0"/>
                </a:cubicBezTo>
                <a:close/>
              </a:path>
            </a:pathLst>
          </a:custGeom>
          <a:solidFill>
            <a:srgbClr val="0E79BF"/>
          </a:solidFill>
          <a:ln>
            <a:noFill/>
          </a:ln>
          <a:effectLst>
            <a:outerShdw blurRad="711200" dist="800100" algn="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sz="1600">
              <a:latin typeface="Roboto" panose="02000000000000000000" pitchFamily="2" charset="0"/>
              <a:ea typeface="Roboto" panose="02000000000000000000" pitchFamily="2" charset="0"/>
            </a:endParaRPr>
          </a:p>
        </p:txBody>
      </p:sp>
      <p:sp>
        <p:nvSpPr>
          <p:cNvPr id="8" name="Freeform 7">
            <a:extLst>
              <a:ext uri="{FF2B5EF4-FFF2-40B4-BE49-F238E27FC236}">
                <a16:creationId xmlns:a16="http://schemas.microsoft.com/office/drawing/2014/main" id="{CB05DBC8-E1C8-4A63-88AD-E1F16CDB376B}"/>
              </a:ext>
            </a:extLst>
          </p:cNvPr>
          <p:cNvSpPr>
            <a:spLocks/>
          </p:cNvSpPr>
          <p:nvPr/>
        </p:nvSpPr>
        <p:spPr bwMode="auto">
          <a:xfrm>
            <a:off x="-4938" y="3447758"/>
            <a:ext cx="5927516" cy="2858941"/>
          </a:xfrm>
          <a:custGeom>
            <a:avLst/>
            <a:gdLst>
              <a:gd name="T0" fmla="*/ 0 w 2603"/>
              <a:gd name="T1" fmla="*/ 0 h 1667"/>
              <a:gd name="T2" fmla="*/ 0 w 2603"/>
              <a:gd name="T3" fmla="*/ 1667 h 1667"/>
              <a:gd name="T4" fmla="*/ 2603 w 2603"/>
              <a:gd name="T5" fmla="*/ 1667 h 1667"/>
              <a:gd name="T6" fmla="*/ 0 w 2603"/>
              <a:gd name="T7" fmla="*/ 0 h 1667"/>
            </a:gdLst>
            <a:ahLst/>
            <a:cxnLst>
              <a:cxn ang="0">
                <a:pos x="T0" y="T1"/>
              </a:cxn>
              <a:cxn ang="0">
                <a:pos x="T2" y="T3"/>
              </a:cxn>
              <a:cxn ang="0">
                <a:pos x="T4" y="T5"/>
              </a:cxn>
              <a:cxn ang="0">
                <a:pos x="T6" y="T7"/>
              </a:cxn>
            </a:cxnLst>
            <a:rect l="0" t="0" r="r" b="b"/>
            <a:pathLst>
              <a:path w="2603" h="1667">
                <a:moveTo>
                  <a:pt x="0" y="0"/>
                </a:moveTo>
                <a:cubicBezTo>
                  <a:pt x="0" y="1667"/>
                  <a:pt x="0" y="1667"/>
                  <a:pt x="0" y="1667"/>
                </a:cubicBezTo>
                <a:cubicBezTo>
                  <a:pt x="2603" y="1667"/>
                  <a:pt x="2603" y="1667"/>
                  <a:pt x="2603" y="1667"/>
                </a:cubicBezTo>
                <a:cubicBezTo>
                  <a:pt x="2603" y="747"/>
                  <a:pt x="1438" y="0"/>
                  <a:pt x="0" y="0"/>
                </a:cubicBezTo>
                <a:close/>
              </a:path>
            </a:pathLst>
          </a:custGeom>
          <a:solidFill>
            <a:srgbClr val="02B9FB"/>
          </a:solidFill>
          <a:ln>
            <a:noFill/>
          </a:ln>
          <a:effectLst>
            <a:outerShdw blurRad="711200" dist="800100" algn="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sz="1600" dirty="0">
              <a:latin typeface="Roboto" panose="02000000000000000000" pitchFamily="2" charset="0"/>
              <a:ea typeface="Roboto" panose="02000000000000000000" pitchFamily="2" charset="0"/>
            </a:endParaRPr>
          </a:p>
        </p:txBody>
      </p:sp>
      <p:sp>
        <p:nvSpPr>
          <p:cNvPr id="9" name="Freeform 8">
            <a:extLst>
              <a:ext uri="{FF2B5EF4-FFF2-40B4-BE49-F238E27FC236}">
                <a16:creationId xmlns:a16="http://schemas.microsoft.com/office/drawing/2014/main" id="{B7CE6E7E-4D66-40C8-87DA-E66D208B7065}"/>
              </a:ext>
            </a:extLst>
          </p:cNvPr>
          <p:cNvSpPr>
            <a:spLocks/>
          </p:cNvSpPr>
          <p:nvPr/>
        </p:nvSpPr>
        <p:spPr bwMode="auto">
          <a:xfrm>
            <a:off x="-4937" y="4121732"/>
            <a:ext cx="4221132" cy="2184967"/>
          </a:xfrm>
          <a:custGeom>
            <a:avLst/>
            <a:gdLst>
              <a:gd name="T0" fmla="*/ 0 w 1826"/>
              <a:gd name="T1" fmla="*/ 0 h 1169"/>
              <a:gd name="T2" fmla="*/ 0 w 1826"/>
              <a:gd name="T3" fmla="*/ 1169 h 1169"/>
              <a:gd name="T4" fmla="*/ 1826 w 1826"/>
              <a:gd name="T5" fmla="*/ 1169 h 1169"/>
              <a:gd name="T6" fmla="*/ 0 w 1826"/>
              <a:gd name="T7" fmla="*/ 0 h 1169"/>
            </a:gdLst>
            <a:ahLst/>
            <a:cxnLst>
              <a:cxn ang="0">
                <a:pos x="T0" y="T1"/>
              </a:cxn>
              <a:cxn ang="0">
                <a:pos x="T2" y="T3"/>
              </a:cxn>
              <a:cxn ang="0">
                <a:pos x="T4" y="T5"/>
              </a:cxn>
              <a:cxn ang="0">
                <a:pos x="T6" y="T7"/>
              </a:cxn>
            </a:cxnLst>
            <a:rect l="0" t="0" r="r" b="b"/>
            <a:pathLst>
              <a:path w="1826" h="1169">
                <a:moveTo>
                  <a:pt x="0" y="0"/>
                </a:moveTo>
                <a:cubicBezTo>
                  <a:pt x="0" y="1169"/>
                  <a:pt x="0" y="1169"/>
                  <a:pt x="0" y="1169"/>
                </a:cubicBezTo>
                <a:cubicBezTo>
                  <a:pt x="1826" y="1169"/>
                  <a:pt x="1826" y="1169"/>
                  <a:pt x="1826" y="1169"/>
                </a:cubicBezTo>
                <a:cubicBezTo>
                  <a:pt x="1826" y="523"/>
                  <a:pt x="1008" y="0"/>
                  <a:pt x="0" y="0"/>
                </a:cubicBezTo>
                <a:close/>
              </a:path>
            </a:pathLst>
          </a:custGeom>
          <a:solidFill>
            <a:srgbClr val="9FA7C4"/>
          </a:solidFill>
          <a:ln>
            <a:noFill/>
          </a:ln>
          <a:effectLst>
            <a:outerShdw blurRad="711200" dist="800100" algn="l" rotWithShape="0">
              <a:prstClr val="black">
                <a:alpha val="10000"/>
              </a:prstClr>
            </a:outerShdw>
          </a:effectLst>
        </p:spPr>
        <p:txBody>
          <a:bodyPr vert="horz" wrap="square" lIns="91440" tIns="45720" rIns="91440" bIns="45720" numCol="1" anchor="t" anchorCtr="0" compatLnSpc="1">
            <a:prstTxWarp prst="textNoShape">
              <a:avLst/>
            </a:prstTxWarp>
          </a:bodyPr>
          <a:lstStyle/>
          <a:p>
            <a:endParaRPr lang="en-IN" sz="1600" dirty="0">
              <a:latin typeface="Roboto" panose="02000000000000000000" pitchFamily="2" charset="0"/>
              <a:ea typeface="Roboto" panose="02000000000000000000" pitchFamily="2" charset="0"/>
            </a:endParaRPr>
          </a:p>
        </p:txBody>
      </p:sp>
      <p:sp>
        <p:nvSpPr>
          <p:cNvPr id="11" name="Line 6">
            <a:extLst>
              <a:ext uri="{FF2B5EF4-FFF2-40B4-BE49-F238E27FC236}">
                <a16:creationId xmlns:a16="http://schemas.microsoft.com/office/drawing/2014/main" id="{B27F063B-53E1-4BAA-986F-E9A3BB3DD27E}"/>
              </a:ext>
            </a:extLst>
          </p:cNvPr>
          <p:cNvSpPr>
            <a:spLocks noChangeShapeType="1"/>
          </p:cNvSpPr>
          <p:nvPr/>
        </p:nvSpPr>
        <p:spPr bwMode="auto">
          <a:xfrm flipV="1">
            <a:off x="147276" y="281383"/>
            <a:ext cx="3846615" cy="6061994"/>
          </a:xfrm>
          <a:prstGeom prst="line">
            <a:avLst/>
          </a:prstGeom>
          <a:noFill/>
          <a:ln w="19050" cap="flat">
            <a:solidFill>
              <a:schemeClr val="accent1">
                <a:lumMod val="20000"/>
                <a:lumOff val="80000"/>
                <a:alpha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a:latin typeface="Roboto" panose="02000000000000000000" pitchFamily="2" charset="0"/>
              <a:ea typeface="Roboto" panose="02000000000000000000" pitchFamily="2" charset="0"/>
            </a:endParaRPr>
          </a:p>
        </p:txBody>
      </p:sp>
      <p:sp>
        <p:nvSpPr>
          <p:cNvPr id="12" name="Line 7">
            <a:extLst>
              <a:ext uri="{FF2B5EF4-FFF2-40B4-BE49-F238E27FC236}">
                <a16:creationId xmlns:a16="http://schemas.microsoft.com/office/drawing/2014/main" id="{F04BEC9C-D5CF-45DC-B71A-A681C76E5134}"/>
              </a:ext>
            </a:extLst>
          </p:cNvPr>
          <p:cNvSpPr>
            <a:spLocks noChangeShapeType="1"/>
          </p:cNvSpPr>
          <p:nvPr/>
        </p:nvSpPr>
        <p:spPr bwMode="auto">
          <a:xfrm flipV="1">
            <a:off x="-4936" y="1398520"/>
            <a:ext cx="7720996" cy="4906819"/>
          </a:xfrm>
          <a:prstGeom prst="line">
            <a:avLst/>
          </a:prstGeom>
          <a:noFill/>
          <a:ln w="19050" cap="flat">
            <a:solidFill>
              <a:schemeClr val="accent1">
                <a:lumMod val="20000"/>
                <a:lumOff val="80000"/>
                <a:alpha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a:latin typeface="Roboto" panose="02000000000000000000" pitchFamily="2" charset="0"/>
              <a:ea typeface="Roboto" panose="02000000000000000000" pitchFamily="2" charset="0"/>
            </a:endParaRPr>
          </a:p>
        </p:txBody>
      </p:sp>
      <p:sp>
        <p:nvSpPr>
          <p:cNvPr id="13" name="Line 8">
            <a:extLst>
              <a:ext uri="{FF2B5EF4-FFF2-40B4-BE49-F238E27FC236}">
                <a16:creationId xmlns:a16="http://schemas.microsoft.com/office/drawing/2014/main" id="{3A915302-8635-437E-9F1F-613B07FF4162}"/>
              </a:ext>
            </a:extLst>
          </p:cNvPr>
          <p:cNvSpPr>
            <a:spLocks noChangeShapeType="1"/>
          </p:cNvSpPr>
          <p:nvPr/>
        </p:nvSpPr>
        <p:spPr bwMode="auto">
          <a:xfrm flipV="1">
            <a:off x="127591" y="3304221"/>
            <a:ext cx="10607382" cy="3178589"/>
          </a:xfrm>
          <a:prstGeom prst="line">
            <a:avLst/>
          </a:prstGeom>
          <a:noFill/>
          <a:ln w="19050" cap="flat">
            <a:solidFill>
              <a:schemeClr val="accent1">
                <a:lumMod val="20000"/>
                <a:lumOff val="80000"/>
                <a:alpha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1C7BFD56-CE20-49BB-8E09-0A1275B558F6}"/>
              </a:ext>
            </a:extLst>
          </p:cNvPr>
          <p:cNvSpPr txBox="1"/>
          <p:nvPr/>
        </p:nvSpPr>
        <p:spPr>
          <a:xfrm>
            <a:off x="1547018" y="450411"/>
            <a:ext cx="1545464" cy="249059"/>
          </a:xfrm>
          <a:prstGeom prst="rect">
            <a:avLst/>
          </a:prstGeom>
          <a:noFill/>
        </p:spPr>
        <p:txBody>
          <a:bodyPr wrap="square" lIns="0" tIns="0" rIns="0" bIns="0" rtlCol="0" anchor="ctr">
            <a:spAutoFit/>
          </a:bodyPr>
          <a:lstStyle/>
          <a:p>
            <a:r>
              <a:rPr lang="en-US" sz="1600" b="1" kern="0" dirty="0">
                <a:solidFill>
                  <a:schemeClr val="bg1"/>
                </a:solidFill>
                <a:latin typeface="Roboto" panose="02000000000000000000" pitchFamily="2" charset="0"/>
                <a:ea typeface="Roboto" panose="02000000000000000000" pitchFamily="2" charset="0"/>
                <a:cs typeface="Segoe UI" panose="020B0502040204020203" pitchFamily="34" charset="0"/>
              </a:rPr>
              <a:t>Accounting</a:t>
            </a:r>
            <a:endParaRPr lang="en-US" sz="1600" b="1"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30" name="TextBox 29">
            <a:extLst>
              <a:ext uri="{FF2B5EF4-FFF2-40B4-BE49-F238E27FC236}">
                <a16:creationId xmlns:a16="http://schemas.microsoft.com/office/drawing/2014/main" id="{DAD1DE81-562C-4818-A044-3AB7FCB8A9B0}"/>
              </a:ext>
            </a:extLst>
          </p:cNvPr>
          <p:cNvSpPr txBox="1"/>
          <p:nvPr/>
        </p:nvSpPr>
        <p:spPr>
          <a:xfrm>
            <a:off x="4912823" y="1548061"/>
            <a:ext cx="1966108"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Product or Service design changes to lower carbon</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31" name="TextBox 30">
            <a:extLst>
              <a:ext uri="{FF2B5EF4-FFF2-40B4-BE49-F238E27FC236}">
                <a16:creationId xmlns:a16="http://schemas.microsoft.com/office/drawing/2014/main" id="{540A47F5-C59B-4592-A95A-A71D4FC91E44}"/>
              </a:ext>
            </a:extLst>
          </p:cNvPr>
          <p:cNvSpPr txBox="1"/>
          <p:nvPr/>
        </p:nvSpPr>
        <p:spPr>
          <a:xfrm>
            <a:off x="4916303" y="1200043"/>
            <a:ext cx="1394925" cy="249059"/>
          </a:xfrm>
          <a:prstGeom prst="rect">
            <a:avLst/>
          </a:prstGeom>
          <a:noFill/>
        </p:spPr>
        <p:txBody>
          <a:bodyPr wrap="square" lIns="0" tIns="0" rIns="0" bIns="0" rtlCol="0" anchor="ctr">
            <a:spAutoFit/>
          </a:bodyPr>
          <a:lstStyle/>
          <a:p>
            <a:r>
              <a:rPr lang="en-US" sz="1600" b="1" kern="0" dirty="0">
                <a:solidFill>
                  <a:schemeClr val="bg1"/>
                </a:solidFill>
                <a:latin typeface="Roboto" panose="02000000000000000000" pitchFamily="2" charset="0"/>
                <a:ea typeface="Roboto" panose="02000000000000000000" pitchFamily="2" charset="0"/>
                <a:cs typeface="Segoe UI" panose="020B0502040204020203" pitchFamily="34" charset="0"/>
              </a:rPr>
              <a:t>Reductions</a:t>
            </a:r>
            <a:endParaRPr lang="en-US" sz="1600" b="1"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32" name="TextBox 31">
            <a:extLst>
              <a:ext uri="{FF2B5EF4-FFF2-40B4-BE49-F238E27FC236}">
                <a16:creationId xmlns:a16="http://schemas.microsoft.com/office/drawing/2014/main" id="{7D8DA4CE-05A9-4369-806B-B286AA2B8AF4}"/>
              </a:ext>
            </a:extLst>
          </p:cNvPr>
          <p:cNvSpPr txBox="1"/>
          <p:nvPr/>
        </p:nvSpPr>
        <p:spPr>
          <a:xfrm>
            <a:off x="8094232" y="3092907"/>
            <a:ext cx="1610134"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Integrated cost, service &amp; carbon management</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33" name="TextBox 32">
            <a:extLst>
              <a:ext uri="{FF2B5EF4-FFF2-40B4-BE49-F238E27FC236}">
                <a16:creationId xmlns:a16="http://schemas.microsoft.com/office/drawing/2014/main" id="{C0970C8E-7258-4A15-A7FA-42918F7A24B9}"/>
              </a:ext>
            </a:extLst>
          </p:cNvPr>
          <p:cNvSpPr txBox="1"/>
          <p:nvPr/>
        </p:nvSpPr>
        <p:spPr>
          <a:xfrm>
            <a:off x="8066200" y="2757385"/>
            <a:ext cx="1614625" cy="249059"/>
          </a:xfrm>
          <a:prstGeom prst="rect">
            <a:avLst/>
          </a:prstGeom>
          <a:noFill/>
        </p:spPr>
        <p:txBody>
          <a:bodyPr wrap="square" lIns="0" tIns="0" rIns="0" bIns="0" rtlCol="0" anchor="ctr">
            <a:spAutoFit/>
          </a:bodyPr>
          <a:lstStyle/>
          <a:p>
            <a:r>
              <a:rPr lang="en-US" sz="1600" b="1" kern="0" dirty="0">
                <a:solidFill>
                  <a:schemeClr val="bg1"/>
                </a:solidFill>
                <a:latin typeface="Roboto" panose="02000000000000000000" pitchFamily="2" charset="0"/>
                <a:ea typeface="Roboto" panose="02000000000000000000" pitchFamily="2" charset="0"/>
                <a:cs typeface="Segoe UI" panose="020B0502040204020203" pitchFamily="34" charset="0"/>
              </a:rPr>
              <a:t>Procurement</a:t>
            </a:r>
            <a:endParaRPr lang="en-US" sz="1600" b="1"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34" name="TextBox 33">
            <a:extLst>
              <a:ext uri="{FF2B5EF4-FFF2-40B4-BE49-F238E27FC236}">
                <a16:creationId xmlns:a16="http://schemas.microsoft.com/office/drawing/2014/main" id="{BE6B3C25-8E8A-4DFB-A0FE-4B4E09279E87}"/>
              </a:ext>
            </a:extLst>
          </p:cNvPr>
          <p:cNvSpPr txBox="1"/>
          <p:nvPr/>
        </p:nvSpPr>
        <p:spPr>
          <a:xfrm>
            <a:off x="9805808" y="5417518"/>
            <a:ext cx="1707020" cy="553998"/>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Openly sharing and mentoring others in industry to do the same </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35" name="TextBox 34">
            <a:extLst>
              <a:ext uri="{FF2B5EF4-FFF2-40B4-BE49-F238E27FC236}">
                <a16:creationId xmlns:a16="http://schemas.microsoft.com/office/drawing/2014/main" id="{7BABBF3F-C7C5-40F0-B506-0E607E2224AA}"/>
              </a:ext>
            </a:extLst>
          </p:cNvPr>
          <p:cNvSpPr txBox="1"/>
          <p:nvPr/>
        </p:nvSpPr>
        <p:spPr>
          <a:xfrm>
            <a:off x="9784898" y="5096148"/>
            <a:ext cx="1330624" cy="249059"/>
          </a:xfrm>
          <a:prstGeom prst="rect">
            <a:avLst/>
          </a:prstGeom>
          <a:noFill/>
        </p:spPr>
        <p:txBody>
          <a:bodyPr wrap="square" lIns="0" tIns="0" rIns="0" bIns="0" rtlCol="0" anchor="ctr">
            <a:spAutoFit/>
          </a:bodyPr>
          <a:lstStyle/>
          <a:p>
            <a:r>
              <a:rPr lang="en-US" sz="1600" b="1" kern="0" dirty="0">
                <a:solidFill>
                  <a:schemeClr val="bg1"/>
                </a:solidFill>
                <a:latin typeface="Roboto" panose="02000000000000000000" pitchFamily="2" charset="0"/>
                <a:ea typeface="Roboto" panose="02000000000000000000" pitchFamily="2" charset="0"/>
                <a:cs typeface="Segoe UI" panose="020B0502040204020203" pitchFamily="34" charset="0"/>
              </a:rPr>
              <a:t>Leadership</a:t>
            </a:r>
            <a:endParaRPr lang="en-US" sz="1600" b="1"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43" name="TextBox 42">
            <a:extLst>
              <a:ext uri="{FF2B5EF4-FFF2-40B4-BE49-F238E27FC236}">
                <a16:creationId xmlns:a16="http://schemas.microsoft.com/office/drawing/2014/main" id="{CB7C30C2-D723-424B-9674-266B84AB8959}"/>
              </a:ext>
            </a:extLst>
          </p:cNvPr>
          <p:cNvSpPr txBox="1"/>
          <p:nvPr/>
        </p:nvSpPr>
        <p:spPr>
          <a:xfrm>
            <a:off x="1547019" y="751181"/>
            <a:ext cx="1899144"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Externally verified full carbon accounts</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29" name="TextBox 28">
            <a:extLst>
              <a:ext uri="{FF2B5EF4-FFF2-40B4-BE49-F238E27FC236}">
                <a16:creationId xmlns:a16="http://schemas.microsoft.com/office/drawing/2014/main" id="{2D0903AE-1EA6-40C6-2B87-4DADBDD1082D}"/>
              </a:ext>
            </a:extLst>
          </p:cNvPr>
          <p:cNvSpPr txBox="1"/>
          <p:nvPr/>
        </p:nvSpPr>
        <p:spPr>
          <a:xfrm>
            <a:off x="7580059" y="218845"/>
            <a:ext cx="4362232"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Evolution of Carbon Management</a:t>
            </a:r>
          </a:p>
          <a:p>
            <a:pPr>
              <a:lnSpc>
                <a:spcPct val="90000"/>
              </a:lnSpc>
              <a:spcBef>
                <a:spcPct val="0"/>
              </a:spcBef>
              <a:spcAft>
                <a:spcPts val="600"/>
              </a:spcAft>
            </a:pPr>
            <a:r>
              <a:rPr kumimoji="0" lang="en-GB"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Carbon Maturity Model</a:t>
            </a:r>
            <a:endPar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36" name="Freeform 19">
            <a:extLst>
              <a:ext uri="{FF2B5EF4-FFF2-40B4-BE49-F238E27FC236}">
                <a16:creationId xmlns:a16="http://schemas.microsoft.com/office/drawing/2014/main" id="{FB470D61-A12D-20AE-7E4B-0D2DDB77663D}"/>
              </a:ext>
            </a:extLst>
          </p:cNvPr>
          <p:cNvSpPr>
            <a:spLocks/>
          </p:cNvSpPr>
          <p:nvPr/>
        </p:nvSpPr>
        <p:spPr bwMode="auto">
          <a:xfrm rot="16200000">
            <a:off x="9442083" y="-783198"/>
            <a:ext cx="45719" cy="3602604"/>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
        <p:nvSpPr>
          <p:cNvPr id="69" name="Rectangle 68">
            <a:extLst>
              <a:ext uri="{FF2B5EF4-FFF2-40B4-BE49-F238E27FC236}">
                <a16:creationId xmlns:a16="http://schemas.microsoft.com/office/drawing/2014/main" id="{1CA17C11-1379-16CA-8287-891E38C7DA81}"/>
              </a:ext>
            </a:extLst>
          </p:cNvPr>
          <p:cNvSpPr/>
          <p:nvPr/>
        </p:nvSpPr>
        <p:spPr>
          <a:xfrm>
            <a:off x="2601760" y="6306375"/>
            <a:ext cx="1613506" cy="556041"/>
          </a:xfrm>
          <a:prstGeom prst="rect">
            <a:avLst/>
          </a:prstGeom>
          <a:solidFill>
            <a:schemeClr val="accent1"/>
          </a:solidFill>
          <a:ln>
            <a:noFill/>
          </a:ln>
          <a:effectLst>
            <a:outerShdw blurRad="711200" dist="800100" algn="l"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sz="1600" dirty="0">
              <a:solidFill>
                <a:schemeClr val="tx1"/>
              </a:solidFill>
              <a:latin typeface="Roboto" panose="02000000000000000000" pitchFamily="2" charset="0"/>
              <a:ea typeface="Roboto" panose="02000000000000000000" pitchFamily="2" charset="0"/>
            </a:endParaRPr>
          </a:p>
        </p:txBody>
      </p:sp>
      <p:sp>
        <p:nvSpPr>
          <p:cNvPr id="70" name="Rectangle 69">
            <a:extLst>
              <a:ext uri="{FF2B5EF4-FFF2-40B4-BE49-F238E27FC236}">
                <a16:creationId xmlns:a16="http://schemas.microsoft.com/office/drawing/2014/main" id="{4F844E32-C958-F18E-2E80-1C58E1F1481B}"/>
              </a:ext>
            </a:extLst>
          </p:cNvPr>
          <p:cNvSpPr/>
          <p:nvPr/>
        </p:nvSpPr>
        <p:spPr>
          <a:xfrm>
            <a:off x="4215266" y="6287648"/>
            <a:ext cx="1713756" cy="575114"/>
          </a:xfrm>
          <a:prstGeom prst="rect">
            <a:avLst/>
          </a:prstGeom>
          <a:solidFill>
            <a:srgbClr val="02B9FB"/>
          </a:solidFill>
          <a:ln>
            <a:noFill/>
          </a:ln>
          <a:effectLst>
            <a:outerShdw blurRad="711200" dist="800100" algn="l" rotWithShape="0">
              <a:prstClr val="black">
                <a:alpha val="10000"/>
              </a:prstClr>
            </a:outerShdw>
          </a:effectLst>
        </p:spPr>
        <p:txBody>
          <a:bodyPr vert="horz" wrap="square" lIns="91440" tIns="45720" rIns="91440" bIns="45720" numCol="1" anchor="t" anchorCtr="0" compatLnSpc="1">
            <a:prstTxWarp prst="textNoShape">
              <a:avLst/>
            </a:prstTxWarp>
          </a:bodyPr>
          <a:lstStyle/>
          <a:p>
            <a:pPr algn="ctr"/>
            <a:endParaRPr lang="en-GB" sz="1600" dirty="0">
              <a:latin typeface="Roboto" panose="02000000000000000000" pitchFamily="2" charset="0"/>
              <a:ea typeface="Roboto" panose="02000000000000000000" pitchFamily="2" charset="0"/>
            </a:endParaRPr>
          </a:p>
        </p:txBody>
      </p:sp>
      <p:sp>
        <p:nvSpPr>
          <p:cNvPr id="71" name="Rectangle 70">
            <a:extLst>
              <a:ext uri="{FF2B5EF4-FFF2-40B4-BE49-F238E27FC236}">
                <a16:creationId xmlns:a16="http://schemas.microsoft.com/office/drawing/2014/main" id="{E6C67071-2ECC-93F6-C852-7DA41C3E834C}"/>
              </a:ext>
            </a:extLst>
          </p:cNvPr>
          <p:cNvSpPr/>
          <p:nvPr/>
        </p:nvSpPr>
        <p:spPr>
          <a:xfrm>
            <a:off x="5922578" y="6301397"/>
            <a:ext cx="1554233" cy="561149"/>
          </a:xfrm>
          <a:prstGeom prst="rect">
            <a:avLst/>
          </a:prstGeom>
          <a:solidFill>
            <a:srgbClr val="0E79BF"/>
          </a:solidFill>
          <a:ln>
            <a:noFill/>
          </a:ln>
          <a:effectLst>
            <a:outerShdw blurRad="711200" dist="800100" algn="l" rotWithShape="0">
              <a:prstClr val="black">
                <a:alpha val="1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sz="1600" dirty="0">
              <a:latin typeface="Roboto" panose="02000000000000000000" pitchFamily="2" charset="0"/>
              <a:ea typeface="Roboto" panose="02000000000000000000" pitchFamily="2" charset="0"/>
            </a:endParaRPr>
          </a:p>
        </p:txBody>
      </p:sp>
      <p:sp>
        <p:nvSpPr>
          <p:cNvPr id="72" name="Rectangle 71">
            <a:extLst>
              <a:ext uri="{FF2B5EF4-FFF2-40B4-BE49-F238E27FC236}">
                <a16:creationId xmlns:a16="http://schemas.microsoft.com/office/drawing/2014/main" id="{51D66413-97FF-BE97-A40C-5850EC387C23}"/>
              </a:ext>
            </a:extLst>
          </p:cNvPr>
          <p:cNvSpPr/>
          <p:nvPr/>
        </p:nvSpPr>
        <p:spPr>
          <a:xfrm>
            <a:off x="7476811" y="6299231"/>
            <a:ext cx="1770380" cy="561149"/>
          </a:xfrm>
          <a:prstGeom prst="rect">
            <a:avLst/>
          </a:prstGeom>
          <a:solidFill>
            <a:schemeClr val="accent4"/>
          </a:solidFill>
          <a:ln>
            <a:noFill/>
          </a:ln>
          <a:effectLst>
            <a:outerShdw blurRad="711200" dist="800100" algn="ctr" rotWithShape="0">
              <a:srgbClr val="000000">
                <a:alpha val="1000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sz="1600" dirty="0">
              <a:latin typeface="Roboto" panose="02000000000000000000" pitchFamily="2" charset="0"/>
              <a:ea typeface="Roboto" panose="02000000000000000000" pitchFamily="2" charset="0"/>
            </a:endParaRPr>
          </a:p>
        </p:txBody>
      </p:sp>
      <p:sp>
        <p:nvSpPr>
          <p:cNvPr id="73" name="Rectangle 72">
            <a:extLst>
              <a:ext uri="{FF2B5EF4-FFF2-40B4-BE49-F238E27FC236}">
                <a16:creationId xmlns:a16="http://schemas.microsoft.com/office/drawing/2014/main" id="{F8C34293-E610-3FBD-80BB-1A7B4BD8CA3C}"/>
              </a:ext>
            </a:extLst>
          </p:cNvPr>
          <p:cNvSpPr/>
          <p:nvPr/>
        </p:nvSpPr>
        <p:spPr>
          <a:xfrm>
            <a:off x="9247191" y="6301612"/>
            <a:ext cx="2944809" cy="561149"/>
          </a:xfrm>
          <a:prstGeom prst="rect">
            <a:avLst/>
          </a:prstGeom>
          <a:solidFill>
            <a:srgbClr val="002060"/>
          </a:solidFill>
          <a:ln>
            <a:noFill/>
          </a:ln>
          <a:effectLst>
            <a:outerShdw blurRad="711200" dist="800100" algn="ctr" rotWithShape="0">
              <a:srgbClr val="000000">
                <a:alpha val="10000"/>
              </a:srgbClr>
            </a:outerShdw>
          </a:effectLst>
        </p:spPr>
        <p:txBody>
          <a:bodyPr vert="horz" wrap="square" lIns="91440" tIns="45720" rIns="91440" bIns="45720" numCol="1" anchor="t" anchorCtr="0" compatLnSpc="1">
            <a:prstTxWarp prst="textNoShape">
              <a:avLst/>
            </a:prstTxWarp>
          </a:bodyPr>
          <a:lstStyle/>
          <a:p>
            <a:pPr algn="ctr"/>
            <a:endParaRPr lang="en-GB" sz="1600"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F82C40A3-B7AD-4622-9671-692C79BA02F3}"/>
              </a:ext>
            </a:extLst>
          </p:cNvPr>
          <p:cNvSpPr txBox="1"/>
          <p:nvPr/>
        </p:nvSpPr>
        <p:spPr>
          <a:xfrm>
            <a:off x="7464255" y="6401110"/>
            <a:ext cx="1645501" cy="353943"/>
          </a:xfrm>
          <a:prstGeom prst="rect">
            <a:avLst/>
          </a:prstGeom>
          <a:noFill/>
        </p:spPr>
        <p:txBody>
          <a:bodyPr wrap="square" anchor="ctr">
            <a:spAutoFit/>
          </a:bodyPr>
          <a:lstStyle/>
          <a:p>
            <a:pPr algn="ctr"/>
            <a:r>
              <a:rPr lang="en-IN" sz="1650" b="1" dirty="0">
                <a:solidFill>
                  <a:schemeClr val="bg1"/>
                </a:solidFill>
                <a:latin typeface="Roboto" panose="02000000000000000000" pitchFamily="2" charset="0"/>
                <a:ea typeface="Roboto" panose="02000000000000000000" pitchFamily="2" charset="0"/>
              </a:rPr>
              <a:t>Mature</a:t>
            </a:r>
          </a:p>
        </p:txBody>
      </p:sp>
      <p:sp>
        <p:nvSpPr>
          <p:cNvPr id="15" name="TextBox 14">
            <a:extLst>
              <a:ext uri="{FF2B5EF4-FFF2-40B4-BE49-F238E27FC236}">
                <a16:creationId xmlns:a16="http://schemas.microsoft.com/office/drawing/2014/main" id="{D8098157-E699-48DF-92C6-9ED5384CF1A4}"/>
              </a:ext>
            </a:extLst>
          </p:cNvPr>
          <p:cNvSpPr txBox="1"/>
          <p:nvPr/>
        </p:nvSpPr>
        <p:spPr>
          <a:xfrm>
            <a:off x="6207681" y="6409008"/>
            <a:ext cx="1302548" cy="346249"/>
          </a:xfrm>
          <a:prstGeom prst="rect">
            <a:avLst/>
          </a:prstGeom>
          <a:noFill/>
        </p:spPr>
        <p:txBody>
          <a:bodyPr wrap="square" anchor="ctr">
            <a:spAutoFit/>
          </a:bodyPr>
          <a:lstStyle/>
          <a:p>
            <a:r>
              <a:rPr lang="en-IN" sz="1650" b="1" dirty="0">
                <a:solidFill>
                  <a:schemeClr val="bg1"/>
                </a:solidFill>
                <a:latin typeface="Roboto" panose="02000000000000000000" pitchFamily="2" charset="0"/>
                <a:ea typeface="Roboto" panose="02000000000000000000" pitchFamily="2" charset="0"/>
              </a:rPr>
              <a:t>Established</a:t>
            </a:r>
          </a:p>
        </p:txBody>
      </p:sp>
      <p:sp>
        <p:nvSpPr>
          <p:cNvPr id="16" name="TextBox 15">
            <a:extLst>
              <a:ext uri="{FF2B5EF4-FFF2-40B4-BE49-F238E27FC236}">
                <a16:creationId xmlns:a16="http://schemas.microsoft.com/office/drawing/2014/main" id="{15BC2D10-5851-4DE0-A68A-E4D5344DD9A5}"/>
              </a:ext>
            </a:extLst>
          </p:cNvPr>
          <p:cNvSpPr txBox="1"/>
          <p:nvPr/>
        </p:nvSpPr>
        <p:spPr>
          <a:xfrm>
            <a:off x="4246446" y="6405887"/>
            <a:ext cx="1640544" cy="353943"/>
          </a:xfrm>
          <a:prstGeom prst="rect">
            <a:avLst/>
          </a:prstGeom>
          <a:noFill/>
        </p:spPr>
        <p:txBody>
          <a:bodyPr wrap="square" anchor="ctr">
            <a:spAutoFit/>
          </a:bodyPr>
          <a:lstStyle/>
          <a:p>
            <a:pPr algn="ctr"/>
            <a:r>
              <a:rPr lang="en-IN" sz="1650" b="1" dirty="0">
                <a:solidFill>
                  <a:schemeClr val="bg1"/>
                </a:solidFill>
                <a:latin typeface="Roboto" panose="02000000000000000000" pitchFamily="2" charset="0"/>
                <a:ea typeface="Roboto" panose="02000000000000000000" pitchFamily="2" charset="0"/>
              </a:rPr>
              <a:t>Emerging</a:t>
            </a:r>
          </a:p>
        </p:txBody>
      </p:sp>
      <p:sp>
        <p:nvSpPr>
          <p:cNvPr id="17" name="TextBox 16">
            <a:extLst>
              <a:ext uri="{FF2B5EF4-FFF2-40B4-BE49-F238E27FC236}">
                <a16:creationId xmlns:a16="http://schemas.microsoft.com/office/drawing/2014/main" id="{BF61BE59-9E63-45CD-B144-D9776363CD2B}"/>
              </a:ext>
            </a:extLst>
          </p:cNvPr>
          <p:cNvSpPr txBox="1"/>
          <p:nvPr/>
        </p:nvSpPr>
        <p:spPr>
          <a:xfrm>
            <a:off x="2639859" y="6401110"/>
            <a:ext cx="1612058" cy="353943"/>
          </a:xfrm>
          <a:prstGeom prst="rect">
            <a:avLst/>
          </a:prstGeom>
          <a:noFill/>
        </p:spPr>
        <p:txBody>
          <a:bodyPr wrap="square" anchor="ctr">
            <a:spAutoFit/>
          </a:bodyPr>
          <a:lstStyle/>
          <a:p>
            <a:pPr algn="ctr"/>
            <a:r>
              <a:rPr lang="en-IN" sz="1650" b="1" dirty="0">
                <a:solidFill>
                  <a:schemeClr val="bg1"/>
                </a:solidFill>
                <a:latin typeface="Roboto" panose="02000000000000000000" pitchFamily="2" charset="0"/>
                <a:ea typeface="Roboto" panose="02000000000000000000" pitchFamily="2" charset="0"/>
              </a:rPr>
              <a:t>Beginner</a:t>
            </a:r>
          </a:p>
        </p:txBody>
      </p:sp>
      <p:sp>
        <p:nvSpPr>
          <p:cNvPr id="5" name="TextBox 4">
            <a:extLst>
              <a:ext uri="{FF2B5EF4-FFF2-40B4-BE49-F238E27FC236}">
                <a16:creationId xmlns:a16="http://schemas.microsoft.com/office/drawing/2014/main" id="{814F6B22-48CF-95EA-5861-213C1952ADDF}"/>
              </a:ext>
            </a:extLst>
          </p:cNvPr>
          <p:cNvSpPr txBox="1"/>
          <p:nvPr/>
        </p:nvSpPr>
        <p:spPr>
          <a:xfrm>
            <a:off x="9116201" y="6405326"/>
            <a:ext cx="2593199" cy="353943"/>
          </a:xfrm>
          <a:prstGeom prst="rect">
            <a:avLst/>
          </a:prstGeom>
          <a:noFill/>
        </p:spPr>
        <p:txBody>
          <a:bodyPr wrap="square" anchor="ctr">
            <a:spAutoFit/>
          </a:bodyPr>
          <a:lstStyle/>
          <a:p>
            <a:pPr algn="ctr"/>
            <a:r>
              <a:rPr lang="en-IN" sz="1650" b="1" dirty="0">
                <a:solidFill>
                  <a:schemeClr val="bg1"/>
                </a:solidFill>
                <a:latin typeface="Roboto" panose="02000000000000000000" pitchFamily="2" charset="0"/>
                <a:ea typeface="Roboto" panose="02000000000000000000" pitchFamily="2" charset="0"/>
              </a:rPr>
              <a:t>Market Leader</a:t>
            </a:r>
          </a:p>
        </p:txBody>
      </p:sp>
      <p:cxnSp>
        <p:nvCxnSpPr>
          <p:cNvPr id="93" name="Straight Connector 92">
            <a:extLst>
              <a:ext uri="{FF2B5EF4-FFF2-40B4-BE49-F238E27FC236}">
                <a16:creationId xmlns:a16="http://schemas.microsoft.com/office/drawing/2014/main" id="{F3EB5803-CE3E-1428-8B5B-3E2DB5B89374}"/>
              </a:ext>
            </a:extLst>
          </p:cNvPr>
          <p:cNvCxnSpPr>
            <a:cxnSpLocks/>
            <a:endCxn id="3" idx="2"/>
          </p:cNvCxnSpPr>
          <p:nvPr/>
        </p:nvCxnSpPr>
        <p:spPr>
          <a:xfrm>
            <a:off x="2588765" y="6270384"/>
            <a:ext cx="9596792" cy="3631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393BEA1-E3C5-BD22-DD68-227E60D6F9D4}"/>
              </a:ext>
            </a:extLst>
          </p:cNvPr>
          <p:cNvGrpSpPr/>
          <p:nvPr/>
        </p:nvGrpSpPr>
        <p:grpSpPr>
          <a:xfrm>
            <a:off x="-6443" y="4828849"/>
            <a:ext cx="2617042" cy="2036165"/>
            <a:chOff x="565598" y="4511530"/>
            <a:chExt cx="2798398" cy="2028934"/>
          </a:xfrm>
        </p:grpSpPr>
        <p:sp>
          <p:nvSpPr>
            <p:cNvPr id="10" name="Freeform 9">
              <a:extLst>
                <a:ext uri="{FF2B5EF4-FFF2-40B4-BE49-F238E27FC236}">
                  <a16:creationId xmlns:a16="http://schemas.microsoft.com/office/drawing/2014/main" id="{E79B747F-F30A-4868-BF0A-CE26C0893684}"/>
                </a:ext>
              </a:extLst>
            </p:cNvPr>
            <p:cNvSpPr>
              <a:spLocks/>
            </p:cNvSpPr>
            <p:nvPr/>
          </p:nvSpPr>
          <p:spPr bwMode="auto">
            <a:xfrm>
              <a:off x="567103" y="4511530"/>
              <a:ext cx="2787441" cy="1477848"/>
            </a:xfrm>
            <a:custGeom>
              <a:avLst/>
              <a:gdLst>
                <a:gd name="T0" fmla="*/ 0 w 1031"/>
                <a:gd name="T1" fmla="*/ 0 h 660"/>
                <a:gd name="T2" fmla="*/ 0 w 1031"/>
                <a:gd name="T3" fmla="*/ 660 h 660"/>
                <a:gd name="T4" fmla="*/ 1031 w 1031"/>
                <a:gd name="T5" fmla="*/ 660 h 660"/>
                <a:gd name="T6" fmla="*/ 0 w 1031"/>
                <a:gd name="T7" fmla="*/ 0 h 660"/>
              </a:gdLst>
              <a:ahLst/>
              <a:cxnLst>
                <a:cxn ang="0">
                  <a:pos x="T0" y="T1"/>
                </a:cxn>
                <a:cxn ang="0">
                  <a:pos x="T2" y="T3"/>
                </a:cxn>
                <a:cxn ang="0">
                  <a:pos x="T4" y="T5"/>
                </a:cxn>
                <a:cxn ang="0">
                  <a:pos x="T6" y="T7"/>
                </a:cxn>
              </a:cxnLst>
              <a:rect l="0" t="0" r="r" b="b"/>
              <a:pathLst>
                <a:path w="1031" h="660">
                  <a:moveTo>
                    <a:pt x="0" y="0"/>
                  </a:moveTo>
                  <a:cubicBezTo>
                    <a:pt x="0" y="660"/>
                    <a:pt x="0" y="660"/>
                    <a:pt x="0" y="660"/>
                  </a:cubicBezTo>
                  <a:cubicBezTo>
                    <a:pt x="1031" y="660"/>
                    <a:pt x="1031" y="660"/>
                    <a:pt x="1031" y="660"/>
                  </a:cubicBezTo>
                  <a:cubicBezTo>
                    <a:pt x="1031" y="295"/>
                    <a:pt x="570" y="0"/>
                    <a:pt x="0" y="0"/>
                  </a:cubicBezTo>
                  <a:close/>
                </a:path>
              </a:pathLst>
            </a:custGeom>
            <a:gradFill>
              <a:gsLst>
                <a:gs pos="0">
                  <a:srgbClr val="005ACD"/>
                </a:gs>
                <a:gs pos="100000">
                  <a:srgbClr val="00C8FF"/>
                </a:gs>
              </a:gsLst>
              <a:lin ang="0" scaled="1"/>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IN" sz="16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91" name="Rectangle 90">
              <a:extLst>
                <a:ext uri="{FF2B5EF4-FFF2-40B4-BE49-F238E27FC236}">
                  <a16:creationId xmlns:a16="http://schemas.microsoft.com/office/drawing/2014/main" id="{3918F6D8-9375-0FCB-07FD-49BC011367B8}"/>
                </a:ext>
              </a:extLst>
            </p:cNvPr>
            <p:cNvSpPr/>
            <p:nvPr/>
          </p:nvSpPr>
          <p:spPr>
            <a:xfrm>
              <a:off x="565598" y="5984422"/>
              <a:ext cx="2798398" cy="556042"/>
            </a:xfrm>
            <a:prstGeom prst="rect">
              <a:avLst/>
            </a:prstGeom>
            <a:gradFill>
              <a:gsLst>
                <a:gs pos="0">
                  <a:srgbClr val="005ACD"/>
                </a:gs>
                <a:gs pos="100000">
                  <a:srgbClr val="00C8FF"/>
                </a:gs>
              </a:gsLst>
              <a:lin ang="0" scaled="1"/>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16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grpSp>
      <p:sp>
        <p:nvSpPr>
          <p:cNvPr id="26" name="Rectangle 25">
            <a:extLst>
              <a:ext uri="{FF2B5EF4-FFF2-40B4-BE49-F238E27FC236}">
                <a16:creationId xmlns:a16="http://schemas.microsoft.com/office/drawing/2014/main" id="{5CBBB85A-B7AF-2149-E4B9-D9B44DEBC678}"/>
              </a:ext>
            </a:extLst>
          </p:cNvPr>
          <p:cNvSpPr/>
          <p:nvPr/>
        </p:nvSpPr>
        <p:spPr>
          <a:xfrm>
            <a:off x="4214466" y="6261454"/>
            <a:ext cx="391316" cy="601886"/>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27" name="TextBox 26">
            <a:extLst>
              <a:ext uri="{FF2B5EF4-FFF2-40B4-BE49-F238E27FC236}">
                <a16:creationId xmlns:a16="http://schemas.microsoft.com/office/drawing/2014/main" id="{0FF1D17C-D7AA-F2E0-E8E4-F64AADB9F32C}"/>
              </a:ext>
            </a:extLst>
          </p:cNvPr>
          <p:cNvSpPr txBox="1"/>
          <p:nvPr/>
        </p:nvSpPr>
        <p:spPr>
          <a:xfrm>
            <a:off x="4176359" y="6309327"/>
            <a:ext cx="391454" cy="523220"/>
          </a:xfrm>
          <a:prstGeom prst="rect">
            <a:avLst/>
          </a:prstGeom>
          <a:noFill/>
        </p:spPr>
        <p:txBody>
          <a:bodyPr wrap="none" rtlCol="0">
            <a:spAutoFit/>
          </a:bodyPr>
          <a:lstStyle/>
          <a:p>
            <a:r>
              <a:rPr lang="en-GB" sz="2800" b="1" dirty="0">
                <a:solidFill>
                  <a:srgbClr val="005ACD"/>
                </a:solidFill>
                <a:latin typeface="Roboto" panose="02000000000000000000" pitchFamily="2" charset="0"/>
                <a:ea typeface="Roboto" panose="02000000000000000000" pitchFamily="2" charset="0"/>
              </a:rPr>
              <a:t>2</a:t>
            </a:r>
          </a:p>
        </p:txBody>
      </p:sp>
      <p:sp>
        <p:nvSpPr>
          <p:cNvPr id="39" name="Rectangle 38">
            <a:extLst>
              <a:ext uri="{FF2B5EF4-FFF2-40B4-BE49-F238E27FC236}">
                <a16:creationId xmlns:a16="http://schemas.microsoft.com/office/drawing/2014/main" id="{1B223A92-F5B9-E1FE-4EB0-C259DA359244}"/>
              </a:ext>
            </a:extLst>
          </p:cNvPr>
          <p:cNvSpPr/>
          <p:nvPr/>
        </p:nvSpPr>
        <p:spPr>
          <a:xfrm>
            <a:off x="5920867" y="6286220"/>
            <a:ext cx="391316" cy="577367"/>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41" name="TextBox 40">
            <a:extLst>
              <a:ext uri="{FF2B5EF4-FFF2-40B4-BE49-F238E27FC236}">
                <a16:creationId xmlns:a16="http://schemas.microsoft.com/office/drawing/2014/main" id="{4A7BB397-9BF5-6E3C-5794-6E878B1B6972}"/>
              </a:ext>
            </a:extLst>
          </p:cNvPr>
          <p:cNvSpPr txBox="1"/>
          <p:nvPr/>
        </p:nvSpPr>
        <p:spPr>
          <a:xfrm>
            <a:off x="5882760" y="6309575"/>
            <a:ext cx="391454" cy="523220"/>
          </a:xfrm>
          <a:prstGeom prst="rect">
            <a:avLst/>
          </a:prstGeom>
          <a:noFill/>
        </p:spPr>
        <p:txBody>
          <a:bodyPr wrap="none" rtlCol="0">
            <a:spAutoFit/>
          </a:bodyPr>
          <a:lstStyle/>
          <a:p>
            <a:r>
              <a:rPr lang="en-GB" sz="2800" b="1" dirty="0">
                <a:solidFill>
                  <a:srgbClr val="005ACD"/>
                </a:solidFill>
                <a:latin typeface="Roboto" panose="02000000000000000000" pitchFamily="2" charset="0"/>
                <a:ea typeface="Roboto" panose="02000000000000000000" pitchFamily="2" charset="0"/>
              </a:rPr>
              <a:t>3</a:t>
            </a:r>
          </a:p>
        </p:txBody>
      </p:sp>
      <p:sp>
        <p:nvSpPr>
          <p:cNvPr id="48" name="Rectangle 47">
            <a:extLst>
              <a:ext uri="{FF2B5EF4-FFF2-40B4-BE49-F238E27FC236}">
                <a16:creationId xmlns:a16="http://schemas.microsoft.com/office/drawing/2014/main" id="{3B4C46CF-AFCF-2F01-2A9D-B2544C758A59}"/>
              </a:ext>
            </a:extLst>
          </p:cNvPr>
          <p:cNvSpPr/>
          <p:nvPr/>
        </p:nvSpPr>
        <p:spPr>
          <a:xfrm>
            <a:off x="7478389" y="6287647"/>
            <a:ext cx="391316" cy="577367"/>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3" name="TextBox 52">
            <a:extLst>
              <a:ext uri="{FF2B5EF4-FFF2-40B4-BE49-F238E27FC236}">
                <a16:creationId xmlns:a16="http://schemas.microsoft.com/office/drawing/2014/main" id="{63E1B6B6-1523-42F6-A904-834F59581242}"/>
              </a:ext>
            </a:extLst>
          </p:cNvPr>
          <p:cNvSpPr txBox="1"/>
          <p:nvPr/>
        </p:nvSpPr>
        <p:spPr>
          <a:xfrm>
            <a:off x="7440282" y="6311002"/>
            <a:ext cx="391454" cy="523220"/>
          </a:xfrm>
          <a:prstGeom prst="rect">
            <a:avLst/>
          </a:prstGeom>
          <a:noFill/>
        </p:spPr>
        <p:txBody>
          <a:bodyPr wrap="none" rtlCol="0">
            <a:spAutoFit/>
          </a:bodyPr>
          <a:lstStyle/>
          <a:p>
            <a:r>
              <a:rPr lang="en-GB" sz="2800" b="1" dirty="0">
                <a:solidFill>
                  <a:srgbClr val="005ACD"/>
                </a:solidFill>
                <a:latin typeface="Roboto" panose="02000000000000000000" pitchFamily="2" charset="0"/>
                <a:ea typeface="Roboto" panose="02000000000000000000" pitchFamily="2" charset="0"/>
              </a:rPr>
              <a:t>4</a:t>
            </a:r>
          </a:p>
        </p:txBody>
      </p:sp>
      <p:sp>
        <p:nvSpPr>
          <p:cNvPr id="54" name="Rectangle 53">
            <a:extLst>
              <a:ext uri="{FF2B5EF4-FFF2-40B4-BE49-F238E27FC236}">
                <a16:creationId xmlns:a16="http://schemas.microsoft.com/office/drawing/2014/main" id="{5E68C70D-6069-0BB2-E11F-0743437A1DC3}"/>
              </a:ext>
            </a:extLst>
          </p:cNvPr>
          <p:cNvSpPr/>
          <p:nvPr/>
        </p:nvSpPr>
        <p:spPr>
          <a:xfrm>
            <a:off x="9249499" y="6287648"/>
            <a:ext cx="391316" cy="574898"/>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5" name="TextBox 54">
            <a:extLst>
              <a:ext uri="{FF2B5EF4-FFF2-40B4-BE49-F238E27FC236}">
                <a16:creationId xmlns:a16="http://schemas.microsoft.com/office/drawing/2014/main" id="{15C8C9DE-CD9B-04CD-D25E-4BBEADC5E922}"/>
              </a:ext>
            </a:extLst>
          </p:cNvPr>
          <p:cNvSpPr txBox="1"/>
          <p:nvPr/>
        </p:nvSpPr>
        <p:spPr>
          <a:xfrm>
            <a:off x="9213773" y="6308533"/>
            <a:ext cx="391454" cy="523220"/>
          </a:xfrm>
          <a:prstGeom prst="rect">
            <a:avLst/>
          </a:prstGeom>
          <a:noFill/>
        </p:spPr>
        <p:txBody>
          <a:bodyPr wrap="none" rtlCol="0">
            <a:spAutoFit/>
          </a:bodyPr>
          <a:lstStyle/>
          <a:p>
            <a:r>
              <a:rPr lang="en-GB" sz="2800" b="1" dirty="0">
                <a:solidFill>
                  <a:srgbClr val="005ACD"/>
                </a:solidFill>
                <a:latin typeface="Roboto" panose="02000000000000000000" pitchFamily="2" charset="0"/>
                <a:ea typeface="Roboto" panose="02000000000000000000" pitchFamily="2" charset="0"/>
              </a:rPr>
              <a:t>5</a:t>
            </a:r>
          </a:p>
        </p:txBody>
      </p:sp>
      <p:pic>
        <p:nvPicPr>
          <p:cNvPr id="2" name="Picture 1" descr="Logo&#10;&#10;Description automatically generated">
            <a:extLst>
              <a:ext uri="{FF2B5EF4-FFF2-40B4-BE49-F238E27FC236}">
                <a16:creationId xmlns:a16="http://schemas.microsoft.com/office/drawing/2014/main" id="{661F0F17-C18D-7767-7666-99C4ED0C94C1}"/>
              </a:ext>
            </a:extLst>
          </p:cNvPr>
          <p:cNvPicPr>
            <a:picLocks noChangeAspect="1"/>
          </p:cNvPicPr>
          <p:nvPr/>
        </p:nvPicPr>
        <p:blipFill rotWithShape="1">
          <a:blip r:embed="rId4">
            <a:alphaModFix amt="35000"/>
          </a:blip>
          <a:srcRect l="11092" b="4880"/>
          <a:stretch/>
        </p:blipFill>
        <p:spPr>
          <a:xfrm>
            <a:off x="-10164" y="4964823"/>
            <a:ext cx="1975295" cy="1895081"/>
          </a:xfrm>
          <a:prstGeom prst="rect">
            <a:avLst/>
          </a:prstGeom>
        </p:spPr>
      </p:pic>
      <p:pic>
        <p:nvPicPr>
          <p:cNvPr id="78" name="Picture 77" descr="Icon&#10;&#10;Description automatically generated">
            <a:extLst>
              <a:ext uri="{FF2B5EF4-FFF2-40B4-BE49-F238E27FC236}">
                <a16:creationId xmlns:a16="http://schemas.microsoft.com/office/drawing/2014/main" id="{FFCCED44-CE02-2B5C-207A-EBAEB77C91F6}"/>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l="22622" t="16001" r="23599" b="18889"/>
          <a:stretch/>
        </p:blipFill>
        <p:spPr>
          <a:xfrm>
            <a:off x="1388021" y="5759685"/>
            <a:ext cx="899377" cy="1088846"/>
          </a:xfrm>
          <a:prstGeom prst="rect">
            <a:avLst/>
          </a:prstGeom>
        </p:spPr>
      </p:pic>
      <p:sp>
        <p:nvSpPr>
          <p:cNvPr id="4" name="TextBox 3">
            <a:extLst>
              <a:ext uri="{FF2B5EF4-FFF2-40B4-BE49-F238E27FC236}">
                <a16:creationId xmlns:a16="http://schemas.microsoft.com/office/drawing/2014/main" id="{7241B60D-4872-4002-A3F9-D60603FF98BE}"/>
              </a:ext>
            </a:extLst>
          </p:cNvPr>
          <p:cNvSpPr txBox="1"/>
          <p:nvPr/>
        </p:nvSpPr>
        <p:spPr>
          <a:xfrm>
            <a:off x="24230" y="5326537"/>
            <a:ext cx="2234197" cy="1302921"/>
          </a:xfrm>
          <a:prstGeom prst="rect">
            <a:avLst/>
          </a:prstGeom>
          <a:noFill/>
        </p:spPr>
        <p:txBody>
          <a:bodyPr wrap="square" rtlCol="0" anchor="ctr">
            <a:spAutoFit/>
          </a:bodyPr>
          <a:lstStyle/>
          <a:p>
            <a:pPr>
              <a:spcAft>
                <a:spcPts val="400"/>
              </a:spcAft>
            </a:pPr>
            <a:r>
              <a:rPr lang="en-IN" sz="2400" dirty="0">
                <a:solidFill>
                  <a:schemeClr val="bg1"/>
                </a:solidFill>
                <a:latin typeface="Roboto" panose="02000000000000000000" pitchFamily="2" charset="0"/>
                <a:ea typeface="Roboto" panose="02000000000000000000" pitchFamily="2" charset="0"/>
              </a:rPr>
              <a:t>Carbon </a:t>
            </a:r>
          </a:p>
          <a:p>
            <a:pPr>
              <a:spcAft>
                <a:spcPts val="400"/>
              </a:spcAft>
            </a:pPr>
            <a:r>
              <a:rPr lang="en-IN" sz="2400" b="1" dirty="0">
                <a:solidFill>
                  <a:schemeClr val="bg1"/>
                </a:solidFill>
                <a:latin typeface="Roboto" panose="02000000000000000000" pitchFamily="2" charset="0"/>
                <a:ea typeface="Roboto" panose="02000000000000000000" pitchFamily="2" charset="0"/>
              </a:rPr>
              <a:t>Maturity </a:t>
            </a:r>
          </a:p>
          <a:p>
            <a:pPr>
              <a:spcAft>
                <a:spcPts val="400"/>
              </a:spcAft>
            </a:pPr>
            <a:r>
              <a:rPr lang="en-IN" sz="2400" b="1" dirty="0">
                <a:solidFill>
                  <a:schemeClr val="bg1"/>
                </a:solidFill>
                <a:latin typeface="Roboto" panose="02000000000000000000" pitchFamily="2" charset="0"/>
                <a:ea typeface="Roboto" panose="02000000000000000000" pitchFamily="2" charset="0"/>
              </a:rPr>
              <a:t>Model </a:t>
            </a:r>
          </a:p>
        </p:txBody>
      </p:sp>
      <p:sp>
        <p:nvSpPr>
          <p:cNvPr id="28" name="Rectangle 27">
            <a:extLst>
              <a:ext uri="{FF2B5EF4-FFF2-40B4-BE49-F238E27FC236}">
                <a16:creationId xmlns:a16="http://schemas.microsoft.com/office/drawing/2014/main" id="{17620072-E428-AB0F-5180-853CC584A478}"/>
              </a:ext>
            </a:extLst>
          </p:cNvPr>
          <p:cNvSpPr/>
          <p:nvPr/>
        </p:nvSpPr>
        <p:spPr>
          <a:xfrm>
            <a:off x="2601759" y="6260959"/>
            <a:ext cx="391316" cy="601886"/>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37" name="TextBox 36">
            <a:extLst>
              <a:ext uri="{FF2B5EF4-FFF2-40B4-BE49-F238E27FC236}">
                <a16:creationId xmlns:a16="http://schemas.microsoft.com/office/drawing/2014/main" id="{F45CAB02-B1FB-0CF4-B256-32D675AF6273}"/>
              </a:ext>
            </a:extLst>
          </p:cNvPr>
          <p:cNvSpPr txBox="1"/>
          <p:nvPr/>
        </p:nvSpPr>
        <p:spPr>
          <a:xfrm>
            <a:off x="2563652" y="6318356"/>
            <a:ext cx="391454" cy="523220"/>
          </a:xfrm>
          <a:prstGeom prst="rect">
            <a:avLst/>
          </a:prstGeom>
          <a:noFill/>
        </p:spPr>
        <p:txBody>
          <a:bodyPr wrap="none" rtlCol="0">
            <a:spAutoFit/>
          </a:bodyPr>
          <a:lstStyle/>
          <a:p>
            <a:r>
              <a:rPr lang="en-GB" sz="2800" b="1" dirty="0">
                <a:solidFill>
                  <a:srgbClr val="005ACD"/>
                </a:solidFill>
                <a:latin typeface="Roboto" panose="02000000000000000000" pitchFamily="2" charset="0"/>
                <a:ea typeface="Roboto" panose="02000000000000000000" pitchFamily="2" charset="0"/>
              </a:rPr>
              <a:t>1</a:t>
            </a:r>
          </a:p>
        </p:txBody>
      </p:sp>
      <p:pic>
        <p:nvPicPr>
          <p:cNvPr id="24" name="Picture 23" descr="A blue and black outline of a molecule&#10;&#10;Description automatically generated">
            <a:extLst>
              <a:ext uri="{FF2B5EF4-FFF2-40B4-BE49-F238E27FC236}">
                <a16:creationId xmlns:a16="http://schemas.microsoft.com/office/drawing/2014/main" id="{42A2FE71-B262-6CBB-3585-ECA4E1FD90A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23583" y="648631"/>
            <a:ext cx="970514" cy="970514"/>
          </a:xfrm>
          <a:prstGeom prst="rect">
            <a:avLst/>
          </a:prstGeom>
        </p:spPr>
      </p:pic>
      <p:pic>
        <p:nvPicPr>
          <p:cNvPr id="56" name="Picture 55" descr="A blue and white line art of a shopping cart with a megaphone&#10;&#10;Description automatically generated">
            <a:extLst>
              <a:ext uri="{FF2B5EF4-FFF2-40B4-BE49-F238E27FC236}">
                <a16:creationId xmlns:a16="http://schemas.microsoft.com/office/drawing/2014/main" id="{E8E7530D-C8C2-6A38-18EE-55ECEEADD1C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51901" y="1820745"/>
            <a:ext cx="1039789" cy="1039789"/>
          </a:xfrm>
          <a:prstGeom prst="rect">
            <a:avLst/>
          </a:prstGeom>
        </p:spPr>
      </p:pic>
      <p:pic>
        <p:nvPicPr>
          <p:cNvPr id="58" name="Picture 57" descr="A blue and black logo&#10;&#10;Description automatically generated">
            <a:extLst>
              <a:ext uri="{FF2B5EF4-FFF2-40B4-BE49-F238E27FC236}">
                <a16:creationId xmlns:a16="http://schemas.microsoft.com/office/drawing/2014/main" id="{8AD43B9D-A8BC-9489-3393-14E4710B00D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651649" y="3846646"/>
            <a:ext cx="1124272" cy="1124272"/>
          </a:xfrm>
          <a:prstGeom prst="rect">
            <a:avLst/>
          </a:prstGeom>
        </p:spPr>
      </p:pic>
      <p:pic>
        <p:nvPicPr>
          <p:cNvPr id="60" name="Picture 59" descr="A blue and black computer with a pie chart&#10;&#10;Description automatically generated">
            <a:extLst>
              <a:ext uri="{FF2B5EF4-FFF2-40B4-BE49-F238E27FC236}">
                <a16:creationId xmlns:a16="http://schemas.microsoft.com/office/drawing/2014/main" id="{F48FF456-0510-5603-0955-42F77B7C7EB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27591" y="84936"/>
            <a:ext cx="1114505" cy="1114505"/>
          </a:xfrm>
          <a:prstGeom prst="rect">
            <a:avLst/>
          </a:prstGeom>
        </p:spPr>
      </p:pic>
      <p:sp>
        <p:nvSpPr>
          <p:cNvPr id="80" name="TextBox 79">
            <a:extLst>
              <a:ext uri="{FF2B5EF4-FFF2-40B4-BE49-F238E27FC236}">
                <a16:creationId xmlns:a16="http://schemas.microsoft.com/office/drawing/2014/main" id="{7BEEC2F9-4B04-57E0-ACD5-B1C46D434B2E}"/>
              </a:ext>
            </a:extLst>
          </p:cNvPr>
          <p:cNvSpPr txBox="1"/>
          <p:nvPr/>
        </p:nvSpPr>
        <p:spPr>
          <a:xfrm>
            <a:off x="279358" y="1806413"/>
            <a:ext cx="2008040"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Whole life carbon in products, both used and sold</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1" name="TextBox 80">
            <a:extLst>
              <a:ext uri="{FF2B5EF4-FFF2-40B4-BE49-F238E27FC236}">
                <a16:creationId xmlns:a16="http://schemas.microsoft.com/office/drawing/2014/main" id="{1B25AAD4-2B68-FAB6-AC2B-1B2B0B57A70E}"/>
              </a:ext>
            </a:extLst>
          </p:cNvPr>
          <p:cNvSpPr txBox="1"/>
          <p:nvPr/>
        </p:nvSpPr>
        <p:spPr>
          <a:xfrm>
            <a:off x="3406299" y="2305462"/>
            <a:ext cx="1733802"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Purchase decisions driven by reductions</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2" name="TextBox 81">
            <a:extLst>
              <a:ext uri="{FF2B5EF4-FFF2-40B4-BE49-F238E27FC236}">
                <a16:creationId xmlns:a16="http://schemas.microsoft.com/office/drawing/2014/main" id="{A915B47A-6BC0-624B-3791-4FD7C8C00BCC}"/>
              </a:ext>
            </a:extLst>
          </p:cNvPr>
          <p:cNvSpPr txBox="1"/>
          <p:nvPr/>
        </p:nvSpPr>
        <p:spPr>
          <a:xfrm>
            <a:off x="5666960" y="3226415"/>
            <a:ext cx="1724800"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Procurement sustainability screening</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3" name="TextBox 82">
            <a:extLst>
              <a:ext uri="{FF2B5EF4-FFF2-40B4-BE49-F238E27FC236}">
                <a16:creationId xmlns:a16="http://schemas.microsoft.com/office/drawing/2014/main" id="{8373C3BA-2156-12D4-BBC6-07D671A4E721}"/>
              </a:ext>
            </a:extLst>
          </p:cNvPr>
          <p:cNvSpPr txBox="1"/>
          <p:nvPr/>
        </p:nvSpPr>
        <p:spPr>
          <a:xfrm>
            <a:off x="7435908" y="4964824"/>
            <a:ext cx="1415315" cy="553998"/>
          </a:xfrm>
          <a:prstGeom prst="rect">
            <a:avLst/>
          </a:prstGeom>
          <a:noFill/>
        </p:spPr>
        <p:txBody>
          <a:bodyPr wrap="square" lIns="0" tIns="0" rIns="0" bIns="0" rtlCol="0" anchor="ctr">
            <a:spAutoFit/>
          </a:bodyPr>
          <a:lstStyle/>
          <a:p>
            <a:pPr defTabSz="1038825"/>
            <a:r>
              <a:rPr lang="en-GB" sz="1200" kern="0" dirty="0">
                <a:solidFill>
                  <a:schemeClr val="bg1"/>
                </a:solidFill>
                <a:latin typeface="Roboto" panose="02000000000000000000" pitchFamily="2" charset="0"/>
                <a:ea typeface="Roboto" panose="02000000000000000000" pitchFamily="2" charset="0"/>
                <a:cs typeface="Segoe UI" panose="020B0502040204020203" pitchFamily="34" charset="0"/>
              </a:rPr>
              <a:t>Apply environment consideration to every business case</a:t>
            </a:r>
            <a:endParaRPr lang="en-AU" sz="1200" kern="0" dirty="0" err="1">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4" name="TextBox 83">
            <a:extLst>
              <a:ext uri="{FF2B5EF4-FFF2-40B4-BE49-F238E27FC236}">
                <a16:creationId xmlns:a16="http://schemas.microsoft.com/office/drawing/2014/main" id="{C7AC282A-0DC5-2EF5-8E1A-0A288DECCC14}"/>
              </a:ext>
            </a:extLst>
          </p:cNvPr>
          <p:cNvSpPr txBox="1"/>
          <p:nvPr/>
        </p:nvSpPr>
        <p:spPr>
          <a:xfrm>
            <a:off x="165679" y="3517074"/>
            <a:ext cx="1603570" cy="553998"/>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Operational foot printing normalizing - improved data</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5" name="TextBox 84">
            <a:extLst>
              <a:ext uri="{FF2B5EF4-FFF2-40B4-BE49-F238E27FC236}">
                <a16:creationId xmlns:a16="http://schemas.microsoft.com/office/drawing/2014/main" id="{1C1EF8C5-800D-463E-6636-5FA627B22753}"/>
              </a:ext>
            </a:extLst>
          </p:cNvPr>
          <p:cNvSpPr txBox="1"/>
          <p:nvPr/>
        </p:nvSpPr>
        <p:spPr>
          <a:xfrm>
            <a:off x="1906129" y="3797613"/>
            <a:ext cx="1241041" cy="553998"/>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Scope 1 &amp; 2 reductions e.g., Energy Audits</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6" name="TextBox 85">
            <a:extLst>
              <a:ext uri="{FF2B5EF4-FFF2-40B4-BE49-F238E27FC236}">
                <a16:creationId xmlns:a16="http://schemas.microsoft.com/office/drawing/2014/main" id="{C3FDDDAF-9E52-9AFD-4C78-BEE3955F1320}"/>
              </a:ext>
            </a:extLst>
          </p:cNvPr>
          <p:cNvSpPr txBox="1"/>
          <p:nvPr/>
        </p:nvSpPr>
        <p:spPr>
          <a:xfrm>
            <a:off x="3506665" y="4572436"/>
            <a:ext cx="1241041"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Key Supplier engagement</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7" name="TextBox 86">
            <a:extLst>
              <a:ext uri="{FF2B5EF4-FFF2-40B4-BE49-F238E27FC236}">
                <a16:creationId xmlns:a16="http://schemas.microsoft.com/office/drawing/2014/main" id="{6D32C7D7-61A3-EA0B-847F-6191F4565CB6}"/>
              </a:ext>
            </a:extLst>
          </p:cNvPr>
          <p:cNvSpPr txBox="1"/>
          <p:nvPr/>
        </p:nvSpPr>
        <p:spPr>
          <a:xfrm>
            <a:off x="4328264" y="5391081"/>
            <a:ext cx="1449054" cy="553998"/>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Board level discussions on carbon </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88" name="TextBox 87">
            <a:extLst>
              <a:ext uri="{FF2B5EF4-FFF2-40B4-BE49-F238E27FC236}">
                <a16:creationId xmlns:a16="http://schemas.microsoft.com/office/drawing/2014/main" id="{C8E11997-BCE0-2B4F-7C1A-1551C2C56D59}"/>
              </a:ext>
            </a:extLst>
          </p:cNvPr>
          <p:cNvSpPr txBox="1"/>
          <p:nvPr/>
        </p:nvSpPr>
        <p:spPr>
          <a:xfrm>
            <a:off x="162198" y="4249271"/>
            <a:ext cx="948277" cy="507831"/>
          </a:xfrm>
          <a:prstGeom prst="rect">
            <a:avLst/>
          </a:prstGeom>
          <a:noFill/>
        </p:spPr>
        <p:txBody>
          <a:bodyPr wrap="square" lIns="0" tIns="0" rIns="0" bIns="0" rtlCol="0" anchor="ctr">
            <a:spAutoFit/>
          </a:bodyPr>
          <a:lstStyle/>
          <a:p>
            <a:r>
              <a:rPr lang="en-US" sz="1100" kern="0" dirty="0">
                <a:solidFill>
                  <a:schemeClr val="bg1"/>
                </a:solidFill>
                <a:latin typeface="Roboto" panose="02000000000000000000" pitchFamily="2" charset="0"/>
                <a:ea typeface="Roboto" panose="02000000000000000000" pitchFamily="2" charset="0"/>
                <a:cs typeface="Segoe UI" panose="020B0502040204020203" pitchFamily="34" charset="0"/>
              </a:rPr>
              <a:t>Operational Footprint – Data Gaps</a:t>
            </a:r>
          </a:p>
        </p:txBody>
      </p:sp>
      <p:sp>
        <p:nvSpPr>
          <p:cNvPr id="89" name="TextBox 88">
            <a:extLst>
              <a:ext uri="{FF2B5EF4-FFF2-40B4-BE49-F238E27FC236}">
                <a16:creationId xmlns:a16="http://schemas.microsoft.com/office/drawing/2014/main" id="{B5124F97-E160-C26C-748D-79521C8DC83A}"/>
              </a:ext>
            </a:extLst>
          </p:cNvPr>
          <p:cNvSpPr txBox="1"/>
          <p:nvPr/>
        </p:nvSpPr>
        <p:spPr>
          <a:xfrm>
            <a:off x="1444141" y="4519967"/>
            <a:ext cx="1011030" cy="507831"/>
          </a:xfrm>
          <a:prstGeom prst="rect">
            <a:avLst/>
          </a:prstGeom>
          <a:noFill/>
        </p:spPr>
        <p:txBody>
          <a:bodyPr wrap="square" lIns="0" tIns="0" rIns="0" bIns="0" rtlCol="0" anchor="ctr">
            <a:spAutoFit/>
          </a:bodyPr>
          <a:lstStyle/>
          <a:p>
            <a:r>
              <a:rPr lang="en-US" sz="1100" kern="0" dirty="0">
                <a:solidFill>
                  <a:schemeClr val="bg1"/>
                </a:solidFill>
                <a:latin typeface="Roboto" panose="02000000000000000000" pitchFamily="2" charset="0"/>
                <a:ea typeface="Roboto" panose="02000000000000000000" pitchFamily="2" charset="0"/>
                <a:cs typeface="Segoe UI" panose="020B0502040204020203" pitchFamily="34" charset="0"/>
              </a:rPr>
              <a:t>Quick wins e.g., Renewable Energy</a:t>
            </a:r>
          </a:p>
        </p:txBody>
      </p:sp>
      <p:sp>
        <p:nvSpPr>
          <p:cNvPr id="90" name="TextBox 89">
            <a:extLst>
              <a:ext uri="{FF2B5EF4-FFF2-40B4-BE49-F238E27FC236}">
                <a16:creationId xmlns:a16="http://schemas.microsoft.com/office/drawing/2014/main" id="{D5100477-C4E9-84A4-450C-E7E6D17CCAE4}"/>
              </a:ext>
            </a:extLst>
          </p:cNvPr>
          <p:cNvSpPr txBox="1"/>
          <p:nvPr/>
        </p:nvSpPr>
        <p:spPr>
          <a:xfrm>
            <a:off x="2377508" y="5064312"/>
            <a:ext cx="1001304" cy="338554"/>
          </a:xfrm>
          <a:prstGeom prst="rect">
            <a:avLst/>
          </a:prstGeom>
          <a:noFill/>
        </p:spPr>
        <p:txBody>
          <a:bodyPr wrap="square" lIns="0" tIns="0" rIns="0" bIns="0" rtlCol="0" anchor="ctr">
            <a:spAutoFit/>
          </a:bodyPr>
          <a:lstStyle/>
          <a:p>
            <a:r>
              <a:rPr lang="en-US" sz="1100" kern="0" dirty="0">
                <a:solidFill>
                  <a:schemeClr val="bg1"/>
                </a:solidFill>
                <a:latin typeface="Roboto" panose="02000000000000000000" pitchFamily="2" charset="0"/>
                <a:ea typeface="Roboto" panose="02000000000000000000" pitchFamily="2" charset="0"/>
                <a:cs typeface="Segoe UI" panose="020B0502040204020203" pitchFamily="34" charset="0"/>
              </a:rPr>
              <a:t>Simple supplier survey</a:t>
            </a:r>
          </a:p>
        </p:txBody>
      </p:sp>
      <p:sp>
        <p:nvSpPr>
          <p:cNvPr id="92" name="TextBox 91">
            <a:extLst>
              <a:ext uri="{FF2B5EF4-FFF2-40B4-BE49-F238E27FC236}">
                <a16:creationId xmlns:a16="http://schemas.microsoft.com/office/drawing/2014/main" id="{A93CDB52-E71F-7805-CF2D-FAADC34F8513}"/>
              </a:ext>
            </a:extLst>
          </p:cNvPr>
          <p:cNvSpPr txBox="1"/>
          <p:nvPr/>
        </p:nvSpPr>
        <p:spPr>
          <a:xfrm>
            <a:off x="2817139" y="5768581"/>
            <a:ext cx="1449054" cy="338554"/>
          </a:xfrm>
          <a:prstGeom prst="rect">
            <a:avLst/>
          </a:prstGeom>
          <a:noFill/>
        </p:spPr>
        <p:txBody>
          <a:bodyPr wrap="square" lIns="0" tIns="0" rIns="0" bIns="0" rtlCol="0" anchor="ctr">
            <a:spAutoFit/>
          </a:bodyPr>
          <a:lstStyle/>
          <a:p>
            <a:r>
              <a:rPr lang="en-US" sz="1100" kern="0" dirty="0">
                <a:solidFill>
                  <a:schemeClr val="bg1"/>
                </a:solidFill>
                <a:latin typeface="Roboto" panose="02000000000000000000" pitchFamily="2" charset="0"/>
                <a:ea typeface="Roboto" panose="02000000000000000000" pitchFamily="2" charset="0"/>
                <a:cs typeface="Segoe UI" panose="020B0502040204020203" pitchFamily="34" charset="0"/>
              </a:rPr>
              <a:t>Creation of environmental team</a:t>
            </a:r>
            <a:endParaRPr lang="en-US" sz="11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94" name="TextBox 93">
            <a:extLst>
              <a:ext uri="{FF2B5EF4-FFF2-40B4-BE49-F238E27FC236}">
                <a16:creationId xmlns:a16="http://schemas.microsoft.com/office/drawing/2014/main" id="{23F41435-187A-F686-F8D1-543E83CF9320}"/>
              </a:ext>
            </a:extLst>
          </p:cNvPr>
          <p:cNvSpPr txBox="1"/>
          <p:nvPr/>
        </p:nvSpPr>
        <p:spPr>
          <a:xfrm>
            <a:off x="145655" y="2797210"/>
            <a:ext cx="2028618" cy="369332"/>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Operational foot printing with enhanced emission factors</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95" name="TextBox 94">
            <a:extLst>
              <a:ext uri="{FF2B5EF4-FFF2-40B4-BE49-F238E27FC236}">
                <a16:creationId xmlns:a16="http://schemas.microsoft.com/office/drawing/2014/main" id="{75C35E99-DF68-E2C1-E13F-B299EF4AD1D6}"/>
              </a:ext>
            </a:extLst>
          </p:cNvPr>
          <p:cNvSpPr txBox="1"/>
          <p:nvPr/>
        </p:nvSpPr>
        <p:spPr>
          <a:xfrm>
            <a:off x="2526649" y="3040515"/>
            <a:ext cx="1939257" cy="553998"/>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Wider operational </a:t>
            </a:r>
            <a:b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br>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changes e.g., Fleet, estate &amp;/or distribution changes</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96" name="TextBox 95">
            <a:extLst>
              <a:ext uri="{FF2B5EF4-FFF2-40B4-BE49-F238E27FC236}">
                <a16:creationId xmlns:a16="http://schemas.microsoft.com/office/drawing/2014/main" id="{F5DC75CE-000B-188E-5B92-49D30D2258AA}"/>
              </a:ext>
            </a:extLst>
          </p:cNvPr>
          <p:cNvSpPr txBox="1"/>
          <p:nvPr/>
        </p:nvSpPr>
        <p:spPr>
          <a:xfrm>
            <a:off x="4692953" y="3919744"/>
            <a:ext cx="1241041" cy="553998"/>
          </a:xfrm>
          <a:prstGeom prst="rect">
            <a:avLst/>
          </a:prstGeom>
          <a:noFill/>
        </p:spPr>
        <p:txBody>
          <a:bodyPr wrap="square" lIns="0" tIns="0" rIns="0" bIns="0" rtlCol="0" anchor="ctr">
            <a:spAutoFit/>
          </a:bodyPr>
          <a:lstStyle/>
          <a:p>
            <a:r>
              <a:rPr lang="en-US" sz="1200" kern="0" dirty="0">
                <a:solidFill>
                  <a:schemeClr val="bg1"/>
                </a:solidFill>
                <a:latin typeface="Roboto" panose="02000000000000000000" pitchFamily="2" charset="0"/>
                <a:ea typeface="Roboto" panose="02000000000000000000" pitchFamily="2" charset="0"/>
                <a:cs typeface="Segoe UI" panose="020B0502040204020203" pitchFamily="34" charset="0"/>
              </a:rPr>
              <a:t>Mandatory supplier requirements</a:t>
            </a:r>
            <a:endParaRPr lang="en-US" sz="1200" dirty="0">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
        <p:nvSpPr>
          <p:cNvPr id="98" name="TextBox 97">
            <a:extLst>
              <a:ext uri="{FF2B5EF4-FFF2-40B4-BE49-F238E27FC236}">
                <a16:creationId xmlns:a16="http://schemas.microsoft.com/office/drawing/2014/main" id="{EDA7BCDB-9B67-D95C-85F6-335D5C172414}"/>
              </a:ext>
            </a:extLst>
          </p:cNvPr>
          <p:cNvSpPr txBox="1"/>
          <p:nvPr/>
        </p:nvSpPr>
        <p:spPr>
          <a:xfrm>
            <a:off x="5709121" y="5129519"/>
            <a:ext cx="1407745" cy="553998"/>
          </a:xfrm>
          <a:prstGeom prst="rect">
            <a:avLst/>
          </a:prstGeom>
          <a:noFill/>
        </p:spPr>
        <p:txBody>
          <a:bodyPr wrap="square" lIns="0" tIns="0" rIns="0" bIns="0" rtlCol="0" anchor="ctr">
            <a:spAutoFit/>
          </a:bodyPr>
          <a:lstStyle/>
          <a:p>
            <a:pPr algn="ctr" defTabSz="1038825"/>
            <a:r>
              <a:rPr lang="en-GB" sz="1200" kern="0" dirty="0">
                <a:solidFill>
                  <a:schemeClr val="bg1"/>
                </a:solidFill>
                <a:latin typeface="Roboto" panose="02000000000000000000" pitchFamily="2" charset="0"/>
                <a:ea typeface="Roboto" panose="02000000000000000000" pitchFamily="2" charset="0"/>
                <a:cs typeface="Segoe UI" panose="020B0502040204020203" pitchFamily="34" charset="0"/>
              </a:rPr>
              <a:t>Appoint board level sustainable representative</a:t>
            </a:r>
            <a:endParaRPr lang="en-AU" sz="1200" kern="0" dirty="0" err="1">
              <a:solidFill>
                <a:schemeClr val="bg1"/>
              </a:solidFill>
              <a:latin typeface="Roboto" panose="02000000000000000000" pitchFamily="2" charset="0"/>
              <a:ea typeface="Roboto" panose="02000000000000000000" pitchFamily="2" charset="0"/>
              <a:cs typeface="Segoe UI" panose="020B0502040204020203" pitchFamily="34" charset="0"/>
            </a:endParaRPr>
          </a:p>
        </p:txBody>
      </p:sp>
    </p:spTree>
    <p:extLst>
      <p:ext uri="{BB962C8B-B14F-4D97-AF65-F5344CB8AC3E}">
        <p14:creationId xmlns:p14="http://schemas.microsoft.com/office/powerpoint/2010/main" val="2453206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404045" y="265891"/>
            <a:ext cx="4596579"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Kicking Off Your Carbon Programme</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2460596" y="-925836"/>
            <a:ext cx="66675" cy="3981687"/>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
        <p:nvSpPr>
          <p:cNvPr id="15" name="Rectangle: Rounded Corners 14">
            <a:extLst>
              <a:ext uri="{FF2B5EF4-FFF2-40B4-BE49-F238E27FC236}">
                <a16:creationId xmlns:a16="http://schemas.microsoft.com/office/drawing/2014/main" id="{329DA028-A2A0-0C6F-5005-A3F72E6015A1}"/>
              </a:ext>
            </a:extLst>
          </p:cNvPr>
          <p:cNvSpPr/>
          <p:nvPr/>
        </p:nvSpPr>
        <p:spPr>
          <a:xfrm>
            <a:off x="3383041" y="2669185"/>
            <a:ext cx="5425917" cy="1557581"/>
          </a:xfrm>
          <a:prstGeom prst="roundRect">
            <a:avLst/>
          </a:prstGeom>
          <a:noFill/>
          <a:ln>
            <a:noFill/>
          </a:ln>
        </p:spPr>
        <p:txBody>
          <a:bodyPr vert="horz" wrap="square" lIns="91440" tIns="45720" rIns="91440" bIns="45720" numCol="1" anchor="t" anchorCtr="0" compatLnSpc="1">
            <a:prstTxWarp prst="textNoShape">
              <a:avLst/>
            </a:prstTxWarp>
          </a:bodyPr>
          <a:lstStyle/>
          <a:p>
            <a:pPr algn="ctr"/>
            <a:r>
              <a:rPr lang="en-GB" sz="4000" b="1" dirty="0">
                <a:solidFill>
                  <a:srgbClr val="005ACD"/>
                </a:solidFill>
                <a:latin typeface="Roboto" panose="02000000000000000000" pitchFamily="2" charset="0"/>
                <a:ea typeface="Roboto" panose="02000000000000000000" pitchFamily="2" charset="0"/>
              </a:rPr>
              <a:t>What Does Year 1 Look Like?</a:t>
            </a:r>
          </a:p>
        </p:txBody>
      </p:sp>
    </p:spTree>
    <p:extLst>
      <p:ext uri="{BB962C8B-B14F-4D97-AF65-F5344CB8AC3E}">
        <p14:creationId xmlns:p14="http://schemas.microsoft.com/office/powerpoint/2010/main" val="427363920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404046" y="265891"/>
            <a:ext cx="4179776"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Workshop</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A Kickstart to Your Carbon Journey</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2460596" y="-925836"/>
            <a:ext cx="66675" cy="3981687"/>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grpSp>
        <p:nvGrpSpPr>
          <p:cNvPr id="10" name="Group 9">
            <a:extLst>
              <a:ext uri="{FF2B5EF4-FFF2-40B4-BE49-F238E27FC236}">
                <a16:creationId xmlns:a16="http://schemas.microsoft.com/office/drawing/2014/main" id="{9FC85820-1944-3FC8-9D32-8F3EEE386097}"/>
              </a:ext>
            </a:extLst>
          </p:cNvPr>
          <p:cNvGrpSpPr/>
          <p:nvPr/>
        </p:nvGrpSpPr>
        <p:grpSpPr>
          <a:xfrm>
            <a:off x="8055433" y="989166"/>
            <a:ext cx="3732521" cy="3097267"/>
            <a:chOff x="2286000" y="1201978"/>
            <a:chExt cx="6349383" cy="5098613"/>
          </a:xfrm>
        </p:grpSpPr>
        <p:grpSp>
          <p:nvGrpSpPr>
            <p:cNvPr id="3" name="Group 2">
              <a:extLst>
                <a:ext uri="{FF2B5EF4-FFF2-40B4-BE49-F238E27FC236}">
                  <a16:creationId xmlns:a16="http://schemas.microsoft.com/office/drawing/2014/main" id="{229F64FF-2F92-FF40-FC20-3289E99116D9}"/>
                </a:ext>
              </a:extLst>
            </p:cNvPr>
            <p:cNvGrpSpPr/>
            <p:nvPr/>
          </p:nvGrpSpPr>
          <p:grpSpPr>
            <a:xfrm>
              <a:off x="2286000" y="1201978"/>
              <a:ext cx="6349383" cy="5098613"/>
              <a:chOff x="3388660" y="809911"/>
              <a:chExt cx="5954126" cy="4992244"/>
            </a:xfrm>
          </p:grpSpPr>
          <p:grpSp>
            <p:nvGrpSpPr>
              <p:cNvPr id="4" name="Group 3">
                <a:extLst>
                  <a:ext uri="{FF2B5EF4-FFF2-40B4-BE49-F238E27FC236}">
                    <a16:creationId xmlns:a16="http://schemas.microsoft.com/office/drawing/2014/main" id="{52E150BA-1E21-B69D-884E-68F91E0740D0}"/>
                  </a:ext>
                </a:extLst>
              </p:cNvPr>
              <p:cNvGrpSpPr/>
              <p:nvPr/>
            </p:nvGrpSpPr>
            <p:grpSpPr>
              <a:xfrm>
                <a:off x="3388660" y="809911"/>
                <a:ext cx="5954126" cy="4992244"/>
                <a:chOff x="3388660" y="809911"/>
                <a:chExt cx="5954126" cy="4992244"/>
              </a:xfrm>
            </p:grpSpPr>
            <p:pic>
              <p:nvPicPr>
                <p:cNvPr id="8" name="Picture 7">
                  <a:extLst>
                    <a:ext uri="{FF2B5EF4-FFF2-40B4-BE49-F238E27FC236}">
                      <a16:creationId xmlns:a16="http://schemas.microsoft.com/office/drawing/2014/main" id="{C460264B-252B-7656-3FD2-91DF77CBB1B4}"/>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l="14419" r="10359"/>
                <a:stretch/>
              </p:blipFill>
              <p:spPr>
                <a:xfrm>
                  <a:off x="3388660" y="809911"/>
                  <a:ext cx="5954126" cy="4992244"/>
                </a:xfrm>
                <a:prstGeom prst="rect">
                  <a:avLst/>
                </a:prstGeom>
              </p:spPr>
            </p:pic>
            <p:sp>
              <p:nvSpPr>
                <p:cNvPr id="9" name="Rectangle 8">
                  <a:extLst>
                    <a:ext uri="{FF2B5EF4-FFF2-40B4-BE49-F238E27FC236}">
                      <a16:creationId xmlns:a16="http://schemas.microsoft.com/office/drawing/2014/main" id="{944BD5E4-DD8D-8220-9477-0940BE5A776C}"/>
                    </a:ext>
                  </a:extLst>
                </p:cNvPr>
                <p:cNvSpPr/>
                <p:nvPr/>
              </p:nvSpPr>
              <p:spPr>
                <a:xfrm>
                  <a:off x="3673084" y="1201271"/>
                  <a:ext cx="4968891" cy="27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ACB2A667-5D6C-21AD-ED7F-6E62BD3B379B}"/>
                  </a:ext>
                </a:extLst>
              </p:cNvPr>
              <p:cNvPicPr>
                <a:picLocks noChangeAspect="1"/>
              </p:cNvPicPr>
              <p:nvPr/>
            </p:nvPicPr>
            <p:blipFill rotWithShape="1">
              <a:blip r:embed="rId3"/>
              <a:srcRect l="5226" r="5242"/>
              <a:stretch/>
            </p:blipFill>
            <p:spPr>
              <a:xfrm>
                <a:off x="3702206" y="1296377"/>
                <a:ext cx="4910645" cy="2701881"/>
              </a:xfrm>
              <a:prstGeom prst="rect">
                <a:avLst/>
              </a:prstGeom>
            </p:spPr>
          </p:pic>
        </p:grpSp>
        <p:pic>
          <p:nvPicPr>
            <p:cNvPr id="2" name="Picture 1">
              <a:extLst>
                <a:ext uri="{FF2B5EF4-FFF2-40B4-BE49-F238E27FC236}">
                  <a16:creationId xmlns:a16="http://schemas.microsoft.com/office/drawing/2014/main" id="{D904B347-65B6-54DD-6869-41858D94401E}"/>
                </a:ext>
              </a:extLst>
            </p:cNvPr>
            <p:cNvPicPr>
              <a:picLocks noChangeAspect="1"/>
            </p:cNvPicPr>
            <p:nvPr/>
          </p:nvPicPr>
          <p:blipFill>
            <a:blip r:embed="rId4"/>
            <a:stretch>
              <a:fillRect/>
            </a:stretch>
          </p:blipFill>
          <p:spPr>
            <a:xfrm>
              <a:off x="2564933" y="1525987"/>
              <a:ext cx="5347486" cy="3007961"/>
            </a:xfrm>
            <a:prstGeom prst="rect">
              <a:avLst/>
            </a:prstGeom>
          </p:spPr>
        </p:pic>
      </p:grpSp>
      <p:pic>
        <p:nvPicPr>
          <p:cNvPr id="11" name="Picture 10" descr="A picture containing indoor, dark, light">
            <a:extLst>
              <a:ext uri="{FF2B5EF4-FFF2-40B4-BE49-F238E27FC236}">
                <a16:creationId xmlns:a16="http://schemas.microsoft.com/office/drawing/2014/main" id="{AA02EDC3-ED69-0329-E736-82F7C0D23DFB}"/>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6953" y="1575453"/>
            <a:ext cx="7556221" cy="4722638"/>
          </a:xfrm>
          <a:prstGeom prst="rect">
            <a:avLst/>
          </a:prstGeom>
        </p:spPr>
      </p:pic>
      <p:sp>
        <p:nvSpPr>
          <p:cNvPr id="15" name="Rectangle: Rounded Corners 14">
            <a:extLst>
              <a:ext uri="{FF2B5EF4-FFF2-40B4-BE49-F238E27FC236}">
                <a16:creationId xmlns:a16="http://schemas.microsoft.com/office/drawing/2014/main" id="{329DA028-A2A0-0C6F-5005-A3F72E6015A1}"/>
              </a:ext>
            </a:extLst>
          </p:cNvPr>
          <p:cNvSpPr/>
          <p:nvPr/>
        </p:nvSpPr>
        <p:spPr>
          <a:xfrm>
            <a:off x="2916667" y="1436111"/>
            <a:ext cx="2236791" cy="764296"/>
          </a:xfrm>
          <a:prstGeom prst="roundRect">
            <a:avLst/>
          </a:prstGeom>
          <a:noFill/>
          <a:ln>
            <a:noFill/>
          </a:ln>
        </p:spPr>
        <p:txBody>
          <a:bodyPr vert="horz" wrap="square" lIns="91440" tIns="45720" rIns="91440" bIns="45720" numCol="1" anchor="t" anchorCtr="0" compatLnSpc="1">
            <a:prstTxWarp prst="textNoShape">
              <a:avLst/>
            </a:prstTxWarp>
          </a:bodyPr>
          <a:lstStyle/>
          <a:p>
            <a:pPr algn="ctr"/>
            <a:r>
              <a:rPr lang="en-GB" b="1" dirty="0">
                <a:solidFill>
                  <a:srgbClr val="005ACD"/>
                </a:solidFill>
                <a:latin typeface="Roboto" panose="02000000000000000000" pitchFamily="2" charset="0"/>
                <a:ea typeface="Roboto" panose="02000000000000000000" pitchFamily="2" charset="0"/>
              </a:rPr>
              <a:t>Leadership team </a:t>
            </a:r>
          </a:p>
          <a:p>
            <a:pPr algn="ctr"/>
            <a:r>
              <a:rPr lang="en-GB" b="1" dirty="0">
                <a:solidFill>
                  <a:srgbClr val="005ACD"/>
                </a:solidFill>
                <a:latin typeface="Roboto" panose="02000000000000000000" pitchFamily="2" charset="0"/>
                <a:ea typeface="Roboto" panose="02000000000000000000" pitchFamily="2" charset="0"/>
              </a:rPr>
              <a:t>for change</a:t>
            </a:r>
          </a:p>
        </p:txBody>
      </p:sp>
      <p:sp>
        <p:nvSpPr>
          <p:cNvPr id="16" name="Rectangle: Rounded Corners 15">
            <a:extLst>
              <a:ext uri="{FF2B5EF4-FFF2-40B4-BE49-F238E27FC236}">
                <a16:creationId xmlns:a16="http://schemas.microsoft.com/office/drawing/2014/main" id="{D1532F32-50CB-05EE-15F4-C77CA04CFD0D}"/>
              </a:ext>
            </a:extLst>
          </p:cNvPr>
          <p:cNvSpPr/>
          <p:nvPr/>
        </p:nvSpPr>
        <p:spPr>
          <a:xfrm>
            <a:off x="939437" y="5614244"/>
            <a:ext cx="6191250" cy="439637"/>
          </a:xfrm>
          <a:prstGeom prst="roundRect">
            <a:avLst/>
          </a:prstGeom>
          <a:noFill/>
          <a:ln>
            <a:noFill/>
          </a:ln>
        </p:spPr>
        <p:txBody>
          <a:bodyPr vert="horz" wrap="square" lIns="91440" tIns="45720" rIns="91440" bIns="45720" numCol="1" anchor="t" anchorCtr="0" compatLnSpc="1">
            <a:prstTxWarp prst="textNoShape">
              <a:avLst/>
            </a:prstTxWarp>
          </a:bodyPr>
          <a:lstStyle/>
          <a:p>
            <a:pPr algn="ctr"/>
            <a:r>
              <a:rPr lang="en-GB" b="1" dirty="0">
                <a:solidFill>
                  <a:srgbClr val="005ACD"/>
                </a:solidFill>
                <a:latin typeface="Roboto" panose="02000000000000000000" pitchFamily="2" charset="0"/>
                <a:ea typeface="Roboto" panose="02000000000000000000" pitchFamily="2" charset="0"/>
              </a:rPr>
              <a:t>Education &amp; planning</a:t>
            </a:r>
          </a:p>
        </p:txBody>
      </p:sp>
    </p:spTree>
    <p:extLst>
      <p:ext uri="{BB962C8B-B14F-4D97-AF65-F5344CB8AC3E}">
        <p14:creationId xmlns:p14="http://schemas.microsoft.com/office/powerpoint/2010/main" val="19611445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34EF5-4174-0135-CDBE-729650C31B9E}"/>
              </a:ext>
            </a:extLst>
          </p:cNvPr>
          <p:cNvPicPr>
            <a:picLocks noChangeAspect="1"/>
          </p:cNvPicPr>
          <p:nvPr/>
        </p:nvPicPr>
        <p:blipFill>
          <a:blip r:embed="rId2"/>
          <a:stretch>
            <a:fillRect/>
          </a:stretch>
        </p:blipFill>
        <p:spPr>
          <a:xfrm>
            <a:off x="8477317" y="1460871"/>
            <a:ext cx="2823319" cy="4007101"/>
          </a:xfrm>
          <a:prstGeom prst="rect">
            <a:avLst/>
          </a:prstGeom>
          <a:ln>
            <a:solidFill>
              <a:srgbClr val="005ACD"/>
            </a:solidFill>
          </a:ln>
        </p:spPr>
      </p:pic>
      <p:sp>
        <p:nvSpPr>
          <p:cNvPr id="6" name="TextBox 5">
            <a:extLst>
              <a:ext uri="{FF2B5EF4-FFF2-40B4-BE49-F238E27FC236}">
                <a16:creationId xmlns:a16="http://schemas.microsoft.com/office/drawing/2014/main" id="{3486509F-6787-5A2A-91A5-256AFAA581D1}"/>
              </a:ext>
            </a:extLst>
          </p:cNvPr>
          <p:cNvSpPr txBox="1"/>
          <p:nvPr/>
        </p:nvSpPr>
        <p:spPr>
          <a:xfrm>
            <a:off x="371240" y="287995"/>
            <a:ext cx="5031183"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Emissions &amp; Data Mapping</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A Foundation for Your Carbon Footprint</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2635023" y="-1167649"/>
            <a:ext cx="61341" cy="4455556"/>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0B6B61EC-350B-0541-A603-0E58885112EC}"/>
              </a:ext>
            </a:extLst>
          </p:cNvPr>
          <p:cNvPicPr>
            <a:picLocks noChangeAspect="1"/>
          </p:cNvPicPr>
          <p:nvPr/>
        </p:nvPicPr>
        <p:blipFill>
          <a:blip r:embed="rId3"/>
          <a:stretch>
            <a:fillRect/>
          </a:stretch>
        </p:blipFill>
        <p:spPr>
          <a:xfrm>
            <a:off x="733724" y="1460871"/>
            <a:ext cx="2824592" cy="4007101"/>
          </a:xfrm>
          <a:prstGeom prst="rect">
            <a:avLst/>
          </a:prstGeom>
        </p:spPr>
      </p:pic>
      <p:grpSp>
        <p:nvGrpSpPr>
          <p:cNvPr id="14" name="Group 13">
            <a:extLst>
              <a:ext uri="{FF2B5EF4-FFF2-40B4-BE49-F238E27FC236}">
                <a16:creationId xmlns:a16="http://schemas.microsoft.com/office/drawing/2014/main" id="{E5225A6E-5DBC-975D-EFBA-A341E5BCB8AB}"/>
              </a:ext>
            </a:extLst>
          </p:cNvPr>
          <p:cNvGrpSpPr/>
          <p:nvPr/>
        </p:nvGrpSpPr>
        <p:grpSpPr>
          <a:xfrm>
            <a:off x="4348568" y="2027805"/>
            <a:ext cx="3732521" cy="3097267"/>
            <a:chOff x="4573262" y="1713066"/>
            <a:chExt cx="3732521" cy="3097267"/>
          </a:xfrm>
        </p:grpSpPr>
        <p:grpSp>
          <p:nvGrpSpPr>
            <p:cNvPr id="10" name="Group 9">
              <a:extLst>
                <a:ext uri="{FF2B5EF4-FFF2-40B4-BE49-F238E27FC236}">
                  <a16:creationId xmlns:a16="http://schemas.microsoft.com/office/drawing/2014/main" id="{73C4DABE-476F-1564-6A8C-756606184B06}"/>
                </a:ext>
              </a:extLst>
            </p:cNvPr>
            <p:cNvGrpSpPr/>
            <p:nvPr/>
          </p:nvGrpSpPr>
          <p:grpSpPr>
            <a:xfrm>
              <a:off x="4573262" y="1713066"/>
              <a:ext cx="3732521" cy="3097267"/>
              <a:chOff x="3388660" y="809911"/>
              <a:chExt cx="5954126" cy="4992244"/>
            </a:xfrm>
          </p:grpSpPr>
          <p:pic>
            <p:nvPicPr>
              <p:cNvPr id="12" name="Picture 11">
                <a:extLst>
                  <a:ext uri="{FF2B5EF4-FFF2-40B4-BE49-F238E27FC236}">
                    <a16:creationId xmlns:a16="http://schemas.microsoft.com/office/drawing/2014/main" id="{624308C9-49DA-57C3-4F89-9F5828905055}"/>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l="14419" r="10359"/>
              <a:stretch/>
            </p:blipFill>
            <p:spPr>
              <a:xfrm>
                <a:off x="3388660" y="809911"/>
                <a:ext cx="5954126" cy="4992244"/>
              </a:xfrm>
              <a:prstGeom prst="rect">
                <a:avLst/>
              </a:prstGeom>
            </p:spPr>
          </p:pic>
          <p:sp>
            <p:nvSpPr>
              <p:cNvPr id="13" name="Rectangle 12">
                <a:extLst>
                  <a:ext uri="{FF2B5EF4-FFF2-40B4-BE49-F238E27FC236}">
                    <a16:creationId xmlns:a16="http://schemas.microsoft.com/office/drawing/2014/main" id="{E31B90F6-5DE6-5517-32C5-B48995A35B89}"/>
                  </a:ext>
                </a:extLst>
              </p:cNvPr>
              <p:cNvSpPr/>
              <p:nvPr/>
            </p:nvSpPr>
            <p:spPr>
              <a:xfrm>
                <a:off x="3673084" y="1201271"/>
                <a:ext cx="4968891" cy="2796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122E03B3-CE4F-69DB-391C-6591B0246E7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69490" y="1960923"/>
              <a:ext cx="2679040" cy="1779489"/>
            </a:xfrm>
            <a:prstGeom prst="rect">
              <a:avLst/>
            </a:prstGeom>
            <a:noFill/>
          </p:spPr>
        </p:pic>
      </p:grpSp>
    </p:spTree>
    <p:extLst>
      <p:ext uri="{BB962C8B-B14F-4D97-AF65-F5344CB8AC3E}">
        <p14:creationId xmlns:p14="http://schemas.microsoft.com/office/powerpoint/2010/main" val="170599428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1921837" y="-479863"/>
            <a:ext cx="61341" cy="3029184"/>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FFF394B6-5862-91DF-BCFF-537005E5C55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52573" y="1192747"/>
            <a:ext cx="2905688" cy="4108434"/>
          </a:xfrm>
          <a:prstGeom prst="rect">
            <a:avLst/>
          </a:prstGeom>
        </p:spPr>
      </p:pic>
      <p:grpSp>
        <p:nvGrpSpPr>
          <p:cNvPr id="13" name="Group 12">
            <a:extLst>
              <a:ext uri="{FF2B5EF4-FFF2-40B4-BE49-F238E27FC236}">
                <a16:creationId xmlns:a16="http://schemas.microsoft.com/office/drawing/2014/main" id="{84DAAE78-11FD-7293-D911-04B8E916AAD1}"/>
              </a:ext>
            </a:extLst>
          </p:cNvPr>
          <p:cNvGrpSpPr/>
          <p:nvPr/>
        </p:nvGrpSpPr>
        <p:grpSpPr>
          <a:xfrm>
            <a:off x="5575665" y="1194071"/>
            <a:ext cx="3778647" cy="4475210"/>
            <a:chOff x="5936295" y="709507"/>
            <a:chExt cx="5532130" cy="6508926"/>
          </a:xfrm>
        </p:grpSpPr>
        <p:pic>
          <p:nvPicPr>
            <p:cNvPr id="14" name="Picture 13">
              <a:extLst>
                <a:ext uri="{FF2B5EF4-FFF2-40B4-BE49-F238E27FC236}">
                  <a16:creationId xmlns:a16="http://schemas.microsoft.com/office/drawing/2014/main" id="{829F5287-0AD1-0926-1E18-D7B84106AB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87435" y="5265808"/>
              <a:ext cx="1380990" cy="1952625"/>
            </a:xfrm>
            <a:prstGeom prst="rect">
              <a:avLst/>
            </a:prstGeom>
            <a:ln>
              <a:solidFill>
                <a:srgbClr val="005ACD"/>
              </a:solidFill>
            </a:ln>
          </p:spPr>
        </p:pic>
        <p:pic>
          <p:nvPicPr>
            <p:cNvPr id="15" name="Picture 14">
              <a:extLst>
                <a:ext uri="{FF2B5EF4-FFF2-40B4-BE49-F238E27FC236}">
                  <a16:creationId xmlns:a16="http://schemas.microsoft.com/office/drawing/2014/main" id="{DA44CE98-3DED-DB56-E391-2D81365D4F8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32404" y="5016269"/>
              <a:ext cx="1380990" cy="1952625"/>
            </a:xfrm>
            <a:prstGeom prst="rect">
              <a:avLst/>
            </a:prstGeom>
            <a:ln>
              <a:solidFill>
                <a:srgbClr val="005ACD"/>
              </a:solidFill>
            </a:ln>
          </p:spPr>
        </p:pic>
        <p:pic>
          <p:nvPicPr>
            <p:cNvPr id="16" name="Picture 15">
              <a:extLst>
                <a:ext uri="{FF2B5EF4-FFF2-40B4-BE49-F238E27FC236}">
                  <a16:creationId xmlns:a16="http://schemas.microsoft.com/office/drawing/2014/main" id="{26E0DB2E-9749-7FD7-12FA-F2B0A7D6E30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23065" y="4717473"/>
              <a:ext cx="1380990" cy="1952625"/>
            </a:xfrm>
            <a:prstGeom prst="rect">
              <a:avLst/>
            </a:prstGeom>
            <a:ln>
              <a:solidFill>
                <a:srgbClr val="005ACD"/>
              </a:solidFill>
            </a:ln>
          </p:spPr>
        </p:pic>
        <p:pic>
          <p:nvPicPr>
            <p:cNvPr id="17" name="Picture 16">
              <a:extLst>
                <a:ext uri="{FF2B5EF4-FFF2-40B4-BE49-F238E27FC236}">
                  <a16:creationId xmlns:a16="http://schemas.microsoft.com/office/drawing/2014/main" id="{8D4067DB-71DA-10E3-A7A4-024E301E571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505662" y="4093608"/>
              <a:ext cx="1380990" cy="1952625"/>
            </a:xfrm>
            <a:prstGeom prst="rect">
              <a:avLst/>
            </a:prstGeom>
            <a:ln>
              <a:solidFill>
                <a:srgbClr val="005ACD"/>
              </a:solidFill>
            </a:ln>
          </p:spPr>
        </p:pic>
        <p:pic>
          <p:nvPicPr>
            <p:cNvPr id="18" name="Picture 17">
              <a:extLst>
                <a:ext uri="{FF2B5EF4-FFF2-40B4-BE49-F238E27FC236}">
                  <a16:creationId xmlns:a16="http://schemas.microsoft.com/office/drawing/2014/main" id="{FD1A9AE7-E204-9AEA-8246-1C326A2C307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696883" y="3721951"/>
              <a:ext cx="1380990" cy="1952625"/>
            </a:xfrm>
            <a:prstGeom prst="rect">
              <a:avLst/>
            </a:prstGeom>
            <a:ln>
              <a:solidFill>
                <a:srgbClr val="005ACD"/>
              </a:solidFill>
            </a:ln>
          </p:spPr>
        </p:pic>
        <p:pic>
          <p:nvPicPr>
            <p:cNvPr id="19" name="Picture 18">
              <a:extLst>
                <a:ext uri="{FF2B5EF4-FFF2-40B4-BE49-F238E27FC236}">
                  <a16:creationId xmlns:a16="http://schemas.microsoft.com/office/drawing/2014/main" id="{EC3E38C0-423C-89C9-7B73-1D30E530521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087435" y="2867846"/>
              <a:ext cx="1380990" cy="1952625"/>
            </a:xfrm>
            <a:prstGeom prst="rect">
              <a:avLst/>
            </a:prstGeom>
            <a:ln>
              <a:solidFill>
                <a:srgbClr val="005ACD"/>
              </a:solidFill>
            </a:ln>
          </p:spPr>
        </p:pic>
        <p:pic>
          <p:nvPicPr>
            <p:cNvPr id="20" name="Picture 19">
              <a:extLst>
                <a:ext uri="{FF2B5EF4-FFF2-40B4-BE49-F238E27FC236}">
                  <a16:creationId xmlns:a16="http://schemas.microsoft.com/office/drawing/2014/main" id="{2B6C6974-920A-679A-1D92-BDDF8A637EB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936295" y="3222700"/>
              <a:ext cx="1380990" cy="1952625"/>
            </a:xfrm>
            <a:prstGeom prst="rect">
              <a:avLst/>
            </a:prstGeom>
            <a:ln>
              <a:solidFill>
                <a:srgbClr val="005ACD"/>
              </a:solidFill>
            </a:ln>
          </p:spPr>
        </p:pic>
        <p:pic>
          <p:nvPicPr>
            <p:cNvPr id="21" name="Picture 20">
              <a:extLst>
                <a:ext uri="{FF2B5EF4-FFF2-40B4-BE49-F238E27FC236}">
                  <a16:creationId xmlns:a16="http://schemas.microsoft.com/office/drawing/2014/main" id="{50B83773-6956-FACB-8919-AFA5053E137B}"/>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9144350" y="2577055"/>
              <a:ext cx="1380990" cy="1952625"/>
            </a:xfrm>
            <a:prstGeom prst="rect">
              <a:avLst/>
            </a:prstGeom>
            <a:ln>
              <a:solidFill>
                <a:srgbClr val="005ACD"/>
              </a:solidFill>
            </a:ln>
          </p:spPr>
        </p:pic>
        <p:pic>
          <p:nvPicPr>
            <p:cNvPr id="22" name="Picture 21">
              <a:extLst>
                <a:ext uri="{FF2B5EF4-FFF2-40B4-BE49-F238E27FC236}">
                  <a16:creationId xmlns:a16="http://schemas.microsoft.com/office/drawing/2014/main" id="{18FA2B30-ACEB-7BF1-636E-5CD1A3E66AC3}"/>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323065" y="2006284"/>
              <a:ext cx="1380990" cy="1952625"/>
            </a:xfrm>
            <a:prstGeom prst="rect">
              <a:avLst/>
            </a:prstGeom>
            <a:ln>
              <a:solidFill>
                <a:srgbClr val="005ACD"/>
              </a:solidFill>
            </a:ln>
          </p:spPr>
        </p:pic>
        <p:pic>
          <p:nvPicPr>
            <p:cNvPr id="23" name="Picture 22">
              <a:extLst>
                <a:ext uri="{FF2B5EF4-FFF2-40B4-BE49-F238E27FC236}">
                  <a16:creationId xmlns:a16="http://schemas.microsoft.com/office/drawing/2014/main" id="{57DF7119-6502-9A45-68D7-B9BAA5B52C12}"/>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520971" y="1634627"/>
              <a:ext cx="1380990" cy="1952625"/>
            </a:xfrm>
            <a:prstGeom prst="rect">
              <a:avLst/>
            </a:prstGeom>
            <a:ln>
              <a:solidFill>
                <a:srgbClr val="005ACD"/>
              </a:solidFill>
            </a:ln>
          </p:spPr>
        </p:pic>
        <p:pic>
          <p:nvPicPr>
            <p:cNvPr id="24" name="Picture 23">
              <a:extLst>
                <a:ext uri="{FF2B5EF4-FFF2-40B4-BE49-F238E27FC236}">
                  <a16:creationId xmlns:a16="http://schemas.microsoft.com/office/drawing/2014/main" id="{DCE7B68B-757E-82F3-B741-1D5BC2BDE863}"/>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678722" y="1065400"/>
              <a:ext cx="1380990" cy="1952625"/>
            </a:xfrm>
            <a:prstGeom prst="rect">
              <a:avLst/>
            </a:prstGeom>
            <a:ln>
              <a:solidFill>
                <a:srgbClr val="005ACD"/>
              </a:solidFill>
            </a:ln>
          </p:spPr>
        </p:pic>
        <p:pic>
          <p:nvPicPr>
            <p:cNvPr id="25" name="Picture 24">
              <a:extLst>
                <a:ext uri="{FF2B5EF4-FFF2-40B4-BE49-F238E27FC236}">
                  <a16:creationId xmlns:a16="http://schemas.microsoft.com/office/drawing/2014/main" id="{0DAB2030-8F8A-C1C5-FF80-AA3853FC6A66}"/>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936295" y="709507"/>
              <a:ext cx="1380990" cy="1952625"/>
            </a:xfrm>
            <a:prstGeom prst="rect">
              <a:avLst/>
            </a:prstGeom>
            <a:ln>
              <a:solidFill>
                <a:srgbClr val="005ACD"/>
              </a:solidFill>
            </a:ln>
          </p:spPr>
        </p:pic>
      </p:grpSp>
      <p:sp>
        <p:nvSpPr>
          <p:cNvPr id="2" name="TextBox 1">
            <a:extLst>
              <a:ext uri="{FF2B5EF4-FFF2-40B4-BE49-F238E27FC236}">
                <a16:creationId xmlns:a16="http://schemas.microsoft.com/office/drawing/2014/main" id="{593B308C-6F5E-653F-329A-0549E9E86331}"/>
              </a:ext>
            </a:extLst>
          </p:cNvPr>
          <p:cNvSpPr txBox="1"/>
          <p:nvPr/>
        </p:nvSpPr>
        <p:spPr>
          <a:xfrm>
            <a:off x="371241" y="262595"/>
            <a:ext cx="5127870"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Findings Report</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Turning data into Insight</a:t>
            </a:r>
          </a:p>
        </p:txBody>
      </p:sp>
    </p:spTree>
    <p:extLst>
      <p:ext uri="{BB962C8B-B14F-4D97-AF65-F5344CB8AC3E}">
        <p14:creationId xmlns:p14="http://schemas.microsoft.com/office/powerpoint/2010/main" val="217248808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371241" y="287995"/>
            <a:ext cx="4179776"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Completed Footprint Publicity</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Celebrating &amp; Sharing Your Results</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1921837" y="-454463"/>
            <a:ext cx="61341" cy="3029184"/>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0D100576-4D30-317B-5C3A-519FB5E2F66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7915" y="1405378"/>
            <a:ext cx="11201400" cy="4312508"/>
          </a:xfrm>
          <a:prstGeom prst="rect">
            <a:avLst/>
          </a:prstGeom>
        </p:spPr>
      </p:pic>
    </p:spTree>
    <p:extLst>
      <p:ext uri="{BB962C8B-B14F-4D97-AF65-F5344CB8AC3E}">
        <p14:creationId xmlns:p14="http://schemas.microsoft.com/office/powerpoint/2010/main" val="64564220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371240" y="287995"/>
            <a:ext cx="5208465"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Reduction Workshop</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A Strategy for Your Carbon Reduction Goals</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1921837" y="-454463"/>
            <a:ext cx="61341" cy="3029184"/>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pic>
        <p:nvPicPr>
          <p:cNvPr id="2" name="Picture 1">
            <a:extLst>
              <a:ext uri="{FF2B5EF4-FFF2-40B4-BE49-F238E27FC236}">
                <a16:creationId xmlns:a16="http://schemas.microsoft.com/office/drawing/2014/main" id="{9538156F-6A4D-23FE-DFAD-AC4C47A6BFF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45020" y="1262389"/>
            <a:ext cx="5582282" cy="3326482"/>
          </a:xfrm>
          <a:prstGeom prst="rect">
            <a:avLst/>
          </a:prstGeom>
        </p:spPr>
      </p:pic>
      <p:pic>
        <p:nvPicPr>
          <p:cNvPr id="3" name="Picture 2">
            <a:extLst>
              <a:ext uri="{FF2B5EF4-FFF2-40B4-BE49-F238E27FC236}">
                <a16:creationId xmlns:a16="http://schemas.microsoft.com/office/drawing/2014/main" id="{4E14B56B-9CF0-CE77-1211-914C2A64C02A}"/>
              </a:ext>
            </a:extLst>
          </p:cNvPr>
          <p:cNvPicPr>
            <a:picLocks noChangeAspect="1"/>
          </p:cNvPicPr>
          <p:nvPr/>
        </p:nvPicPr>
        <p:blipFill>
          <a:blip r:embed="rId3"/>
          <a:stretch>
            <a:fillRect/>
          </a:stretch>
        </p:blipFill>
        <p:spPr>
          <a:xfrm>
            <a:off x="295669" y="3005160"/>
            <a:ext cx="5284036" cy="3301065"/>
          </a:xfrm>
          <a:prstGeom prst="rect">
            <a:avLst/>
          </a:prstGeom>
        </p:spPr>
      </p:pic>
    </p:spTree>
    <p:extLst>
      <p:ext uri="{BB962C8B-B14F-4D97-AF65-F5344CB8AC3E}">
        <p14:creationId xmlns:p14="http://schemas.microsoft.com/office/powerpoint/2010/main" val="6028073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CFDCDD-9ABC-F153-2D81-FBB83066B2F2}"/>
              </a:ext>
            </a:extLst>
          </p:cNvPr>
          <p:cNvPicPr>
            <a:picLocks noChangeAspect="1"/>
          </p:cNvPicPr>
          <p:nvPr/>
        </p:nvPicPr>
        <p:blipFill rotWithShape="1">
          <a:blip r:embed="rId3"/>
          <a:srcRect l="419" t="8637" r="8066" b="-152"/>
          <a:stretch/>
        </p:blipFill>
        <p:spPr>
          <a:xfrm>
            <a:off x="4384451" y="-1"/>
            <a:ext cx="7807549" cy="6869393"/>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231489" y="785080"/>
            <a:ext cx="9067800" cy="6858002"/>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pic>
        <p:nvPicPr>
          <p:cNvPr id="11" name="Picture 10" descr="Blue letters on a black background&#10;&#10;Description automatically generated">
            <a:extLst>
              <a:ext uri="{FF2B5EF4-FFF2-40B4-BE49-F238E27FC236}">
                <a16:creationId xmlns:a16="http://schemas.microsoft.com/office/drawing/2014/main" id="{E7E6D3E0-9820-666F-1A45-75C8648F1B3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8924" y="648954"/>
            <a:ext cx="2786767" cy="875045"/>
          </a:xfrm>
          <a:prstGeom prst="rect">
            <a:avLst/>
          </a:prstGeom>
        </p:spPr>
      </p:pic>
      <p:sp>
        <p:nvSpPr>
          <p:cNvPr id="3" name="TextBox 2">
            <a:extLst>
              <a:ext uri="{FF2B5EF4-FFF2-40B4-BE49-F238E27FC236}">
                <a16:creationId xmlns:a16="http://schemas.microsoft.com/office/drawing/2014/main" id="{E666BFD2-8800-1289-1713-5C4278CF67EA}"/>
              </a:ext>
            </a:extLst>
          </p:cNvPr>
          <p:cNvSpPr txBox="1"/>
          <p:nvPr/>
        </p:nvSpPr>
        <p:spPr>
          <a:xfrm>
            <a:off x="506683" y="1831333"/>
            <a:ext cx="6103256" cy="341632"/>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1800" b="1" i="1" dirty="0">
                <a:solidFill>
                  <a:srgbClr val="005ACD"/>
                </a:solidFill>
                <a:latin typeface="Roboto" panose="02000000000000000000" pitchFamily="2" charset="0"/>
                <a:ea typeface="Roboto" panose="02000000000000000000" pitchFamily="2" charset="0"/>
                <a:cs typeface="Open Sans" panose="020B0606030504020204" pitchFamily="34" charset="0"/>
              </a:rPr>
              <a:t>Your Partner on your journey to Net Zero</a:t>
            </a:r>
            <a:endParaRPr lang="en-US" sz="1800" i="1" dirty="0">
              <a:solidFill>
                <a:srgbClr val="005ACD"/>
              </a:solidFill>
              <a:latin typeface="Roboto" panose="02000000000000000000" pitchFamily="2" charset="0"/>
              <a:ea typeface="Roboto" panose="02000000000000000000" pitchFamily="2" charset="0"/>
              <a:cs typeface="Open Sans" panose="020B0606030504020204" pitchFamily="34" charset="0"/>
            </a:endParaRPr>
          </a:p>
        </p:txBody>
      </p:sp>
      <p:grpSp>
        <p:nvGrpSpPr>
          <p:cNvPr id="16" name="Group 15">
            <a:extLst>
              <a:ext uri="{FF2B5EF4-FFF2-40B4-BE49-F238E27FC236}">
                <a16:creationId xmlns:a16="http://schemas.microsoft.com/office/drawing/2014/main" id="{7F45F821-F2CF-79E1-63FF-F5DB2677715F}"/>
              </a:ext>
            </a:extLst>
          </p:cNvPr>
          <p:cNvGrpSpPr/>
          <p:nvPr/>
        </p:nvGrpSpPr>
        <p:grpSpPr>
          <a:xfrm>
            <a:off x="4384451" y="6080441"/>
            <a:ext cx="12204703" cy="3291078"/>
            <a:chOff x="-3" y="3584066"/>
            <a:chExt cx="12204703" cy="3291078"/>
          </a:xfrm>
        </p:grpSpPr>
        <p:sp>
          <p:nvSpPr>
            <p:cNvPr id="4" name="Rectangle 3">
              <a:extLst>
                <a:ext uri="{FF2B5EF4-FFF2-40B4-BE49-F238E27FC236}">
                  <a16:creationId xmlns:a16="http://schemas.microsoft.com/office/drawing/2014/main" id="{CAFEE983-3A82-931C-C1E3-37C55A0C0328}"/>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descr="Background pattern&#10;&#10;Description automatically generated">
              <a:extLst>
                <a:ext uri="{FF2B5EF4-FFF2-40B4-BE49-F238E27FC236}">
                  <a16:creationId xmlns:a16="http://schemas.microsoft.com/office/drawing/2014/main" id="{F3A92991-C8D7-7A2C-6AC5-6B50B841116D}"/>
                </a:ext>
              </a:extLst>
            </p:cNvPr>
            <p:cNvPicPr>
              <a:picLocks noChangeAspect="1"/>
            </p:cNvPicPr>
            <p:nvPr/>
          </p:nvPicPr>
          <p:blipFill rotWithShape="1">
            <a:blip r:embed="rId5" cstate="email">
              <a:clrChange>
                <a:clrFrom>
                  <a:srgbClr val="FFFFFF"/>
                </a:clrFrom>
                <a:clrTo>
                  <a:srgbClr val="FFFFFF">
                    <a:alpha val="0"/>
                  </a:srgbClr>
                </a:clrTo>
              </a:clrChange>
              <a:alphaModFix amt="35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41703"/>
            <a:stretch/>
          </p:blipFill>
          <p:spPr>
            <a:xfrm flipH="1">
              <a:off x="-1" y="3584066"/>
              <a:ext cx="12189104" cy="3290324"/>
            </a:xfrm>
            <a:prstGeom prst="rect">
              <a:avLst/>
            </a:prstGeom>
          </p:spPr>
        </p:pic>
        <p:pic>
          <p:nvPicPr>
            <p:cNvPr id="6" name="Picture 5" descr="Logo&#10;&#10;Description automatically generated">
              <a:extLst>
                <a:ext uri="{FF2B5EF4-FFF2-40B4-BE49-F238E27FC236}">
                  <a16:creationId xmlns:a16="http://schemas.microsoft.com/office/drawing/2014/main" id="{D82ABB4D-EF1A-35E9-CB84-138F07D02DA7}"/>
                </a:ext>
              </a:extLst>
            </p:cNvPr>
            <p:cNvPicPr>
              <a:picLocks noChangeAspect="1"/>
            </p:cNvPicPr>
            <p:nvPr/>
          </p:nvPicPr>
          <p:blipFill rotWithShape="1">
            <a:blip r:embed="rId7"/>
            <a:srcRect l="11092" b="4880"/>
            <a:stretch/>
          </p:blipFill>
          <p:spPr>
            <a:xfrm>
              <a:off x="-3" y="3968555"/>
              <a:ext cx="3029617" cy="2906589"/>
            </a:xfrm>
            <a:prstGeom prst="rect">
              <a:avLst/>
            </a:prstGeom>
          </p:spPr>
        </p:pic>
        <p:sp>
          <p:nvSpPr>
            <p:cNvPr id="2" name="TextBox 1">
              <a:extLst>
                <a:ext uri="{FF2B5EF4-FFF2-40B4-BE49-F238E27FC236}">
                  <a16:creationId xmlns:a16="http://schemas.microsoft.com/office/drawing/2014/main" id="{CF872C2A-3EEE-8091-37E4-29DBB0337555}"/>
                </a:ext>
              </a:extLst>
            </p:cNvPr>
            <p:cNvSpPr txBox="1"/>
            <p:nvPr/>
          </p:nvSpPr>
          <p:spPr>
            <a:xfrm>
              <a:off x="428625" y="6597619"/>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grpSp>
      <p:sp>
        <p:nvSpPr>
          <p:cNvPr id="5" name="TextBox 4">
            <a:extLst>
              <a:ext uri="{FF2B5EF4-FFF2-40B4-BE49-F238E27FC236}">
                <a16:creationId xmlns:a16="http://schemas.microsoft.com/office/drawing/2014/main" id="{22F78E61-F72F-0AE0-3A95-6613711DC4BC}"/>
              </a:ext>
            </a:extLst>
          </p:cNvPr>
          <p:cNvSpPr txBox="1"/>
          <p:nvPr/>
        </p:nvSpPr>
        <p:spPr>
          <a:xfrm>
            <a:off x="401908" y="2635405"/>
            <a:ext cx="7538812" cy="2462213"/>
          </a:xfrm>
          <a:prstGeom prst="rect">
            <a:avLst/>
          </a:prstGeom>
          <a:noFill/>
        </p:spPr>
        <p:txBody>
          <a:bodyPr wrap="square" rtlCol="0">
            <a:sp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6000" b="1"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An Introduction to Carbon Accounting</a:t>
            </a:r>
          </a:p>
          <a:p>
            <a:pPr marL="0" marR="0" lvl="0" indent="0" defTabSz="914400" rtl="0" eaLnBrk="1" fontAlgn="auto" latinLnBrk="0" hangingPunct="1">
              <a:lnSpc>
                <a:spcPct val="90000"/>
              </a:lnSpc>
              <a:spcBef>
                <a:spcPct val="0"/>
              </a:spcBef>
              <a:spcAft>
                <a:spcPts val="600"/>
              </a:spcAft>
              <a:buClrTx/>
              <a:buSzTx/>
              <a:buFontTx/>
              <a:buNone/>
              <a:tabLst/>
              <a:defRPr/>
            </a:pPr>
            <a:r>
              <a:rPr lang="en-US" sz="2000" b="1" dirty="0">
                <a:solidFill>
                  <a:srgbClr val="00B0F0"/>
                </a:solidFill>
                <a:latin typeface="Roboto" panose="02000000000000000000" pitchFamily="2" charset="0"/>
                <a:ea typeface="Roboto" panose="02000000000000000000" pitchFamily="2" charset="0"/>
                <a:cs typeface="Open Sans" panose="020B0606030504020204" pitchFamily="34" charset="0"/>
              </a:rPr>
              <a:t>Presented by: David Wilshin </a:t>
            </a: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Date: 26</a:t>
            </a:r>
            <a:r>
              <a:rPr kumimoji="0" lang="en-US" sz="2000" b="1" i="0" u="none" strike="noStrike" kern="1200" cap="none" spc="0" normalizeH="0" baseline="3000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th</a:t>
            </a:r>
            <a:r>
              <a:rPr kumimoji="0" lang="en-US" sz="20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 September 2024</a:t>
            </a:r>
          </a:p>
        </p:txBody>
      </p:sp>
      <p:pic>
        <p:nvPicPr>
          <p:cNvPr id="3074" name="Picture 2" descr="Homepage – Coventry City Council">
            <a:extLst>
              <a:ext uri="{FF2B5EF4-FFF2-40B4-BE49-F238E27FC236}">
                <a16:creationId xmlns:a16="http://schemas.microsoft.com/office/drawing/2014/main" id="{D613C06B-109A-C92E-2D5E-61A2AF5A7F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924" y="5097618"/>
            <a:ext cx="3028950" cy="162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774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371240" y="287995"/>
            <a:ext cx="4657959"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Reduction Plan</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A Roadmap to Your Net Zero Ambition</a:t>
            </a:r>
          </a:p>
        </p:txBody>
      </p:sp>
      <p:pic>
        <p:nvPicPr>
          <p:cNvPr id="5" name="Picture 4">
            <a:extLst>
              <a:ext uri="{FF2B5EF4-FFF2-40B4-BE49-F238E27FC236}">
                <a16:creationId xmlns:a16="http://schemas.microsoft.com/office/drawing/2014/main" id="{5821BF0E-767F-324F-6F69-624BF32E8346}"/>
              </a:ext>
            </a:extLst>
          </p:cNvPr>
          <p:cNvPicPr>
            <a:picLocks noChangeAspect="1"/>
          </p:cNvPicPr>
          <p:nvPr/>
        </p:nvPicPr>
        <p:blipFill>
          <a:blip r:embed="rId2"/>
          <a:stretch>
            <a:fillRect/>
          </a:stretch>
        </p:blipFill>
        <p:spPr>
          <a:xfrm>
            <a:off x="441235" y="1583633"/>
            <a:ext cx="4725710" cy="3862545"/>
          </a:xfrm>
          <a:prstGeom prst="rect">
            <a:avLst/>
          </a:prstGeom>
        </p:spPr>
      </p:pic>
      <p:sp>
        <p:nvSpPr>
          <p:cNvPr id="3" name="Freeform 19">
            <a:extLst>
              <a:ext uri="{FF2B5EF4-FFF2-40B4-BE49-F238E27FC236}">
                <a16:creationId xmlns:a16="http://schemas.microsoft.com/office/drawing/2014/main" id="{D606D3ED-5320-EE72-C56D-67EE2FB8403B}"/>
              </a:ext>
            </a:extLst>
          </p:cNvPr>
          <p:cNvSpPr>
            <a:spLocks/>
          </p:cNvSpPr>
          <p:nvPr/>
        </p:nvSpPr>
        <p:spPr bwMode="auto">
          <a:xfrm rot="16200000">
            <a:off x="2565966" y="-1098593"/>
            <a:ext cx="61341" cy="4317443"/>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grpSp>
        <p:nvGrpSpPr>
          <p:cNvPr id="7" name="Group 6">
            <a:extLst>
              <a:ext uri="{FF2B5EF4-FFF2-40B4-BE49-F238E27FC236}">
                <a16:creationId xmlns:a16="http://schemas.microsoft.com/office/drawing/2014/main" id="{8A6AD614-0F1B-7984-DDD0-C836B0D3C371}"/>
              </a:ext>
            </a:extLst>
          </p:cNvPr>
          <p:cNvGrpSpPr/>
          <p:nvPr/>
        </p:nvGrpSpPr>
        <p:grpSpPr>
          <a:xfrm>
            <a:off x="5735514" y="876301"/>
            <a:ext cx="5527432" cy="4569877"/>
            <a:chOff x="6095999" y="997170"/>
            <a:chExt cx="5369170" cy="4467849"/>
          </a:xfrm>
        </p:grpSpPr>
        <p:pic>
          <p:nvPicPr>
            <p:cNvPr id="4" name="Picture 3">
              <a:extLst>
                <a:ext uri="{FF2B5EF4-FFF2-40B4-BE49-F238E27FC236}">
                  <a16:creationId xmlns:a16="http://schemas.microsoft.com/office/drawing/2014/main" id="{0441025A-B5FA-7C15-C2B7-D2EF22C32F23}"/>
                </a:ext>
              </a:extLst>
            </p:cNvPr>
            <p:cNvPicPr>
              <a:picLocks noChangeAspect="1"/>
            </p:cNvPicPr>
            <p:nvPr/>
          </p:nvPicPr>
          <p:blipFill rotWithShape="1">
            <a:blip r:embed="rId3"/>
            <a:srcRect l="3589" r="2462" b="6144"/>
            <a:stretch/>
          </p:blipFill>
          <p:spPr>
            <a:xfrm>
              <a:off x="6095999" y="997170"/>
              <a:ext cx="5369170" cy="1895499"/>
            </a:xfrm>
            <a:prstGeom prst="rect">
              <a:avLst/>
            </a:prstGeom>
          </p:spPr>
        </p:pic>
        <p:pic>
          <p:nvPicPr>
            <p:cNvPr id="2" name="Picture 1">
              <a:extLst>
                <a:ext uri="{FF2B5EF4-FFF2-40B4-BE49-F238E27FC236}">
                  <a16:creationId xmlns:a16="http://schemas.microsoft.com/office/drawing/2014/main" id="{FDC54289-59F5-F259-C625-079D935839FE}"/>
                </a:ext>
              </a:extLst>
            </p:cNvPr>
            <p:cNvPicPr>
              <a:picLocks noChangeAspect="1"/>
            </p:cNvPicPr>
            <p:nvPr/>
          </p:nvPicPr>
          <p:blipFill>
            <a:blip r:embed="rId4"/>
            <a:stretch>
              <a:fillRect/>
            </a:stretch>
          </p:blipFill>
          <p:spPr>
            <a:xfrm>
              <a:off x="6232316" y="2786661"/>
              <a:ext cx="5127346" cy="2678358"/>
            </a:xfrm>
            <a:prstGeom prst="rect">
              <a:avLst/>
            </a:prstGeom>
          </p:spPr>
        </p:pic>
      </p:grpSp>
    </p:spTree>
    <p:extLst>
      <p:ext uri="{BB962C8B-B14F-4D97-AF65-F5344CB8AC3E}">
        <p14:creationId xmlns:p14="http://schemas.microsoft.com/office/powerpoint/2010/main" val="37156643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371241" y="287995"/>
            <a:ext cx="4179776"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Scienced Based Target Setting</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Aligning to Save the Planet</a:t>
            </a:r>
          </a:p>
        </p:txBody>
      </p:sp>
      <p:sp>
        <p:nvSpPr>
          <p:cNvPr id="27" name="Freeform 19">
            <a:extLst>
              <a:ext uri="{FF2B5EF4-FFF2-40B4-BE49-F238E27FC236}">
                <a16:creationId xmlns:a16="http://schemas.microsoft.com/office/drawing/2014/main" id="{F5411618-144E-001A-9895-B1746FC249FA}"/>
              </a:ext>
            </a:extLst>
          </p:cNvPr>
          <p:cNvSpPr>
            <a:spLocks/>
          </p:cNvSpPr>
          <p:nvPr/>
        </p:nvSpPr>
        <p:spPr bwMode="auto">
          <a:xfrm rot="16200000">
            <a:off x="1921837" y="-454463"/>
            <a:ext cx="61341" cy="3029184"/>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grpSp>
        <p:nvGrpSpPr>
          <p:cNvPr id="45" name="Group 44">
            <a:extLst>
              <a:ext uri="{FF2B5EF4-FFF2-40B4-BE49-F238E27FC236}">
                <a16:creationId xmlns:a16="http://schemas.microsoft.com/office/drawing/2014/main" id="{A6492A0A-E159-EE38-5A93-3C8813249847}"/>
              </a:ext>
            </a:extLst>
          </p:cNvPr>
          <p:cNvGrpSpPr/>
          <p:nvPr/>
        </p:nvGrpSpPr>
        <p:grpSpPr>
          <a:xfrm>
            <a:off x="652411" y="1880366"/>
            <a:ext cx="3732521" cy="3097267"/>
            <a:chOff x="8263592" y="1979563"/>
            <a:chExt cx="3732521" cy="3097267"/>
          </a:xfrm>
        </p:grpSpPr>
        <p:pic>
          <p:nvPicPr>
            <p:cNvPr id="2" name="Picture 1">
              <a:extLst>
                <a:ext uri="{FF2B5EF4-FFF2-40B4-BE49-F238E27FC236}">
                  <a16:creationId xmlns:a16="http://schemas.microsoft.com/office/drawing/2014/main" id="{CDCD4AA6-911B-EB1E-D245-A67A7676FAC7}"/>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l="14419" r="10359"/>
            <a:stretch/>
          </p:blipFill>
          <p:spPr>
            <a:xfrm>
              <a:off x="8263592" y="1979563"/>
              <a:ext cx="3732521" cy="3097267"/>
            </a:xfrm>
            <a:prstGeom prst="rect">
              <a:avLst/>
            </a:prstGeom>
          </p:spPr>
        </p:pic>
        <p:pic>
          <p:nvPicPr>
            <p:cNvPr id="4" name="Picture 3">
              <a:extLst>
                <a:ext uri="{FF2B5EF4-FFF2-40B4-BE49-F238E27FC236}">
                  <a16:creationId xmlns:a16="http://schemas.microsoft.com/office/drawing/2014/main" id="{536445DF-50D1-BEA1-F959-BAD41F890089}"/>
                </a:ext>
              </a:extLst>
            </p:cNvPr>
            <p:cNvPicPr>
              <a:picLocks noChangeAspect="1"/>
            </p:cNvPicPr>
            <p:nvPr/>
          </p:nvPicPr>
          <p:blipFill>
            <a:blip r:embed="rId3"/>
            <a:stretch>
              <a:fillRect/>
            </a:stretch>
          </p:blipFill>
          <p:spPr>
            <a:xfrm>
              <a:off x="8394488" y="2138105"/>
              <a:ext cx="3256391" cy="1939873"/>
            </a:xfrm>
            <a:prstGeom prst="rect">
              <a:avLst/>
            </a:prstGeom>
          </p:spPr>
        </p:pic>
      </p:grpSp>
      <p:grpSp>
        <p:nvGrpSpPr>
          <p:cNvPr id="8" name="Group 7">
            <a:extLst>
              <a:ext uri="{FF2B5EF4-FFF2-40B4-BE49-F238E27FC236}">
                <a16:creationId xmlns:a16="http://schemas.microsoft.com/office/drawing/2014/main" id="{B0D3EE6B-AA13-0BA5-985F-9CA782B928E2}"/>
              </a:ext>
            </a:extLst>
          </p:cNvPr>
          <p:cNvGrpSpPr/>
          <p:nvPr/>
        </p:nvGrpSpPr>
        <p:grpSpPr>
          <a:xfrm>
            <a:off x="5111749" y="2549099"/>
            <a:ext cx="6296528" cy="2187249"/>
            <a:chOff x="4689433" y="3152210"/>
            <a:chExt cx="6296528" cy="2187249"/>
          </a:xfrm>
        </p:grpSpPr>
        <p:sp>
          <p:nvSpPr>
            <p:cNvPr id="46" name="TextBox 45">
              <a:extLst>
                <a:ext uri="{FF2B5EF4-FFF2-40B4-BE49-F238E27FC236}">
                  <a16:creationId xmlns:a16="http://schemas.microsoft.com/office/drawing/2014/main" id="{64BA4E85-E808-B7EA-F5EB-60EE5F238868}"/>
                </a:ext>
              </a:extLst>
            </p:cNvPr>
            <p:cNvSpPr txBox="1"/>
            <p:nvPr/>
          </p:nvSpPr>
          <p:spPr>
            <a:xfrm>
              <a:off x="4742773" y="3157856"/>
              <a:ext cx="1558006" cy="738664"/>
            </a:xfrm>
            <a:prstGeom prst="rect">
              <a:avLst/>
            </a:prstGeom>
            <a:noFill/>
          </p:spPr>
          <p:txBody>
            <a:bodyPr wrap="square" rtlCol="0">
              <a:spAutoFit/>
            </a:bodyPr>
            <a:lstStyle/>
            <a:p>
              <a:r>
                <a:rPr lang="en-GB" sz="1050" b="1" dirty="0">
                  <a:solidFill>
                    <a:srgbClr val="0059CD"/>
                  </a:solidFill>
                  <a:latin typeface="Roboto" panose="02000000000000000000" pitchFamily="2" charset="0"/>
                  <a:ea typeface="Roboto" panose="02000000000000000000" pitchFamily="2" charset="0"/>
                </a:rPr>
                <a:t>Current State: Net amount of GHG emissions is&gt;55 GT CO</a:t>
              </a:r>
              <a:r>
                <a:rPr lang="en-GB" sz="1050" b="1" baseline="-25000" dirty="0">
                  <a:solidFill>
                    <a:srgbClr val="0059CD"/>
                  </a:solidFill>
                  <a:latin typeface="Roboto" panose="02000000000000000000" pitchFamily="2" charset="0"/>
                  <a:ea typeface="Roboto" panose="02000000000000000000" pitchFamily="2" charset="0"/>
                </a:rPr>
                <a:t>2</a:t>
              </a:r>
              <a:r>
                <a:rPr lang="en-GB" sz="1050" b="1" dirty="0">
                  <a:solidFill>
                    <a:srgbClr val="0059CD"/>
                  </a:solidFill>
                  <a:latin typeface="Roboto" panose="02000000000000000000" pitchFamily="2" charset="0"/>
                  <a:ea typeface="Roboto" panose="02000000000000000000" pitchFamily="2" charset="0"/>
                </a:rPr>
                <a:t>e year</a:t>
              </a:r>
            </a:p>
          </p:txBody>
        </p:sp>
        <p:sp>
          <p:nvSpPr>
            <p:cNvPr id="47" name="Rectangle 46">
              <a:extLst>
                <a:ext uri="{FF2B5EF4-FFF2-40B4-BE49-F238E27FC236}">
                  <a16:creationId xmlns:a16="http://schemas.microsoft.com/office/drawing/2014/main" id="{DD006F8A-C381-E9C5-3BEB-4836FB7E3591}"/>
                </a:ext>
              </a:extLst>
            </p:cNvPr>
            <p:cNvSpPr/>
            <p:nvPr/>
          </p:nvSpPr>
          <p:spPr>
            <a:xfrm rot="5400000">
              <a:off x="5674632" y="4036579"/>
              <a:ext cx="1606187"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6AF18371-9220-01CF-7A63-D4DCBEFD9DC4}"/>
                </a:ext>
              </a:extLst>
            </p:cNvPr>
            <p:cNvSpPr/>
            <p:nvPr/>
          </p:nvSpPr>
          <p:spPr>
            <a:xfrm rot="5400000">
              <a:off x="6371613" y="4147696"/>
              <a:ext cx="1383957"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E219FB17-CC35-CA50-0810-08E6B7223609}"/>
                </a:ext>
              </a:extLst>
            </p:cNvPr>
            <p:cNvSpPr/>
            <p:nvPr/>
          </p:nvSpPr>
          <p:spPr>
            <a:xfrm rot="5400000">
              <a:off x="7082684" y="4273353"/>
              <a:ext cx="1123950"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DB7212BE-D70E-2E50-6C26-38AA79ABD8F5}"/>
                </a:ext>
              </a:extLst>
            </p:cNvPr>
            <p:cNvSpPr/>
            <p:nvPr/>
          </p:nvSpPr>
          <p:spPr>
            <a:xfrm rot="5400000">
              <a:off x="7714120" y="4387485"/>
              <a:ext cx="895009"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F4CFBB85-06B8-016F-C88A-72981B84910A}"/>
                </a:ext>
              </a:extLst>
            </p:cNvPr>
            <p:cNvSpPr/>
            <p:nvPr/>
          </p:nvSpPr>
          <p:spPr>
            <a:xfrm rot="5400000">
              <a:off x="8387299" y="4506547"/>
              <a:ext cx="656884"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F9EAFF27-5347-A2CF-4253-5994F4A8B5B8}"/>
                </a:ext>
              </a:extLst>
            </p:cNvPr>
            <p:cNvSpPr/>
            <p:nvPr/>
          </p:nvSpPr>
          <p:spPr>
            <a:xfrm rot="5400000">
              <a:off x="6422124" y="4955485"/>
              <a:ext cx="111204"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latin typeface="Roboto" panose="02000000000000000000" pitchFamily="2" charset="0"/>
                <a:ea typeface="Roboto" panose="02000000000000000000" pitchFamily="2" charset="0"/>
                <a:cs typeface="Arial" panose="020B0604020202020204" pitchFamily="34" charset="0"/>
              </a:endParaRPr>
            </a:p>
          </p:txBody>
        </p:sp>
        <p:sp>
          <p:nvSpPr>
            <p:cNvPr id="53" name="Rectangle 52">
              <a:extLst>
                <a:ext uri="{FF2B5EF4-FFF2-40B4-BE49-F238E27FC236}">
                  <a16:creationId xmlns:a16="http://schemas.microsoft.com/office/drawing/2014/main" id="{ABB81740-D3F8-45FE-DC7E-417C0FB706F7}"/>
                </a:ext>
              </a:extLst>
            </p:cNvPr>
            <p:cNvSpPr/>
            <p:nvPr/>
          </p:nvSpPr>
          <p:spPr>
            <a:xfrm rot="5400000">
              <a:off x="9164165" y="5059933"/>
              <a:ext cx="328786"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54" name="Rectangle 53">
              <a:extLst>
                <a:ext uri="{FF2B5EF4-FFF2-40B4-BE49-F238E27FC236}">
                  <a16:creationId xmlns:a16="http://schemas.microsoft.com/office/drawing/2014/main" id="{4DC8AC77-6FD2-E936-7675-81828AA8883C}"/>
                </a:ext>
              </a:extLst>
            </p:cNvPr>
            <p:cNvSpPr/>
            <p:nvPr/>
          </p:nvSpPr>
          <p:spPr>
            <a:xfrm rot="5400000">
              <a:off x="6986559" y="4976916"/>
              <a:ext cx="154066"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55" name="Rectangle 54">
              <a:extLst>
                <a:ext uri="{FF2B5EF4-FFF2-40B4-BE49-F238E27FC236}">
                  <a16:creationId xmlns:a16="http://schemas.microsoft.com/office/drawing/2014/main" id="{436B0892-BA87-110A-E2D2-80173AB8CAA4}"/>
                </a:ext>
              </a:extLst>
            </p:cNvPr>
            <p:cNvSpPr/>
            <p:nvPr/>
          </p:nvSpPr>
          <p:spPr>
            <a:xfrm rot="5400000">
              <a:off x="7537045" y="5003155"/>
              <a:ext cx="215228"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56" name="Rectangle 55">
              <a:extLst>
                <a:ext uri="{FF2B5EF4-FFF2-40B4-BE49-F238E27FC236}">
                  <a16:creationId xmlns:a16="http://schemas.microsoft.com/office/drawing/2014/main" id="{1FD5F4C0-562D-20EE-7473-718A668659F5}"/>
                </a:ext>
              </a:extLst>
            </p:cNvPr>
            <p:cNvSpPr/>
            <p:nvPr/>
          </p:nvSpPr>
          <p:spPr>
            <a:xfrm rot="5400000">
              <a:off x="8053843" y="5002985"/>
              <a:ext cx="215564"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57" name="Rectangle 56">
              <a:extLst>
                <a:ext uri="{FF2B5EF4-FFF2-40B4-BE49-F238E27FC236}">
                  <a16:creationId xmlns:a16="http://schemas.microsoft.com/office/drawing/2014/main" id="{06051688-0FDC-2B40-0042-A958CD4ABBBB}"/>
                </a:ext>
              </a:extLst>
            </p:cNvPr>
            <p:cNvSpPr/>
            <p:nvPr/>
          </p:nvSpPr>
          <p:spPr>
            <a:xfrm rot="5400000">
              <a:off x="8562546" y="5048396"/>
              <a:ext cx="306390"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58" name="TextBox 57">
              <a:extLst>
                <a:ext uri="{FF2B5EF4-FFF2-40B4-BE49-F238E27FC236}">
                  <a16:creationId xmlns:a16="http://schemas.microsoft.com/office/drawing/2014/main" id="{B289E42F-91DD-66E4-1EDD-AB42F3A457DD}"/>
                </a:ext>
              </a:extLst>
            </p:cNvPr>
            <p:cNvSpPr txBox="1"/>
            <p:nvPr/>
          </p:nvSpPr>
          <p:spPr>
            <a:xfrm>
              <a:off x="9382274" y="3152210"/>
              <a:ext cx="1324742" cy="738664"/>
            </a:xfrm>
            <a:prstGeom prst="rect">
              <a:avLst/>
            </a:prstGeom>
            <a:noFill/>
          </p:spPr>
          <p:txBody>
            <a:bodyPr wrap="square" rtlCol="0">
              <a:spAutoFit/>
            </a:bodyPr>
            <a:lstStyle/>
            <a:p>
              <a:r>
                <a:rPr lang="en-GB" sz="1050" b="1" dirty="0">
                  <a:solidFill>
                    <a:srgbClr val="0059CD"/>
                  </a:solidFill>
                  <a:latin typeface="Roboto" panose="02000000000000000000" pitchFamily="2" charset="0"/>
                  <a:ea typeface="Roboto" panose="02000000000000000000" pitchFamily="2" charset="0"/>
                </a:rPr>
                <a:t>Goal: Net amount of GHG emissions is </a:t>
              </a:r>
              <a:r>
                <a:rPr lang="en-GB" sz="1050" b="1" u="sng" dirty="0">
                  <a:solidFill>
                    <a:srgbClr val="0059CD"/>
                  </a:solidFill>
                  <a:latin typeface="Roboto" panose="02000000000000000000" pitchFamily="2" charset="0"/>
                  <a:ea typeface="Roboto" panose="02000000000000000000" pitchFamily="2" charset="0"/>
                </a:rPr>
                <a:t>zero</a:t>
              </a:r>
              <a:r>
                <a:rPr lang="en-GB" sz="1050" b="1" dirty="0">
                  <a:solidFill>
                    <a:srgbClr val="0059CD"/>
                  </a:solidFill>
                  <a:latin typeface="Roboto" panose="02000000000000000000" pitchFamily="2" charset="0"/>
                  <a:ea typeface="Roboto" panose="02000000000000000000" pitchFamily="2" charset="0"/>
                </a:rPr>
                <a:t> GT CO</a:t>
              </a:r>
              <a:r>
                <a:rPr lang="en-GB" sz="1050" b="1" baseline="-25000" dirty="0">
                  <a:solidFill>
                    <a:srgbClr val="0059CD"/>
                  </a:solidFill>
                  <a:latin typeface="Roboto" panose="02000000000000000000" pitchFamily="2" charset="0"/>
                  <a:ea typeface="Roboto" panose="02000000000000000000" pitchFamily="2" charset="0"/>
                </a:rPr>
                <a:t>2</a:t>
              </a:r>
              <a:r>
                <a:rPr lang="en-GB" sz="1050" b="1" dirty="0">
                  <a:solidFill>
                    <a:srgbClr val="0059CD"/>
                  </a:solidFill>
                  <a:latin typeface="Roboto" panose="02000000000000000000" pitchFamily="2" charset="0"/>
                  <a:ea typeface="Roboto" panose="02000000000000000000" pitchFamily="2" charset="0"/>
                </a:rPr>
                <a:t>e year</a:t>
              </a:r>
            </a:p>
          </p:txBody>
        </p:sp>
        <p:sp>
          <p:nvSpPr>
            <p:cNvPr id="59" name="TextBox 58">
              <a:extLst>
                <a:ext uri="{FF2B5EF4-FFF2-40B4-BE49-F238E27FC236}">
                  <a16:creationId xmlns:a16="http://schemas.microsoft.com/office/drawing/2014/main" id="{0DEBAACC-BF8E-AAE3-EE95-C6B1906494C7}"/>
                </a:ext>
              </a:extLst>
            </p:cNvPr>
            <p:cNvSpPr txBox="1"/>
            <p:nvPr/>
          </p:nvSpPr>
          <p:spPr>
            <a:xfrm>
              <a:off x="4689433" y="4516749"/>
              <a:ext cx="1490733" cy="415498"/>
            </a:xfrm>
            <a:prstGeom prst="rect">
              <a:avLst/>
            </a:prstGeom>
            <a:noFill/>
          </p:spPr>
          <p:txBody>
            <a:bodyPr wrap="square" rtlCol="0">
              <a:spAutoFit/>
            </a:bodyPr>
            <a:lstStyle/>
            <a:p>
              <a:pPr algn="r"/>
              <a:r>
                <a:rPr lang="en-GB" sz="1050" b="1" dirty="0">
                  <a:solidFill>
                    <a:srgbClr val="0059CD"/>
                  </a:solidFill>
                  <a:latin typeface="Roboto" panose="02000000000000000000" pitchFamily="2" charset="0"/>
                  <a:ea typeface="Roboto" panose="02000000000000000000" pitchFamily="2" charset="0"/>
                </a:rPr>
                <a:t>Anthropogenic GHG emissions</a:t>
              </a:r>
            </a:p>
          </p:txBody>
        </p:sp>
        <p:sp>
          <p:nvSpPr>
            <p:cNvPr id="60" name="TextBox 59">
              <a:extLst>
                <a:ext uri="{FF2B5EF4-FFF2-40B4-BE49-F238E27FC236}">
                  <a16:creationId xmlns:a16="http://schemas.microsoft.com/office/drawing/2014/main" id="{E1C045D4-0B3E-01C9-F57D-9591D1F1C82A}"/>
                </a:ext>
              </a:extLst>
            </p:cNvPr>
            <p:cNvSpPr txBox="1"/>
            <p:nvPr/>
          </p:nvSpPr>
          <p:spPr>
            <a:xfrm>
              <a:off x="9495228" y="4748031"/>
              <a:ext cx="1490733" cy="415498"/>
            </a:xfrm>
            <a:prstGeom prst="rect">
              <a:avLst/>
            </a:prstGeom>
            <a:noFill/>
          </p:spPr>
          <p:txBody>
            <a:bodyPr wrap="square" rtlCol="0">
              <a:spAutoFit/>
            </a:bodyPr>
            <a:lstStyle/>
            <a:p>
              <a:r>
                <a:rPr lang="en-GB" sz="1050" b="1" dirty="0">
                  <a:solidFill>
                    <a:srgbClr val="00EA44"/>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Anthropogenic carbon removals</a:t>
              </a:r>
            </a:p>
          </p:txBody>
        </p:sp>
        <p:sp>
          <p:nvSpPr>
            <p:cNvPr id="61" name="Rectangle 60">
              <a:extLst>
                <a:ext uri="{FF2B5EF4-FFF2-40B4-BE49-F238E27FC236}">
                  <a16:creationId xmlns:a16="http://schemas.microsoft.com/office/drawing/2014/main" id="{BC6D3AE6-812D-0ACB-22B2-8689C8FCC59A}"/>
                </a:ext>
              </a:extLst>
            </p:cNvPr>
            <p:cNvSpPr/>
            <p:nvPr/>
          </p:nvSpPr>
          <p:spPr>
            <a:xfrm rot="5400000">
              <a:off x="9164166" y="4670938"/>
              <a:ext cx="328783"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4736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86509F-6787-5A2A-91A5-256AFAA581D1}"/>
              </a:ext>
            </a:extLst>
          </p:cNvPr>
          <p:cNvSpPr txBox="1"/>
          <p:nvPr/>
        </p:nvSpPr>
        <p:spPr>
          <a:xfrm>
            <a:off x="371240" y="287995"/>
            <a:ext cx="5724760"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Statement</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A Declaration of Your Carbon Commitment</a:t>
            </a:r>
          </a:p>
        </p:txBody>
      </p:sp>
      <p:pic>
        <p:nvPicPr>
          <p:cNvPr id="10" name="Picture 9" descr="A blue globe with text overlay&#10;&#10;Description automatically generated">
            <a:extLst>
              <a:ext uri="{FF2B5EF4-FFF2-40B4-BE49-F238E27FC236}">
                <a16:creationId xmlns:a16="http://schemas.microsoft.com/office/drawing/2014/main" id="{D49CB0AD-3305-A36B-7B5C-B3C4F64FB56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7915" y="1410676"/>
            <a:ext cx="6417058" cy="4342424"/>
          </a:xfrm>
          <a:prstGeom prst="rect">
            <a:avLst/>
          </a:prstGeom>
          <a:ln w="19050">
            <a:solidFill>
              <a:srgbClr val="005ACD"/>
            </a:solidFill>
          </a:ln>
        </p:spPr>
      </p:pic>
      <p:pic>
        <p:nvPicPr>
          <p:cNvPr id="11" name="Picture 10" descr="A wind turbines on a hill&#10;&#10;Description automatically generated">
            <a:extLst>
              <a:ext uri="{FF2B5EF4-FFF2-40B4-BE49-F238E27FC236}">
                <a16:creationId xmlns:a16="http://schemas.microsoft.com/office/drawing/2014/main" id="{AE9E4A69-F0FD-2477-B21D-13276AAC2C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16982" y="1818699"/>
            <a:ext cx="5013018" cy="3392311"/>
          </a:xfrm>
          <a:prstGeom prst="rect">
            <a:avLst/>
          </a:prstGeom>
          <a:ln w="19050">
            <a:solidFill>
              <a:srgbClr val="005ACD"/>
            </a:solidFill>
          </a:ln>
        </p:spPr>
      </p:pic>
      <p:sp>
        <p:nvSpPr>
          <p:cNvPr id="2" name="Freeform 19">
            <a:extLst>
              <a:ext uri="{FF2B5EF4-FFF2-40B4-BE49-F238E27FC236}">
                <a16:creationId xmlns:a16="http://schemas.microsoft.com/office/drawing/2014/main" id="{A4C1A6E1-0183-09E1-1207-851BE94B2670}"/>
              </a:ext>
            </a:extLst>
          </p:cNvPr>
          <p:cNvSpPr>
            <a:spLocks/>
          </p:cNvSpPr>
          <p:nvPr/>
        </p:nvSpPr>
        <p:spPr bwMode="auto">
          <a:xfrm rot="16200000">
            <a:off x="2820760" y="-1353387"/>
            <a:ext cx="61341" cy="4827031"/>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5ACD"/>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3257523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BCB1E238-3FDB-2784-F901-63ECB57B9107}"/>
              </a:ext>
            </a:extLst>
          </p:cNvPr>
          <p:cNvSpPr/>
          <p:nvPr/>
        </p:nvSpPr>
        <p:spPr>
          <a:xfrm flipV="1">
            <a:off x="10741291" y="5478020"/>
            <a:ext cx="1203060" cy="698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66" name="Isosceles Triangle 65">
            <a:extLst>
              <a:ext uri="{FF2B5EF4-FFF2-40B4-BE49-F238E27FC236}">
                <a16:creationId xmlns:a16="http://schemas.microsoft.com/office/drawing/2014/main" id="{D8A6251C-85D8-32B2-59B7-1BF7D40D6349}"/>
              </a:ext>
            </a:extLst>
          </p:cNvPr>
          <p:cNvSpPr/>
          <p:nvPr/>
        </p:nvSpPr>
        <p:spPr>
          <a:xfrm rot="10800000">
            <a:off x="11581073" y="2341303"/>
            <a:ext cx="221164" cy="190659"/>
          </a:xfrm>
          <a:prstGeom prst="triangle">
            <a:avLst/>
          </a:prstGeom>
          <a:solidFill>
            <a:srgbClr val="D1D1D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239" name="Rectangle 238">
            <a:extLst>
              <a:ext uri="{FF2B5EF4-FFF2-40B4-BE49-F238E27FC236}">
                <a16:creationId xmlns:a16="http://schemas.microsoft.com/office/drawing/2014/main" id="{7A320DC3-E2F6-DB66-B264-DAFF08CA25BA}"/>
              </a:ext>
            </a:extLst>
          </p:cNvPr>
          <p:cNvSpPr/>
          <p:nvPr/>
        </p:nvSpPr>
        <p:spPr>
          <a:xfrm flipV="1">
            <a:off x="964093" y="2101697"/>
            <a:ext cx="5625659" cy="64673"/>
          </a:xfrm>
          <a:prstGeom prst="rect">
            <a:avLst/>
          </a:prstGeom>
          <a:gradFill>
            <a:gsLst>
              <a:gs pos="0">
                <a:srgbClr val="9FA7C4"/>
              </a:gs>
              <a:gs pos="94000">
                <a:srgbClr val="9FA7C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9EE2EEAF-66C2-13B8-F7C6-6FA336C515A4}"/>
              </a:ext>
            </a:extLst>
          </p:cNvPr>
          <p:cNvSpPr/>
          <p:nvPr/>
        </p:nvSpPr>
        <p:spPr>
          <a:xfrm flipV="1">
            <a:off x="7302434" y="2100454"/>
            <a:ext cx="4421968" cy="65917"/>
          </a:xfrm>
          <a:prstGeom prst="rect">
            <a:avLst/>
          </a:prstGeom>
          <a:gradFill>
            <a:gsLst>
              <a:gs pos="0">
                <a:srgbClr val="02B9FB"/>
              </a:gs>
              <a:gs pos="58000">
                <a:srgbClr val="02B9F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241" name="Rectangle 240">
            <a:extLst>
              <a:ext uri="{FF2B5EF4-FFF2-40B4-BE49-F238E27FC236}">
                <a16:creationId xmlns:a16="http://schemas.microsoft.com/office/drawing/2014/main" id="{5454ADA9-DB45-2E84-4D72-5E285FEB7E97}"/>
              </a:ext>
            </a:extLst>
          </p:cNvPr>
          <p:cNvSpPr/>
          <p:nvPr/>
        </p:nvSpPr>
        <p:spPr>
          <a:xfrm rot="5400000" flipV="1">
            <a:off x="10787278" y="2958755"/>
            <a:ext cx="1794178" cy="80069"/>
          </a:xfrm>
          <a:prstGeom prst="rect">
            <a:avLst/>
          </a:prstGeom>
          <a:gradFill>
            <a:gsLst>
              <a:gs pos="0">
                <a:srgbClr val="02B9FB"/>
              </a:gs>
              <a:gs pos="94000">
                <a:srgbClr val="02B9FB"/>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242" name="Rectangle 241">
            <a:extLst>
              <a:ext uri="{FF2B5EF4-FFF2-40B4-BE49-F238E27FC236}">
                <a16:creationId xmlns:a16="http://schemas.microsoft.com/office/drawing/2014/main" id="{4B7F5D28-3D4E-2823-8601-DE943C237155}"/>
              </a:ext>
            </a:extLst>
          </p:cNvPr>
          <p:cNvSpPr/>
          <p:nvPr/>
        </p:nvSpPr>
        <p:spPr>
          <a:xfrm flipV="1">
            <a:off x="459311" y="3829265"/>
            <a:ext cx="11185016" cy="66611"/>
          </a:xfrm>
          <a:prstGeom prst="rect">
            <a:avLst/>
          </a:prstGeom>
          <a:gradFill>
            <a:gsLst>
              <a:gs pos="0">
                <a:srgbClr val="0E79BF"/>
              </a:gs>
              <a:gs pos="94000">
                <a:srgbClr val="0E79B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243" name="Rectangle 242">
            <a:extLst>
              <a:ext uri="{FF2B5EF4-FFF2-40B4-BE49-F238E27FC236}">
                <a16:creationId xmlns:a16="http://schemas.microsoft.com/office/drawing/2014/main" id="{32D6E36E-1156-33B4-8C5A-D2876F098152}"/>
              </a:ext>
            </a:extLst>
          </p:cNvPr>
          <p:cNvSpPr/>
          <p:nvPr/>
        </p:nvSpPr>
        <p:spPr>
          <a:xfrm flipV="1">
            <a:off x="478971" y="5478023"/>
            <a:ext cx="10144990" cy="69820"/>
          </a:xfrm>
          <a:prstGeom prst="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A6F3401C-CE20-0E51-8845-7DE4A16BCDB0}"/>
              </a:ext>
            </a:extLst>
          </p:cNvPr>
          <p:cNvSpPr/>
          <p:nvPr/>
        </p:nvSpPr>
        <p:spPr>
          <a:xfrm>
            <a:off x="806510" y="1023213"/>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Establish Sustainability Committee</a:t>
            </a:r>
            <a:endParaRPr lang="en-AU" sz="800" dirty="0" err="1">
              <a:solidFill>
                <a:srgbClr val="00264D"/>
              </a:solidFill>
              <a:latin typeface="Roboto" panose="02000000000000000000" pitchFamily="2" charset="0"/>
              <a:ea typeface="Roboto" panose="02000000000000000000" pitchFamily="2" charset="0"/>
            </a:endParaRPr>
          </a:p>
        </p:txBody>
      </p:sp>
      <p:sp>
        <p:nvSpPr>
          <p:cNvPr id="12" name="Rectangle 11">
            <a:extLst>
              <a:ext uri="{FF2B5EF4-FFF2-40B4-BE49-F238E27FC236}">
                <a16:creationId xmlns:a16="http://schemas.microsoft.com/office/drawing/2014/main" id="{5FD19543-5952-F819-E63A-79092537ADC2}"/>
              </a:ext>
            </a:extLst>
          </p:cNvPr>
          <p:cNvSpPr/>
          <p:nvPr/>
        </p:nvSpPr>
        <p:spPr>
          <a:xfrm>
            <a:off x="1817365" y="1028489"/>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Upskill on measuring emissions</a:t>
            </a:r>
            <a:endParaRPr lang="en-AU" sz="800" dirty="0" err="1">
              <a:solidFill>
                <a:srgbClr val="00264D"/>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D9BB41ED-B651-8788-3D55-28C43011620D}"/>
              </a:ext>
            </a:extLst>
          </p:cNvPr>
          <p:cNvSpPr/>
          <p:nvPr/>
        </p:nvSpPr>
        <p:spPr>
          <a:xfrm>
            <a:off x="3862164" y="994145"/>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Measure carbon footprint using existing data</a:t>
            </a:r>
            <a:endParaRPr lang="en-AU" sz="800" dirty="0" err="1">
              <a:solidFill>
                <a:srgbClr val="00264D"/>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15232DFF-A04B-0D04-72BF-8FA4AF90B903}"/>
              </a:ext>
            </a:extLst>
          </p:cNvPr>
          <p:cNvSpPr/>
          <p:nvPr/>
        </p:nvSpPr>
        <p:spPr>
          <a:xfrm>
            <a:off x="5950396" y="984620"/>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Publish targets and update Net Zero Statement</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5" name="Straight Connector 14">
            <a:extLst>
              <a:ext uri="{FF2B5EF4-FFF2-40B4-BE49-F238E27FC236}">
                <a16:creationId xmlns:a16="http://schemas.microsoft.com/office/drawing/2014/main" id="{CD484556-CA99-FC29-D0F7-E52F3D272835}"/>
              </a:ext>
            </a:extLst>
          </p:cNvPr>
          <p:cNvCxnSpPr/>
          <p:nvPr/>
        </p:nvCxnSpPr>
        <p:spPr>
          <a:xfrm>
            <a:off x="1820843" y="1728276"/>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E89C92-E119-40B7-AC48-532AFFCDF7B9}"/>
              </a:ext>
            </a:extLst>
          </p:cNvPr>
          <p:cNvCxnSpPr/>
          <p:nvPr/>
        </p:nvCxnSpPr>
        <p:spPr>
          <a:xfrm>
            <a:off x="801852" y="1728276"/>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5C68A41-F2CA-CFEA-1023-3ACE9B7EDC29}"/>
              </a:ext>
            </a:extLst>
          </p:cNvPr>
          <p:cNvCxnSpPr/>
          <p:nvPr/>
        </p:nvCxnSpPr>
        <p:spPr>
          <a:xfrm>
            <a:off x="4877004" y="1728276"/>
            <a:ext cx="899792"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548656-1F5E-2D7C-6C0F-DBBC40001E2B}"/>
              </a:ext>
            </a:extLst>
          </p:cNvPr>
          <p:cNvCxnSpPr/>
          <p:nvPr/>
        </p:nvCxnSpPr>
        <p:spPr>
          <a:xfrm>
            <a:off x="2848823" y="1728276"/>
            <a:ext cx="899792"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AEAA6D-FD95-AEFC-7432-C07A8D667553}"/>
              </a:ext>
            </a:extLst>
          </p:cNvPr>
          <p:cNvCxnSpPr/>
          <p:nvPr/>
        </p:nvCxnSpPr>
        <p:spPr>
          <a:xfrm>
            <a:off x="3844650" y="1728276"/>
            <a:ext cx="899792" cy="0"/>
          </a:xfrm>
          <a:prstGeom prst="line">
            <a:avLst/>
          </a:prstGeom>
          <a:ln w="25400">
            <a:solidFill>
              <a:srgbClr val="9FA7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34E950-48A9-1A54-06D7-4AED647B87C0}"/>
              </a:ext>
            </a:extLst>
          </p:cNvPr>
          <p:cNvCxnSpPr/>
          <p:nvPr/>
        </p:nvCxnSpPr>
        <p:spPr>
          <a:xfrm>
            <a:off x="5921758" y="1728276"/>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B89D77-F910-955B-E10F-3CCF71745553}"/>
              </a:ext>
            </a:extLst>
          </p:cNvPr>
          <p:cNvCxnSpPr/>
          <p:nvPr/>
        </p:nvCxnSpPr>
        <p:spPr>
          <a:xfrm>
            <a:off x="6946964" y="1728276"/>
            <a:ext cx="899792"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49631C9-3969-0572-CE6F-DFB8A88EAE92}"/>
              </a:ext>
            </a:extLst>
          </p:cNvPr>
          <p:cNvSpPr/>
          <p:nvPr/>
        </p:nvSpPr>
        <p:spPr>
          <a:xfrm>
            <a:off x="8975999" y="935986"/>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Deliver carbon literacy training to staff &amp; stakeholders to influence behavioural change</a:t>
            </a:r>
            <a:endParaRPr lang="en-AU" sz="800" dirty="0" err="1">
              <a:solidFill>
                <a:srgbClr val="00264D"/>
              </a:solidFill>
              <a:latin typeface="Roboto" panose="02000000000000000000" pitchFamily="2" charset="0"/>
              <a:ea typeface="Roboto" panose="02000000000000000000" pitchFamily="2" charset="0"/>
            </a:endParaRPr>
          </a:p>
        </p:txBody>
      </p:sp>
      <p:sp>
        <p:nvSpPr>
          <p:cNvPr id="32" name="Rectangle 31">
            <a:extLst>
              <a:ext uri="{FF2B5EF4-FFF2-40B4-BE49-F238E27FC236}">
                <a16:creationId xmlns:a16="http://schemas.microsoft.com/office/drawing/2014/main" id="{6F7BEC40-EE71-A9E2-454A-270B82A04892}"/>
              </a:ext>
            </a:extLst>
          </p:cNvPr>
          <p:cNvSpPr/>
          <p:nvPr/>
        </p:nvSpPr>
        <p:spPr>
          <a:xfrm>
            <a:off x="9972359" y="909168"/>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Implement strategies to reduce energy use</a:t>
            </a:r>
            <a:endParaRPr lang="en-AU" sz="800" dirty="0" err="1">
              <a:solidFill>
                <a:srgbClr val="00264D"/>
              </a:solidFill>
              <a:latin typeface="Roboto" panose="02000000000000000000" pitchFamily="2" charset="0"/>
              <a:ea typeface="Roboto" panose="02000000000000000000" pitchFamily="2" charset="0"/>
            </a:endParaRPr>
          </a:p>
        </p:txBody>
      </p:sp>
      <p:cxnSp>
        <p:nvCxnSpPr>
          <p:cNvPr id="34" name="Straight Connector 33">
            <a:extLst>
              <a:ext uri="{FF2B5EF4-FFF2-40B4-BE49-F238E27FC236}">
                <a16:creationId xmlns:a16="http://schemas.microsoft.com/office/drawing/2014/main" id="{094342CF-3B78-9FBB-2E0E-13F70E9A5232}"/>
              </a:ext>
            </a:extLst>
          </p:cNvPr>
          <p:cNvCxnSpPr/>
          <p:nvPr/>
        </p:nvCxnSpPr>
        <p:spPr>
          <a:xfrm>
            <a:off x="7947641" y="1734862"/>
            <a:ext cx="899792"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8D8B210-598F-A1B0-F613-2AE505EE0BB6}"/>
              </a:ext>
            </a:extLst>
          </p:cNvPr>
          <p:cNvCxnSpPr/>
          <p:nvPr/>
        </p:nvCxnSpPr>
        <p:spPr>
          <a:xfrm>
            <a:off x="9988567" y="1742455"/>
            <a:ext cx="899792"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837710-1499-289D-DDB5-310D31F17F72}"/>
              </a:ext>
            </a:extLst>
          </p:cNvPr>
          <p:cNvCxnSpPr/>
          <p:nvPr/>
        </p:nvCxnSpPr>
        <p:spPr>
          <a:xfrm>
            <a:off x="8975999" y="1746316"/>
            <a:ext cx="899792"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6C1B4E-5424-0884-BBC9-E620AB51E1FD}"/>
              </a:ext>
            </a:extLst>
          </p:cNvPr>
          <p:cNvCxnSpPr/>
          <p:nvPr/>
        </p:nvCxnSpPr>
        <p:spPr>
          <a:xfrm>
            <a:off x="10989802" y="1742455"/>
            <a:ext cx="899792" cy="0"/>
          </a:xfrm>
          <a:prstGeom prst="line">
            <a:avLst/>
          </a:prstGeom>
          <a:ln w="25400">
            <a:solidFill>
              <a:srgbClr val="9FA7C4"/>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1D1E045-E354-B657-425D-D2E987FFC97B}"/>
              </a:ext>
            </a:extLst>
          </p:cNvPr>
          <p:cNvSpPr/>
          <p:nvPr/>
        </p:nvSpPr>
        <p:spPr>
          <a:xfrm>
            <a:off x="1487905" y="1833017"/>
            <a:ext cx="618049" cy="618049"/>
          </a:xfrm>
          <a:prstGeom prst="ellipse">
            <a:avLst/>
          </a:prstGeom>
          <a:solidFill>
            <a:schemeClr val="bg1"/>
          </a:solidFill>
          <a:ln w="38100">
            <a:solidFill>
              <a:srgbClr val="9FA7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grpSp>
        <p:nvGrpSpPr>
          <p:cNvPr id="58" name="Group 57">
            <a:extLst>
              <a:ext uri="{FF2B5EF4-FFF2-40B4-BE49-F238E27FC236}">
                <a16:creationId xmlns:a16="http://schemas.microsoft.com/office/drawing/2014/main" id="{5C8D0A4E-BA7E-DE98-0AE9-14761685A911}"/>
              </a:ext>
            </a:extLst>
          </p:cNvPr>
          <p:cNvGrpSpPr/>
          <p:nvPr/>
        </p:nvGrpSpPr>
        <p:grpSpPr>
          <a:xfrm>
            <a:off x="10022701" y="3721210"/>
            <a:ext cx="1621624" cy="277345"/>
            <a:chOff x="9996438" y="3746123"/>
            <a:chExt cx="1647888" cy="277345"/>
          </a:xfrm>
        </p:grpSpPr>
        <p:sp>
          <p:nvSpPr>
            <p:cNvPr id="50" name="Rectangle 49">
              <a:extLst>
                <a:ext uri="{FF2B5EF4-FFF2-40B4-BE49-F238E27FC236}">
                  <a16:creationId xmlns:a16="http://schemas.microsoft.com/office/drawing/2014/main" id="{D8B2573A-D428-26BF-6702-AD917CECAE42}"/>
                </a:ext>
              </a:extLst>
            </p:cNvPr>
            <p:cNvSpPr/>
            <p:nvPr/>
          </p:nvSpPr>
          <p:spPr>
            <a:xfrm>
              <a:off x="10185266" y="3746539"/>
              <a:ext cx="1459060" cy="276929"/>
            </a:xfrm>
            <a:prstGeom prst="rect">
              <a:avLst/>
            </a:prstGeom>
            <a:solidFill>
              <a:srgbClr val="0E79BF"/>
            </a:solidFill>
          </p:spPr>
          <p:txBody>
            <a:bodyPr wrap="square" lIns="0" tIns="0" rIns="0" bIns="0" rtlCol="0" anchor="ctr">
              <a:noAutofit/>
            </a:bodyPr>
            <a:lstStyle/>
            <a:p>
              <a:r>
                <a:rPr lang="en-GB" sz="1050" b="1" dirty="0">
                  <a:solidFill>
                    <a:schemeClr val="bg1"/>
                  </a:solidFill>
                  <a:latin typeface="Roboto" panose="02000000000000000000" pitchFamily="2" charset="0"/>
                  <a:ea typeface="Roboto" panose="02000000000000000000" pitchFamily="2" charset="0"/>
                </a:rPr>
                <a:t>      3) ESTABLISHED</a:t>
              </a:r>
              <a:endParaRPr lang="en-AU" b="1" dirty="0" err="1">
                <a:solidFill>
                  <a:schemeClr val="bg1"/>
                </a:solidFill>
                <a:latin typeface="Roboto" panose="02000000000000000000" pitchFamily="2" charset="0"/>
                <a:ea typeface="Roboto" panose="02000000000000000000" pitchFamily="2" charset="0"/>
              </a:endParaRPr>
            </a:p>
          </p:txBody>
        </p:sp>
        <p:sp>
          <p:nvSpPr>
            <p:cNvPr id="51" name="Isosceles Triangle 50">
              <a:extLst>
                <a:ext uri="{FF2B5EF4-FFF2-40B4-BE49-F238E27FC236}">
                  <a16:creationId xmlns:a16="http://schemas.microsoft.com/office/drawing/2014/main" id="{716B2689-34A2-1170-4A47-9978A014F87B}"/>
                </a:ext>
              </a:extLst>
            </p:cNvPr>
            <p:cNvSpPr/>
            <p:nvPr/>
          </p:nvSpPr>
          <p:spPr>
            <a:xfrm rot="16200000">
              <a:off x="9953304" y="3789257"/>
              <a:ext cx="276928" cy="190659"/>
            </a:xfrm>
            <a:prstGeom prst="triangle">
              <a:avLst/>
            </a:prstGeom>
            <a:solidFill>
              <a:srgbClr val="0E79B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grpSp>
      <p:grpSp>
        <p:nvGrpSpPr>
          <p:cNvPr id="238" name="Group 237">
            <a:extLst>
              <a:ext uri="{FF2B5EF4-FFF2-40B4-BE49-F238E27FC236}">
                <a16:creationId xmlns:a16="http://schemas.microsoft.com/office/drawing/2014/main" id="{D05E4F50-2A85-7A93-9040-643C46816473}"/>
              </a:ext>
            </a:extLst>
          </p:cNvPr>
          <p:cNvGrpSpPr/>
          <p:nvPr/>
        </p:nvGrpSpPr>
        <p:grpSpPr>
          <a:xfrm>
            <a:off x="10623960" y="2641838"/>
            <a:ext cx="899792" cy="1115162"/>
            <a:chOff x="10623960" y="2651363"/>
            <a:chExt cx="899792" cy="1115162"/>
          </a:xfrm>
        </p:grpSpPr>
        <p:sp>
          <p:nvSpPr>
            <p:cNvPr id="54" name="Rectangle 53">
              <a:extLst>
                <a:ext uri="{FF2B5EF4-FFF2-40B4-BE49-F238E27FC236}">
                  <a16:creationId xmlns:a16="http://schemas.microsoft.com/office/drawing/2014/main" id="{239C5DF0-8E2A-C034-C6ED-D7ABECAE6D6F}"/>
                </a:ext>
              </a:extLst>
            </p:cNvPr>
            <p:cNvSpPr/>
            <p:nvPr/>
          </p:nvSpPr>
          <p:spPr>
            <a:xfrm>
              <a:off x="10623960" y="2651363"/>
              <a:ext cx="899792" cy="8278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Re measure year 2 carbon footprint showing reductions and improved data quality</a:t>
              </a:r>
              <a:endParaRPr lang="en-AU" sz="800" dirty="0" err="1">
                <a:solidFill>
                  <a:srgbClr val="00264D"/>
                </a:solidFill>
                <a:latin typeface="Roboto" panose="02000000000000000000" pitchFamily="2" charset="0"/>
                <a:ea typeface="Roboto" panose="02000000000000000000" pitchFamily="2" charset="0"/>
              </a:endParaRPr>
            </a:p>
          </p:txBody>
        </p:sp>
        <p:cxnSp>
          <p:nvCxnSpPr>
            <p:cNvPr id="55" name="Straight Connector 54">
              <a:extLst>
                <a:ext uri="{FF2B5EF4-FFF2-40B4-BE49-F238E27FC236}">
                  <a16:creationId xmlns:a16="http://schemas.microsoft.com/office/drawing/2014/main" id="{5CBC98CF-267C-2C34-C4C5-F436EB1539DF}"/>
                </a:ext>
              </a:extLst>
            </p:cNvPr>
            <p:cNvCxnSpPr/>
            <p:nvPr/>
          </p:nvCxnSpPr>
          <p:spPr>
            <a:xfrm>
              <a:off x="10623960" y="3486039"/>
              <a:ext cx="899792" cy="0"/>
            </a:xfrm>
            <a:prstGeom prst="line">
              <a:avLst/>
            </a:prstGeom>
            <a:ln w="25400">
              <a:solidFill>
                <a:srgbClr val="9FA7C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B26FD80-C854-2992-686E-5D0319FEC8BE}"/>
                </a:ext>
              </a:extLst>
            </p:cNvPr>
            <p:cNvCxnSpPr>
              <a:cxnSpLocks/>
              <a:stCxn id="54" idx="2"/>
            </p:cNvCxnSpPr>
            <p:nvPr/>
          </p:nvCxnSpPr>
          <p:spPr>
            <a:xfrm>
              <a:off x="11073856" y="3479172"/>
              <a:ext cx="0" cy="287353"/>
            </a:xfrm>
            <a:prstGeom prst="line">
              <a:avLst/>
            </a:prstGeom>
            <a:ln w="12700" cap="rnd">
              <a:solidFill>
                <a:srgbClr val="9FA7C4"/>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5FCEE50A-0E19-C2C3-A6CD-0CE941BB7826}"/>
              </a:ext>
            </a:extLst>
          </p:cNvPr>
          <p:cNvGrpSpPr/>
          <p:nvPr/>
        </p:nvGrpSpPr>
        <p:grpSpPr>
          <a:xfrm>
            <a:off x="7263164" y="2650408"/>
            <a:ext cx="913462" cy="1186644"/>
            <a:chOff x="7263164" y="2650408"/>
            <a:chExt cx="913462" cy="1186644"/>
          </a:xfrm>
        </p:grpSpPr>
        <p:sp>
          <p:nvSpPr>
            <p:cNvPr id="59" name="Rectangle 58">
              <a:extLst>
                <a:ext uri="{FF2B5EF4-FFF2-40B4-BE49-F238E27FC236}">
                  <a16:creationId xmlns:a16="http://schemas.microsoft.com/office/drawing/2014/main" id="{C3E4AF8E-B28D-0449-BD00-075B7591A5D8}"/>
                </a:ext>
              </a:extLst>
            </p:cNvPr>
            <p:cNvSpPr/>
            <p:nvPr/>
          </p:nvSpPr>
          <p:spPr>
            <a:xfrm>
              <a:off x="7276834" y="2650408"/>
              <a:ext cx="899792" cy="8278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Modify estates strategy in-line with net zero target</a:t>
              </a:r>
              <a:endParaRPr lang="en-AU" sz="800" dirty="0" err="1">
                <a:solidFill>
                  <a:srgbClr val="00264D"/>
                </a:solidFill>
                <a:latin typeface="Roboto" panose="02000000000000000000" pitchFamily="2" charset="0"/>
                <a:ea typeface="Roboto" panose="02000000000000000000" pitchFamily="2" charset="0"/>
              </a:endParaRPr>
            </a:p>
          </p:txBody>
        </p:sp>
        <p:cxnSp>
          <p:nvCxnSpPr>
            <p:cNvPr id="60" name="Straight Connector 59">
              <a:extLst>
                <a:ext uri="{FF2B5EF4-FFF2-40B4-BE49-F238E27FC236}">
                  <a16:creationId xmlns:a16="http://schemas.microsoft.com/office/drawing/2014/main" id="{348E28A6-EB5F-32BF-5FE3-98DCEB284E56}"/>
                </a:ext>
              </a:extLst>
            </p:cNvPr>
            <p:cNvCxnSpPr/>
            <p:nvPr/>
          </p:nvCxnSpPr>
          <p:spPr>
            <a:xfrm>
              <a:off x="7263164" y="3479936"/>
              <a:ext cx="899792"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07F027D-48C8-EAAE-849E-A58DDE2D2FC0}"/>
                </a:ext>
              </a:extLst>
            </p:cNvPr>
            <p:cNvCxnSpPr>
              <a:cxnSpLocks/>
              <a:stCxn id="59" idx="2"/>
            </p:cNvCxnSpPr>
            <p:nvPr/>
          </p:nvCxnSpPr>
          <p:spPr>
            <a:xfrm>
              <a:off x="7726730" y="3478217"/>
              <a:ext cx="0" cy="358835"/>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92BE0309-9E07-FC3B-03EA-5C0352CD1E37}"/>
              </a:ext>
            </a:extLst>
          </p:cNvPr>
          <p:cNvGrpSpPr/>
          <p:nvPr/>
        </p:nvGrpSpPr>
        <p:grpSpPr>
          <a:xfrm>
            <a:off x="6154629" y="2660220"/>
            <a:ext cx="900741" cy="1178046"/>
            <a:chOff x="6154629" y="2660220"/>
            <a:chExt cx="900741" cy="1178046"/>
          </a:xfrm>
        </p:grpSpPr>
        <p:sp>
          <p:nvSpPr>
            <p:cNvPr id="63" name="Rectangle 62">
              <a:extLst>
                <a:ext uri="{FF2B5EF4-FFF2-40B4-BE49-F238E27FC236}">
                  <a16:creationId xmlns:a16="http://schemas.microsoft.com/office/drawing/2014/main" id="{3EDB339B-6449-AE6D-C0FE-B5A7038C0A1E}"/>
                </a:ext>
              </a:extLst>
            </p:cNvPr>
            <p:cNvSpPr/>
            <p:nvPr/>
          </p:nvSpPr>
          <p:spPr>
            <a:xfrm>
              <a:off x="6155578" y="2660220"/>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Carbon Reduction Planning workshop &amp; net zero targets updating</a:t>
              </a:r>
              <a:endParaRPr lang="en-AU" sz="800" dirty="0" err="1">
                <a:solidFill>
                  <a:srgbClr val="00264D"/>
                </a:solidFill>
                <a:latin typeface="Roboto" panose="02000000000000000000" pitchFamily="2" charset="0"/>
                <a:ea typeface="Roboto" panose="02000000000000000000" pitchFamily="2" charset="0"/>
              </a:endParaRPr>
            </a:p>
          </p:txBody>
        </p:sp>
        <p:cxnSp>
          <p:nvCxnSpPr>
            <p:cNvPr id="64" name="Straight Connector 63">
              <a:extLst>
                <a:ext uri="{FF2B5EF4-FFF2-40B4-BE49-F238E27FC236}">
                  <a16:creationId xmlns:a16="http://schemas.microsoft.com/office/drawing/2014/main" id="{9454FB1F-8599-2606-C0DB-6507948ECDA5}"/>
                </a:ext>
              </a:extLst>
            </p:cNvPr>
            <p:cNvCxnSpPr/>
            <p:nvPr/>
          </p:nvCxnSpPr>
          <p:spPr>
            <a:xfrm>
              <a:off x="6154629" y="3478086"/>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01701AA-C5C6-7133-36C9-9ECC84DB6112}"/>
                </a:ext>
              </a:extLst>
            </p:cNvPr>
            <p:cNvCxnSpPr>
              <a:cxnSpLocks/>
            </p:cNvCxnSpPr>
            <p:nvPr/>
          </p:nvCxnSpPr>
          <p:spPr>
            <a:xfrm>
              <a:off x="6604525" y="3470936"/>
              <a:ext cx="0" cy="367330"/>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39D3738E-A5CB-EB87-91F5-5DD3F1EC6F1B}"/>
              </a:ext>
            </a:extLst>
          </p:cNvPr>
          <p:cNvGrpSpPr/>
          <p:nvPr/>
        </p:nvGrpSpPr>
        <p:grpSpPr>
          <a:xfrm>
            <a:off x="3905876" y="2668868"/>
            <a:ext cx="899792" cy="1169397"/>
            <a:chOff x="3905876" y="2668868"/>
            <a:chExt cx="899792" cy="1169397"/>
          </a:xfrm>
        </p:grpSpPr>
        <p:sp>
          <p:nvSpPr>
            <p:cNvPr id="67" name="Rectangle 66">
              <a:extLst>
                <a:ext uri="{FF2B5EF4-FFF2-40B4-BE49-F238E27FC236}">
                  <a16:creationId xmlns:a16="http://schemas.microsoft.com/office/drawing/2014/main" id="{E60BE139-E92F-2AA7-60F5-E5A888F37951}"/>
                </a:ext>
              </a:extLst>
            </p:cNvPr>
            <p:cNvSpPr/>
            <p:nvPr/>
          </p:nvSpPr>
          <p:spPr>
            <a:xfrm>
              <a:off x="3905876" y="2668868"/>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Implement new travel policy to reduce long-haul aviation travel</a:t>
              </a:r>
              <a:endParaRPr lang="en-AU" sz="800" dirty="0" err="1">
                <a:solidFill>
                  <a:srgbClr val="00264D"/>
                </a:solidFill>
                <a:latin typeface="Roboto" panose="02000000000000000000" pitchFamily="2" charset="0"/>
                <a:ea typeface="Roboto" panose="02000000000000000000" pitchFamily="2" charset="0"/>
              </a:endParaRPr>
            </a:p>
          </p:txBody>
        </p:sp>
        <p:cxnSp>
          <p:nvCxnSpPr>
            <p:cNvPr id="68" name="Straight Connector 67">
              <a:extLst>
                <a:ext uri="{FF2B5EF4-FFF2-40B4-BE49-F238E27FC236}">
                  <a16:creationId xmlns:a16="http://schemas.microsoft.com/office/drawing/2014/main" id="{82BA6753-07A9-F4DF-CCBE-76FF12AFD86D}"/>
                </a:ext>
              </a:extLst>
            </p:cNvPr>
            <p:cNvCxnSpPr/>
            <p:nvPr/>
          </p:nvCxnSpPr>
          <p:spPr>
            <a:xfrm>
              <a:off x="3905876" y="3474993"/>
              <a:ext cx="899792" cy="0"/>
            </a:xfrm>
            <a:prstGeom prst="line">
              <a:avLst/>
            </a:prstGeom>
            <a:ln w="25400">
              <a:solidFill>
                <a:srgbClr val="006E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20A014B-9354-885D-56A7-E0827ED2C539}"/>
                </a:ext>
              </a:extLst>
            </p:cNvPr>
            <p:cNvCxnSpPr>
              <a:cxnSpLocks/>
            </p:cNvCxnSpPr>
            <p:nvPr/>
          </p:nvCxnSpPr>
          <p:spPr>
            <a:xfrm>
              <a:off x="4394558" y="3470936"/>
              <a:ext cx="0" cy="367329"/>
            </a:xfrm>
            <a:prstGeom prst="line">
              <a:avLst/>
            </a:prstGeom>
            <a:ln w="12700" cap="rnd">
              <a:solidFill>
                <a:srgbClr val="006EFF"/>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29D44659-D743-FD0B-34FF-989384E233A6}"/>
              </a:ext>
            </a:extLst>
          </p:cNvPr>
          <p:cNvGrpSpPr/>
          <p:nvPr/>
        </p:nvGrpSpPr>
        <p:grpSpPr>
          <a:xfrm>
            <a:off x="5021967" y="2647333"/>
            <a:ext cx="919928" cy="1181933"/>
            <a:chOff x="5021967" y="2647333"/>
            <a:chExt cx="919928" cy="1181933"/>
          </a:xfrm>
        </p:grpSpPr>
        <p:sp>
          <p:nvSpPr>
            <p:cNvPr id="71" name="Rectangle 70">
              <a:extLst>
                <a:ext uri="{FF2B5EF4-FFF2-40B4-BE49-F238E27FC236}">
                  <a16:creationId xmlns:a16="http://schemas.microsoft.com/office/drawing/2014/main" id="{77DB5C37-9890-2907-5892-BB9980D36570}"/>
                </a:ext>
              </a:extLst>
            </p:cNvPr>
            <p:cNvSpPr/>
            <p:nvPr/>
          </p:nvSpPr>
          <p:spPr>
            <a:xfrm>
              <a:off x="5042105" y="2647333"/>
              <a:ext cx="899790"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Set and implement targets to reduce waste</a:t>
              </a:r>
              <a:endParaRPr lang="en-AU" sz="800" dirty="0" err="1">
                <a:solidFill>
                  <a:srgbClr val="00264D"/>
                </a:solidFill>
                <a:latin typeface="Roboto" panose="02000000000000000000" pitchFamily="2" charset="0"/>
                <a:ea typeface="Roboto" panose="02000000000000000000" pitchFamily="2" charset="0"/>
              </a:endParaRPr>
            </a:p>
          </p:txBody>
        </p:sp>
        <p:cxnSp>
          <p:nvCxnSpPr>
            <p:cNvPr id="72" name="Straight Connector 71">
              <a:extLst>
                <a:ext uri="{FF2B5EF4-FFF2-40B4-BE49-F238E27FC236}">
                  <a16:creationId xmlns:a16="http://schemas.microsoft.com/office/drawing/2014/main" id="{99F98A51-115A-67A8-E79F-94FF7749F6AD}"/>
                </a:ext>
              </a:extLst>
            </p:cNvPr>
            <p:cNvCxnSpPr/>
            <p:nvPr/>
          </p:nvCxnSpPr>
          <p:spPr>
            <a:xfrm>
              <a:off x="5021967" y="3475711"/>
              <a:ext cx="899791" cy="0"/>
            </a:xfrm>
            <a:prstGeom prst="line">
              <a:avLst/>
            </a:prstGeom>
            <a:ln w="25400">
              <a:solidFill>
                <a:srgbClr val="006EF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6C7A268-33F4-D5FD-6557-4ED5D685EDA8}"/>
                </a:ext>
              </a:extLst>
            </p:cNvPr>
            <p:cNvCxnSpPr>
              <a:cxnSpLocks/>
              <a:stCxn id="71" idx="2"/>
            </p:cNvCxnSpPr>
            <p:nvPr/>
          </p:nvCxnSpPr>
          <p:spPr>
            <a:xfrm>
              <a:off x="5492000" y="3475141"/>
              <a:ext cx="0" cy="354125"/>
            </a:xfrm>
            <a:prstGeom prst="line">
              <a:avLst/>
            </a:prstGeom>
            <a:ln w="12700" cap="rnd">
              <a:solidFill>
                <a:srgbClr val="006EFF"/>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D2E65C3F-52BE-A0C5-55CB-73F6AF8020B8}"/>
              </a:ext>
            </a:extLst>
          </p:cNvPr>
          <p:cNvGrpSpPr/>
          <p:nvPr/>
        </p:nvGrpSpPr>
        <p:grpSpPr>
          <a:xfrm>
            <a:off x="2792402" y="2449151"/>
            <a:ext cx="899792" cy="1389114"/>
            <a:chOff x="3527960" y="2449718"/>
            <a:chExt cx="900000" cy="1389436"/>
          </a:xfrm>
        </p:grpSpPr>
        <p:sp>
          <p:nvSpPr>
            <p:cNvPr id="75" name="Rectangle 74">
              <a:extLst>
                <a:ext uri="{FF2B5EF4-FFF2-40B4-BE49-F238E27FC236}">
                  <a16:creationId xmlns:a16="http://schemas.microsoft.com/office/drawing/2014/main" id="{35C1F2A7-A5F1-16BE-0A7E-678EA831FB95}"/>
                </a:ext>
              </a:extLst>
            </p:cNvPr>
            <p:cNvSpPr/>
            <p:nvPr/>
          </p:nvSpPr>
          <p:spPr>
            <a:xfrm>
              <a:off x="3527960" y="2449718"/>
              <a:ext cx="900000" cy="82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endParaRPr lang="en-AU" sz="800" dirty="0" err="1">
                <a:solidFill>
                  <a:srgbClr val="00264D"/>
                </a:solidFill>
                <a:latin typeface="Segoe UI"/>
              </a:endParaRPr>
            </a:p>
          </p:txBody>
        </p:sp>
        <p:cxnSp>
          <p:nvCxnSpPr>
            <p:cNvPr id="76" name="Straight Connector 75">
              <a:extLst>
                <a:ext uri="{FF2B5EF4-FFF2-40B4-BE49-F238E27FC236}">
                  <a16:creationId xmlns:a16="http://schemas.microsoft.com/office/drawing/2014/main" id="{EE018A54-C099-3FE3-8E8D-4951BA67CED3}"/>
                </a:ext>
              </a:extLst>
            </p:cNvPr>
            <p:cNvCxnSpPr/>
            <p:nvPr/>
          </p:nvCxnSpPr>
          <p:spPr>
            <a:xfrm>
              <a:off x="3527960" y="3478892"/>
              <a:ext cx="900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BA63E38-DE2D-23D4-FBCB-DC73CB607AA3}"/>
                </a:ext>
              </a:extLst>
            </p:cNvPr>
            <p:cNvCxnSpPr>
              <a:cxnSpLocks/>
            </p:cNvCxnSpPr>
            <p:nvPr/>
          </p:nvCxnSpPr>
          <p:spPr>
            <a:xfrm>
              <a:off x="3977960" y="3471740"/>
              <a:ext cx="0" cy="367414"/>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9B361109-0E38-F326-A035-210FF6114AEF}"/>
              </a:ext>
            </a:extLst>
          </p:cNvPr>
          <p:cNvGrpSpPr/>
          <p:nvPr/>
        </p:nvGrpSpPr>
        <p:grpSpPr>
          <a:xfrm>
            <a:off x="560851" y="3473340"/>
            <a:ext cx="899792" cy="364926"/>
            <a:chOff x="560851" y="3473340"/>
            <a:chExt cx="899792" cy="364926"/>
          </a:xfrm>
        </p:grpSpPr>
        <p:cxnSp>
          <p:nvCxnSpPr>
            <p:cNvPr id="80" name="Straight Connector 79">
              <a:extLst>
                <a:ext uri="{FF2B5EF4-FFF2-40B4-BE49-F238E27FC236}">
                  <a16:creationId xmlns:a16="http://schemas.microsoft.com/office/drawing/2014/main" id="{FF8C4CAA-9DE1-1ACE-4752-3A5976B9DDC2}"/>
                </a:ext>
              </a:extLst>
            </p:cNvPr>
            <p:cNvCxnSpPr/>
            <p:nvPr/>
          </p:nvCxnSpPr>
          <p:spPr>
            <a:xfrm>
              <a:off x="560851" y="3473340"/>
              <a:ext cx="899792" cy="0"/>
            </a:xfrm>
            <a:prstGeom prst="line">
              <a:avLst/>
            </a:prstGeom>
            <a:ln w="25400">
              <a:solidFill>
                <a:srgbClr val="006EF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FB84B48-6106-F765-F90F-2CCAC82DDCA1}"/>
                </a:ext>
              </a:extLst>
            </p:cNvPr>
            <p:cNvCxnSpPr>
              <a:cxnSpLocks/>
            </p:cNvCxnSpPr>
            <p:nvPr/>
          </p:nvCxnSpPr>
          <p:spPr>
            <a:xfrm>
              <a:off x="1025055" y="3473340"/>
              <a:ext cx="0" cy="364926"/>
            </a:xfrm>
            <a:prstGeom prst="line">
              <a:avLst/>
            </a:prstGeom>
            <a:ln w="12700" cap="rnd">
              <a:solidFill>
                <a:srgbClr val="006EFF"/>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2" name="Group 231">
            <a:extLst>
              <a:ext uri="{FF2B5EF4-FFF2-40B4-BE49-F238E27FC236}">
                <a16:creationId xmlns:a16="http://schemas.microsoft.com/office/drawing/2014/main" id="{A21C5EF9-33D7-6296-8D62-FBB0FA338629}"/>
              </a:ext>
            </a:extLst>
          </p:cNvPr>
          <p:cNvGrpSpPr/>
          <p:nvPr/>
        </p:nvGrpSpPr>
        <p:grpSpPr>
          <a:xfrm>
            <a:off x="1662746" y="2643128"/>
            <a:ext cx="915973" cy="1195138"/>
            <a:chOff x="1662746" y="2643128"/>
            <a:chExt cx="915973" cy="1195138"/>
          </a:xfrm>
        </p:grpSpPr>
        <p:sp>
          <p:nvSpPr>
            <p:cNvPr id="83" name="Rectangle 82">
              <a:extLst>
                <a:ext uri="{FF2B5EF4-FFF2-40B4-BE49-F238E27FC236}">
                  <a16:creationId xmlns:a16="http://schemas.microsoft.com/office/drawing/2014/main" id="{7EEA28EB-B0BB-815F-994A-3A042B48D188}"/>
                </a:ext>
              </a:extLst>
            </p:cNvPr>
            <p:cNvSpPr/>
            <p:nvPr/>
          </p:nvSpPr>
          <p:spPr>
            <a:xfrm>
              <a:off x="1678927" y="2643128"/>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AU" sz="800" dirty="0">
                  <a:solidFill>
                    <a:srgbClr val="00264D"/>
                  </a:solidFill>
                  <a:latin typeface="Roboto" panose="02000000000000000000" pitchFamily="2" charset="0"/>
                  <a:ea typeface="Roboto" panose="02000000000000000000" pitchFamily="2" charset="0"/>
                </a:rPr>
                <a:t>Consider vehicle fleet decarbonisation</a:t>
              </a:r>
            </a:p>
          </p:txBody>
        </p:sp>
        <p:cxnSp>
          <p:nvCxnSpPr>
            <p:cNvPr id="84" name="Straight Connector 83">
              <a:extLst>
                <a:ext uri="{FF2B5EF4-FFF2-40B4-BE49-F238E27FC236}">
                  <a16:creationId xmlns:a16="http://schemas.microsoft.com/office/drawing/2014/main" id="{409D8C25-090F-FF8E-9F33-330EAC3A9DC2}"/>
                </a:ext>
              </a:extLst>
            </p:cNvPr>
            <p:cNvCxnSpPr/>
            <p:nvPr/>
          </p:nvCxnSpPr>
          <p:spPr>
            <a:xfrm>
              <a:off x="1662746" y="3479580"/>
              <a:ext cx="89979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4050EE-42C5-41EB-90C0-42E849F72841}"/>
                </a:ext>
              </a:extLst>
            </p:cNvPr>
            <p:cNvCxnSpPr>
              <a:cxnSpLocks/>
            </p:cNvCxnSpPr>
            <p:nvPr/>
          </p:nvCxnSpPr>
          <p:spPr>
            <a:xfrm>
              <a:off x="2112642" y="3473340"/>
              <a:ext cx="0" cy="364926"/>
            </a:xfrm>
            <a:prstGeom prst="line">
              <a:avLst/>
            </a:prstGeom>
            <a:ln w="12700" cap="rnd">
              <a:solidFill>
                <a:schemeClr val="accent4"/>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3F932521-E9F8-CB33-DADA-3E481A531583}"/>
              </a:ext>
            </a:extLst>
          </p:cNvPr>
          <p:cNvGrpSpPr/>
          <p:nvPr/>
        </p:nvGrpSpPr>
        <p:grpSpPr>
          <a:xfrm>
            <a:off x="2905284" y="4343847"/>
            <a:ext cx="899792" cy="1121679"/>
            <a:chOff x="2905284" y="4343847"/>
            <a:chExt cx="899792" cy="1121679"/>
          </a:xfrm>
        </p:grpSpPr>
        <p:sp>
          <p:nvSpPr>
            <p:cNvPr id="96" name="Rectangle 95">
              <a:extLst>
                <a:ext uri="{FF2B5EF4-FFF2-40B4-BE49-F238E27FC236}">
                  <a16:creationId xmlns:a16="http://schemas.microsoft.com/office/drawing/2014/main" id="{754E2FEA-FD5B-8F42-445A-B252B946AF29}"/>
                </a:ext>
              </a:extLst>
            </p:cNvPr>
            <p:cNvSpPr/>
            <p:nvPr/>
          </p:nvSpPr>
          <p:spPr>
            <a:xfrm>
              <a:off x="2905284" y="4343847"/>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Incorporate sustainability into governance arrangements</a:t>
              </a:r>
              <a:endParaRPr lang="en-AU" sz="800" dirty="0" err="1">
                <a:solidFill>
                  <a:srgbClr val="00264D"/>
                </a:solidFill>
                <a:latin typeface="Roboto" panose="02000000000000000000" pitchFamily="2" charset="0"/>
                <a:ea typeface="Roboto" panose="02000000000000000000" pitchFamily="2" charset="0"/>
              </a:endParaRPr>
            </a:p>
          </p:txBody>
        </p:sp>
        <p:cxnSp>
          <p:nvCxnSpPr>
            <p:cNvPr id="97" name="Straight Connector 96">
              <a:extLst>
                <a:ext uri="{FF2B5EF4-FFF2-40B4-BE49-F238E27FC236}">
                  <a16:creationId xmlns:a16="http://schemas.microsoft.com/office/drawing/2014/main" id="{72826241-5B09-B218-1D79-0E248E436002}"/>
                </a:ext>
              </a:extLst>
            </p:cNvPr>
            <p:cNvCxnSpPr/>
            <p:nvPr/>
          </p:nvCxnSpPr>
          <p:spPr>
            <a:xfrm>
              <a:off x="2905284" y="5150507"/>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A01AA42-A4DB-A389-B495-93566C8C94C0}"/>
                </a:ext>
              </a:extLst>
            </p:cNvPr>
            <p:cNvCxnSpPr>
              <a:cxnSpLocks/>
            </p:cNvCxnSpPr>
            <p:nvPr/>
          </p:nvCxnSpPr>
          <p:spPr>
            <a:xfrm>
              <a:off x="3355180" y="5150507"/>
              <a:ext cx="0" cy="315019"/>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34BC6FB0-CE60-057A-401D-526632FFD376}"/>
              </a:ext>
            </a:extLst>
          </p:cNvPr>
          <p:cNvGrpSpPr/>
          <p:nvPr/>
        </p:nvGrpSpPr>
        <p:grpSpPr>
          <a:xfrm>
            <a:off x="4004125" y="4358573"/>
            <a:ext cx="899792" cy="1106954"/>
            <a:chOff x="4004125" y="4358573"/>
            <a:chExt cx="899792" cy="1106954"/>
          </a:xfrm>
        </p:grpSpPr>
        <p:sp>
          <p:nvSpPr>
            <p:cNvPr id="100" name="Rectangle 99">
              <a:extLst>
                <a:ext uri="{FF2B5EF4-FFF2-40B4-BE49-F238E27FC236}">
                  <a16:creationId xmlns:a16="http://schemas.microsoft.com/office/drawing/2014/main" id="{48818A5F-D43A-9BF5-580B-DF03E904C623}"/>
                </a:ext>
              </a:extLst>
            </p:cNvPr>
            <p:cNvSpPr/>
            <p:nvPr/>
          </p:nvSpPr>
          <p:spPr>
            <a:xfrm>
              <a:off x="4004125" y="4358573"/>
              <a:ext cx="899792" cy="8278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Implement renewable energy on a part of/all of the estate</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01" name="Straight Connector 100">
              <a:extLst>
                <a:ext uri="{FF2B5EF4-FFF2-40B4-BE49-F238E27FC236}">
                  <a16:creationId xmlns:a16="http://schemas.microsoft.com/office/drawing/2014/main" id="{96CAFC9A-03AE-2E28-FC48-37FBF9369B59}"/>
                </a:ext>
              </a:extLst>
            </p:cNvPr>
            <p:cNvCxnSpPr/>
            <p:nvPr/>
          </p:nvCxnSpPr>
          <p:spPr>
            <a:xfrm>
              <a:off x="4004125" y="5150508"/>
              <a:ext cx="899792" cy="0"/>
            </a:xfrm>
            <a:prstGeom prst="line">
              <a:avLst/>
            </a:prstGeom>
            <a:ln w="25400">
              <a:solidFill>
                <a:srgbClr val="006E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44AD3-0350-96DB-9811-A7F8F92E155F}"/>
                </a:ext>
              </a:extLst>
            </p:cNvPr>
            <p:cNvCxnSpPr>
              <a:cxnSpLocks/>
            </p:cNvCxnSpPr>
            <p:nvPr/>
          </p:nvCxnSpPr>
          <p:spPr>
            <a:xfrm>
              <a:off x="4454071" y="5150507"/>
              <a:ext cx="0" cy="315020"/>
            </a:xfrm>
            <a:prstGeom prst="line">
              <a:avLst/>
            </a:prstGeom>
            <a:ln w="12700" cap="rnd">
              <a:solidFill>
                <a:srgbClr val="006EFF"/>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29" name="Group 228">
            <a:extLst>
              <a:ext uri="{FF2B5EF4-FFF2-40B4-BE49-F238E27FC236}">
                <a16:creationId xmlns:a16="http://schemas.microsoft.com/office/drawing/2014/main" id="{416E4748-6473-3B7B-B102-704F984516FD}"/>
              </a:ext>
            </a:extLst>
          </p:cNvPr>
          <p:cNvGrpSpPr/>
          <p:nvPr/>
        </p:nvGrpSpPr>
        <p:grpSpPr>
          <a:xfrm>
            <a:off x="5102965" y="4341887"/>
            <a:ext cx="899792" cy="1123640"/>
            <a:chOff x="5102965" y="4341887"/>
            <a:chExt cx="899792" cy="1123640"/>
          </a:xfrm>
        </p:grpSpPr>
        <p:sp>
          <p:nvSpPr>
            <p:cNvPr id="104" name="Rectangle 103">
              <a:extLst>
                <a:ext uri="{FF2B5EF4-FFF2-40B4-BE49-F238E27FC236}">
                  <a16:creationId xmlns:a16="http://schemas.microsoft.com/office/drawing/2014/main" id="{E73FA3E2-A52E-DDC4-87E3-D9FF53E70BCF}"/>
                </a:ext>
              </a:extLst>
            </p:cNvPr>
            <p:cNvSpPr/>
            <p:nvPr/>
          </p:nvSpPr>
          <p:spPr>
            <a:xfrm>
              <a:off x="5102965" y="4341887"/>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Expand travel policy to reduce emissions from commuting</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05" name="Straight Connector 104">
              <a:extLst>
                <a:ext uri="{FF2B5EF4-FFF2-40B4-BE49-F238E27FC236}">
                  <a16:creationId xmlns:a16="http://schemas.microsoft.com/office/drawing/2014/main" id="{3519A626-1BF0-E65A-668A-0B8F188FC55E}"/>
                </a:ext>
              </a:extLst>
            </p:cNvPr>
            <p:cNvCxnSpPr/>
            <p:nvPr/>
          </p:nvCxnSpPr>
          <p:spPr>
            <a:xfrm>
              <a:off x="5102965" y="5150508"/>
              <a:ext cx="899792"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9BCBB8C-8F25-D4E4-6FAE-F37D61D38A82}"/>
                </a:ext>
              </a:extLst>
            </p:cNvPr>
            <p:cNvCxnSpPr>
              <a:cxnSpLocks/>
            </p:cNvCxnSpPr>
            <p:nvPr/>
          </p:nvCxnSpPr>
          <p:spPr>
            <a:xfrm>
              <a:off x="5565363" y="5150507"/>
              <a:ext cx="0" cy="315020"/>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5EAD3B96-F79F-38B3-1721-D71749CF7B6E}"/>
              </a:ext>
            </a:extLst>
          </p:cNvPr>
          <p:cNvGrpSpPr/>
          <p:nvPr/>
        </p:nvGrpSpPr>
        <p:grpSpPr>
          <a:xfrm>
            <a:off x="6201806" y="4336963"/>
            <a:ext cx="916058" cy="1128564"/>
            <a:chOff x="6201806" y="4336963"/>
            <a:chExt cx="916058" cy="1128564"/>
          </a:xfrm>
        </p:grpSpPr>
        <p:sp>
          <p:nvSpPr>
            <p:cNvPr id="108" name="Rectangle 107">
              <a:extLst>
                <a:ext uri="{FF2B5EF4-FFF2-40B4-BE49-F238E27FC236}">
                  <a16:creationId xmlns:a16="http://schemas.microsoft.com/office/drawing/2014/main" id="{FB75F7C0-627E-C9A0-A002-84601D49A2CE}"/>
                </a:ext>
              </a:extLst>
            </p:cNvPr>
            <p:cNvSpPr/>
            <p:nvPr/>
          </p:nvSpPr>
          <p:spPr>
            <a:xfrm>
              <a:off x="6201806" y="4336963"/>
              <a:ext cx="899792" cy="8278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Work with local community/council/businesses to improve local biodiversity</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09" name="Straight Connector 108">
              <a:extLst>
                <a:ext uri="{FF2B5EF4-FFF2-40B4-BE49-F238E27FC236}">
                  <a16:creationId xmlns:a16="http://schemas.microsoft.com/office/drawing/2014/main" id="{1212BC8C-3514-C688-07C3-A8B202A0283A}"/>
                </a:ext>
              </a:extLst>
            </p:cNvPr>
            <p:cNvCxnSpPr/>
            <p:nvPr/>
          </p:nvCxnSpPr>
          <p:spPr>
            <a:xfrm>
              <a:off x="6218072" y="5150508"/>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3C68CF8-6A91-6B3E-BA58-2E9B1362A05B}"/>
                </a:ext>
              </a:extLst>
            </p:cNvPr>
            <p:cNvCxnSpPr>
              <a:cxnSpLocks/>
            </p:cNvCxnSpPr>
            <p:nvPr/>
          </p:nvCxnSpPr>
          <p:spPr>
            <a:xfrm>
              <a:off x="6682217" y="5150507"/>
              <a:ext cx="0" cy="315020"/>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155FE13E-D4C0-F1AB-578A-48DC44911F67}"/>
              </a:ext>
            </a:extLst>
          </p:cNvPr>
          <p:cNvGrpSpPr/>
          <p:nvPr/>
        </p:nvGrpSpPr>
        <p:grpSpPr>
          <a:xfrm>
            <a:off x="7316913" y="4327994"/>
            <a:ext cx="899792" cy="1137533"/>
            <a:chOff x="7316913" y="4327994"/>
            <a:chExt cx="899792" cy="1137533"/>
          </a:xfrm>
        </p:grpSpPr>
        <p:sp>
          <p:nvSpPr>
            <p:cNvPr id="112" name="Rectangle 111">
              <a:extLst>
                <a:ext uri="{FF2B5EF4-FFF2-40B4-BE49-F238E27FC236}">
                  <a16:creationId xmlns:a16="http://schemas.microsoft.com/office/drawing/2014/main" id="{BB99DF1A-57BE-0B59-C1F4-A94FA583E4EE}"/>
                </a:ext>
              </a:extLst>
            </p:cNvPr>
            <p:cNvSpPr/>
            <p:nvPr/>
          </p:nvSpPr>
          <p:spPr>
            <a:xfrm>
              <a:off x="7316913" y="4327994"/>
              <a:ext cx="899792" cy="8278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Negotiate with tier 1 suppliers for sustainable options</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13" name="Straight Connector 112">
              <a:extLst>
                <a:ext uri="{FF2B5EF4-FFF2-40B4-BE49-F238E27FC236}">
                  <a16:creationId xmlns:a16="http://schemas.microsoft.com/office/drawing/2014/main" id="{3F52641B-B2AC-9839-9D17-53087AFC8653}"/>
                </a:ext>
              </a:extLst>
            </p:cNvPr>
            <p:cNvCxnSpPr/>
            <p:nvPr/>
          </p:nvCxnSpPr>
          <p:spPr>
            <a:xfrm>
              <a:off x="7316913" y="5150508"/>
              <a:ext cx="899792"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AEBA625-42E4-C094-B7E8-8F31DB0F57DF}"/>
                </a:ext>
              </a:extLst>
            </p:cNvPr>
            <p:cNvCxnSpPr>
              <a:cxnSpLocks/>
            </p:cNvCxnSpPr>
            <p:nvPr/>
          </p:nvCxnSpPr>
          <p:spPr>
            <a:xfrm>
              <a:off x="7793585" y="5150507"/>
              <a:ext cx="0" cy="315020"/>
            </a:xfrm>
            <a:prstGeom prst="line">
              <a:avLst/>
            </a:prstGeom>
            <a:ln w="12700" cap="rnd">
              <a:solidFill>
                <a:schemeClr val="accent6"/>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9E25B5C9-626F-7666-1098-0FA989F7968F}"/>
              </a:ext>
            </a:extLst>
          </p:cNvPr>
          <p:cNvGrpSpPr/>
          <p:nvPr/>
        </p:nvGrpSpPr>
        <p:grpSpPr>
          <a:xfrm>
            <a:off x="8415754" y="4319815"/>
            <a:ext cx="916956" cy="1145712"/>
            <a:chOff x="8415754" y="4319815"/>
            <a:chExt cx="916956" cy="1145712"/>
          </a:xfrm>
        </p:grpSpPr>
        <p:sp>
          <p:nvSpPr>
            <p:cNvPr id="116" name="Rectangle 115">
              <a:extLst>
                <a:ext uri="{FF2B5EF4-FFF2-40B4-BE49-F238E27FC236}">
                  <a16:creationId xmlns:a16="http://schemas.microsoft.com/office/drawing/2014/main" id="{A0064116-6A2A-F273-A580-95D85BA3AD79}"/>
                </a:ext>
              </a:extLst>
            </p:cNvPr>
            <p:cNvSpPr/>
            <p:nvPr/>
          </p:nvSpPr>
          <p:spPr>
            <a:xfrm>
              <a:off x="8432918" y="4319815"/>
              <a:ext cx="899792" cy="8278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Embed climate responsibility into staff development</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17" name="Straight Connector 116">
              <a:extLst>
                <a:ext uri="{FF2B5EF4-FFF2-40B4-BE49-F238E27FC236}">
                  <a16:creationId xmlns:a16="http://schemas.microsoft.com/office/drawing/2014/main" id="{C1A020C3-DE3B-05FF-27EB-19563AF452CE}"/>
                </a:ext>
              </a:extLst>
            </p:cNvPr>
            <p:cNvCxnSpPr/>
            <p:nvPr/>
          </p:nvCxnSpPr>
          <p:spPr>
            <a:xfrm>
              <a:off x="8415754" y="5150508"/>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DDAD783-9596-3810-BADC-66F679713E0C}"/>
                </a:ext>
              </a:extLst>
            </p:cNvPr>
            <p:cNvCxnSpPr>
              <a:cxnSpLocks/>
            </p:cNvCxnSpPr>
            <p:nvPr/>
          </p:nvCxnSpPr>
          <p:spPr>
            <a:xfrm>
              <a:off x="8899978" y="5150507"/>
              <a:ext cx="0" cy="315020"/>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AEE9CF9A-2709-AAA2-AACC-13C11FA7E35E}"/>
              </a:ext>
            </a:extLst>
          </p:cNvPr>
          <p:cNvGrpSpPr/>
          <p:nvPr/>
        </p:nvGrpSpPr>
        <p:grpSpPr>
          <a:xfrm>
            <a:off x="9531758" y="4343467"/>
            <a:ext cx="916956" cy="1122060"/>
            <a:chOff x="9531758" y="4343467"/>
            <a:chExt cx="916956" cy="1122060"/>
          </a:xfrm>
        </p:grpSpPr>
        <p:sp>
          <p:nvSpPr>
            <p:cNvPr id="120" name="Rectangle 119">
              <a:extLst>
                <a:ext uri="{FF2B5EF4-FFF2-40B4-BE49-F238E27FC236}">
                  <a16:creationId xmlns:a16="http://schemas.microsoft.com/office/drawing/2014/main" id="{AABF1E41-EF38-6102-7FF8-7F475B4150F6}"/>
                </a:ext>
              </a:extLst>
            </p:cNvPr>
            <p:cNvSpPr/>
            <p:nvPr/>
          </p:nvSpPr>
          <p:spPr>
            <a:xfrm>
              <a:off x="9548922" y="4343467"/>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Apply environment consideration to every business case</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21" name="Straight Connector 120">
              <a:extLst>
                <a:ext uri="{FF2B5EF4-FFF2-40B4-BE49-F238E27FC236}">
                  <a16:creationId xmlns:a16="http://schemas.microsoft.com/office/drawing/2014/main" id="{2CB840D3-41D9-5999-346A-161A7E1254C1}"/>
                </a:ext>
              </a:extLst>
            </p:cNvPr>
            <p:cNvCxnSpPr/>
            <p:nvPr/>
          </p:nvCxnSpPr>
          <p:spPr>
            <a:xfrm>
              <a:off x="9531758" y="5150508"/>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D6DA4B5-9E07-4E67-6921-5F42A976D4DA}"/>
                </a:ext>
              </a:extLst>
            </p:cNvPr>
            <p:cNvCxnSpPr>
              <a:cxnSpLocks/>
            </p:cNvCxnSpPr>
            <p:nvPr/>
          </p:nvCxnSpPr>
          <p:spPr>
            <a:xfrm>
              <a:off x="10022701" y="5150507"/>
              <a:ext cx="0" cy="315020"/>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57CFE18B-2C94-F738-B08F-F8A14352B564}"/>
              </a:ext>
            </a:extLst>
          </p:cNvPr>
          <p:cNvGrpSpPr/>
          <p:nvPr/>
        </p:nvGrpSpPr>
        <p:grpSpPr>
          <a:xfrm>
            <a:off x="10665410" y="4317893"/>
            <a:ext cx="915663" cy="1147633"/>
            <a:chOff x="10665410" y="4317893"/>
            <a:chExt cx="915663" cy="1147633"/>
          </a:xfrm>
        </p:grpSpPr>
        <p:sp>
          <p:nvSpPr>
            <p:cNvPr id="128" name="Rectangle 127">
              <a:extLst>
                <a:ext uri="{FF2B5EF4-FFF2-40B4-BE49-F238E27FC236}">
                  <a16:creationId xmlns:a16="http://schemas.microsoft.com/office/drawing/2014/main" id="{31CCDFE6-2570-854F-A771-7EA3AFA3928C}"/>
                </a:ext>
              </a:extLst>
            </p:cNvPr>
            <p:cNvSpPr/>
            <p:nvPr/>
          </p:nvSpPr>
          <p:spPr>
            <a:xfrm>
              <a:off x="10665410" y="4317893"/>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Continue to measure, reduce and announce your emission achievements in a verified way</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29" name="Straight Connector 128">
              <a:extLst>
                <a:ext uri="{FF2B5EF4-FFF2-40B4-BE49-F238E27FC236}">
                  <a16:creationId xmlns:a16="http://schemas.microsoft.com/office/drawing/2014/main" id="{0DD42584-9C15-D19B-5B5F-B4BFBAEB66A7}"/>
                </a:ext>
              </a:extLst>
            </p:cNvPr>
            <p:cNvCxnSpPr>
              <a:cxnSpLocks/>
            </p:cNvCxnSpPr>
            <p:nvPr/>
          </p:nvCxnSpPr>
          <p:spPr>
            <a:xfrm>
              <a:off x="11127046" y="5150507"/>
              <a:ext cx="0" cy="315019"/>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8EC1650-1273-2AA8-DBB9-8E49044AB672}"/>
                </a:ext>
              </a:extLst>
            </p:cNvPr>
            <p:cNvCxnSpPr/>
            <p:nvPr/>
          </p:nvCxnSpPr>
          <p:spPr>
            <a:xfrm>
              <a:off x="10681281" y="5150507"/>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1A88C256-8B84-EE7A-F93E-7D6892D2A69A}"/>
              </a:ext>
            </a:extLst>
          </p:cNvPr>
          <p:cNvGrpSpPr/>
          <p:nvPr/>
        </p:nvGrpSpPr>
        <p:grpSpPr>
          <a:xfrm>
            <a:off x="1796930" y="4370495"/>
            <a:ext cx="909306" cy="1095031"/>
            <a:chOff x="1796930" y="4370495"/>
            <a:chExt cx="909306" cy="1095031"/>
          </a:xfrm>
        </p:grpSpPr>
        <p:sp>
          <p:nvSpPr>
            <p:cNvPr id="132" name="Rectangle 131">
              <a:extLst>
                <a:ext uri="{FF2B5EF4-FFF2-40B4-BE49-F238E27FC236}">
                  <a16:creationId xmlns:a16="http://schemas.microsoft.com/office/drawing/2014/main" id="{70B879DB-41E5-DB22-EBFF-1AB3D7F353FA}"/>
                </a:ext>
              </a:extLst>
            </p:cNvPr>
            <p:cNvSpPr/>
            <p:nvPr/>
          </p:nvSpPr>
          <p:spPr>
            <a:xfrm>
              <a:off x="1796930" y="4370495"/>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Develop climate adaptation/climate risk mgmt. approach</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33" name="Straight Connector 132">
              <a:extLst>
                <a:ext uri="{FF2B5EF4-FFF2-40B4-BE49-F238E27FC236}">
                  <a16:creationId xmlns:a16="http://schemas.microsoft.com/office/drawing/2014/main" id="{2F400AC7-AB3D-062D-DB73-A7CC0511A2DA}"/>
                </a:ext>
              </a:extLst>
            </p:cNvPr>
            <p:cNvCxnSpPr/>
            <p:nvPr/>
          </p:nvCxnSpPr>
          <p:spPr>
            <a:xfrm>
              <a:off x="1806444" y="5150507"/>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E3305CD-8819-F541-1A6E-561F2EBD6CEC}"/>
                </a:ext>
              </a:extLst>
            </p:cNvPr>
            <p:cNvCxnSpPr>
              <a:cxnSpLocks/>
            </p:cNvCxnSpPr>
            <p:nvPr/>
          </p:nvCxnSpPr>
          <p:spPr>
            <a:xfrm>
              <a:off x="2256340" y="5150507"/>
              <a:ext cx="0" cy="315019"/>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24BAD5C1-08E3-0FAD-7BAC-49880DD31327}"/>
              </a:ext>
            </a:extLst>
          </p:cNvPr>
          <p:cNvGrpSpPr/>
          <p:nvPr/>
        </p:nvGrpSpPr>
        <p:grpSpPr>
          <a:xfrm>
            <a:off x="486397" y="5389528"/>
            <a:ext cx="1310534" cy="269603"/>
            <a:chOff x="577531" y="5405383"/>
            <a:chExt cx="1686820" cy="269603"/>
          </a:xfrm>
        </p:grpSpPr>
        <p:sp>
          <p:nvSpPr>
            <p:cNvPr id="139" name="Isosceles Triangle 138">
              <a:extLst>
                <a:ext uri="{FF2B5EF4-FFF2-40B4-BE49-F238E27FC236}">
                  <a16:creationId xmlns:a16="http://schemas.microsoft.com/office/drawing/2014/main" id="{BB6C9A7D-D365-839C-9CAC-B7B6B6A4CE9E}"/>
                </a:ext>
              </a:extLst>
            </p:cNvPr>
            <p:cNvSpPr/>
            <p:nvPr/>
          </p:nvSpPr>
          <p:spPr>
            <a:xfrm rot="5400000">
              <a:off x="2034220" y="5444855"/>
              <a:ext cx="269603" cy="190659"/>
            </a:xfrm>
            <a:prstGeom prst="triangle">
              <a:avLst/>
            </a:prstGeom>
            <a:solidFill>
              <a:srgbClr val="006E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138" name="Rectangle 137">
              <a:extLst>
                <a:ext uri="{FF2B5EF4-FFF2-40B4-BE49-F238E27FC236}">
                  <a16:creationId xmlns:a16="http://schemas.microsoft.com/office/drawing/2014/main" id="{E1E9BAAF-005B-CB1E-78AE-78933A7EBFBE}"/>
                </a:ext>
              </a:extLst>
            </p:cNvPr>
            <p:cNvSpPr/>
            <p:nvPr/>
          </p:nvSpPr>
          <p:spPr>
            <a:xfrm>
              <a:off x="577531" y="5408708"/>
              <a:ext cx="1502020" cy="266277"/>
            </a:xfrm>
            <a:prstGeom prst="rect">
              <a:avLst/>
            </a:prstGeom>
            <a:solidFill>
              <a:srgbClr val="006EFF"/>
            </a:solidFill>
          </p:spPr>
          <p:txBody>
            <a:bodyPr wrap="square" lIns="0" tIns="0" rIns="0" bIns="0" rtlCol="0" anchor="ctr">
              <a:noAutofit/>
            </a:bodyPr>
            <a:lstStyle/>
            <a:p>
              <a:pPr algn="ctr"/>
              <a:r>
                <a:rPr lang="en-GB" sz="1100" b="1" dirty="0">
                  <a:solidFill>
                    <a:schemeClr val="bg1"/>
                  </a:solidFill>
                  <a:latin typeface="Roboto" panose="02000000000000000000" pitchFamily="2" charset="0"/>
                  <a:ea typeface="Roboto" panose="02000000000000000000" pitchFamily="2" charset="0"/>
                </a:rPr>
                <a:t>4) MATURE</a:t>
              </a:r>
              <a:endParaRPr lang="en-AU" sz="1100" b="1" dirty="0" err="1">
                <a:solidFill>
                  <a:schemeClr val="bg1"/>
                </a:solidFill>
                <a:latin typeface="Roboto" panose="02000000000000000000" pitchFamily="2" charset="0"/>
                <a:ea typeface="Roboto" panose="02000000000000000000" pitchFamily="2" charset="0"/>
              </a:endParaRPr>
            </a:p>
          </p:txBody>
        </p:sp>
      </p:grpSp>
      <p:sp>
        <p:nvSpPr>
          <p:cNvPr id="145" name="Isosceles Triangle 144">
            <a:extLst>
              <a:ext uri="{FF2B5EF4-FFF2-40B4-BE49-F238E27FC236}">
                <a16:creationId xmlns:a16="http://schemas.microsoft.com/office/drawing/2014/main" id="{2F0E6E16-D756-B80B-51FC-FC59704491D5}"/>
              </a:ext>
            </a:extLst>
          </p:cNvPr>
          <p:cNvSpPr/>
          <p:nvPr/>
        </p:nvSpPr>
        <p:spPr>
          <a:xfrm rot="10800000">
            <a:off x="342933" y="4147680"/>
            <a:ext cx="221164" cy="190659"/>
          </a:xfrm>
          <a:prstGeom prst="triangle">
            <a:avLst/>
          </a:prstGeom>
          <a:solidFill>
            <a:srgbClr val="D1D1D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146" name="Rectangle 145">
            <a:extLst>
              <a:ext uri="{FF2B5EF4-FFF2-40B4-BE49-F238E27FC236}">
                <a16:creationId xmlns:a16="http://schemas.microsoft.com/office/drawing/2014/main" id="{6EA30753-5288-1AB4-2C4B-1C7D5AA49418}"/>
              </a:ext>
            </a:extLst>
          </p:cNvPr>
          <p:cNvSpPr/>
          <p:nvPr/>
        </p:nvSpPr>
        <p:spPr>
          <a:xfrm>
            <a:off x="2758700" y="961321"/>
            <a:ext cx="1080037"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Publish </a:t>
            </a:r>
          </a:p>
          <a:p>
            <a:pPr algn="ctr" defTabSz="1038825"/>
            <a:r>
              <a:rPr lang="en-GB" sz="800" dirty="0">
                <a:solidFill>
                  <a:srgbClr val="00264D"/>
                </a:solidFill>
                <a:latin typeface="Roboto" panose="02000000000000000000" pitchFamily="2" charset="0"/>
                <a:ea typeface="Roboto" panose="02000000000000000000" pitchFamily="2" charset="0"/>
              </a:rPr>
              <a:t>intention &amp; environmental statement</a:t>
            </a:r>
            <a:endParaRPr lang="en-AU" sz="800" dirty="0" err="1">
              <a:solidFill>
                <a:srgbClr val="00264D"/>
              </a:solidFill>
              <a:latin typeface="Roboto" panose="02000000000000000000" pitchFamily="2" charset="0"/>
              <a:ea typeface="Roboto" panose="02000000000000000000" pitchFamily="2" charset="0"/>
            </a:endParaRPr>
          </a:p>
        </p:txBody>
      </p:sp>
      <p:sp>
        <p:nvSpPr>
          <p:cNvPr id="147" name="Rectangle 146">
            <a:extLst>
              <a:ext uri="{FF2B5EF4-FFF2-40B4-BE49-F238E27FC236}">
                <a16:creationId xmlns:a16="http://schemas.microsoft.com/office/drawing/2014/main" id="{31F96B5F-860D-6D1D-7B3F-E1257E99A9EE}"/>
              </a:ext>
            </a:extLst>
          </p:cNvPr>
          <p:cNvSpPr/>
          <p:nvPr/>
        </p:nvSpPr>
        <p:spPr>
          <a:xfrm>
            <a:off x="4889326" y="1005209"/>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Carbon Reduction Planning workshop</a:t>
            </a:r>
            <a:endParaRPr lang="en-AU" sz="800" dirty="0" err="1">
              <a:solidFill>
                <a:srgbClr val="00264D"/>
              </a:solidFill>
              <a:latin typeface="Roboto" panose="02000000000000000000" pitchFamily="2" charset="0"/>
              <a:ea typeface="Roboto" panose="02000000000000000000" pitchFamily="2" charset="0"/>
            </a:endParaRPr>
          </a:p>
        </p:txBody>
      </p:sp>
      <p:sp>
        <p:nvSpPr>
          <p:cNvPr id="148" name="Rectangle 147">
            <a:extLst>
              <a:ext uri="{FF2B5EF4-FFF2-40B4-BE49-F238E27FC236}">
                <a16:creationId xmlns:a16="http://schemas.microsoft.com/office/drawing/2014/main" id="{A17370E8-37E7-9F97-7956-B39243A124E8}"/>
              </a:ext>
            </a:extLst>
          </p:cNvPr>
          <p:cNvSpPr/>
          <p:nvPr/>
        </p:nvSpPr>
        <p:spPr>
          <a:xfrm>
            <a:off x="6956477" y="995793"/>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Conduct energy usage review</a:t>
            </a:r>
            <a:endParaRPr lang="en-AU" sz="800" dirty="0" err="1">
              <a:solidFill>
                <a:srgbClr val="00264D"/>
              </a:solidFill>
              <a:latin typeface="Roboto" panose="02000000000000000000" pitchFamily="2" charset="0"/>
              <a:ea typeface="Roboto" panose="02000000000000000000" pitchFamily="2" charset="0"/>
            </a:endParaRPr>
          </a:p>
        </p:txBody>
      </p:sp>
      <p:sp>
        <p:nvSpPr>
          <p:cNvPr id="149" name="Rectangle 148">
            <a:extLst>
              <a:ext uri="{FF2B5EF4-FFF2-40B4-BE49-F238E27FC236}">
                <a16:creationId xmlns:a16="http://schemas.microsoft.com/office/drawing/2014/main" id="{7AD85473-D30D-F586-1D39-C810069BD3A4}"/>
              </a:ext>
            </a:extLst>
          </p:cNvPr>
          <p:cNvSpPr/>
          <p:nvPr/>
        </p:nvSpPr>
        <p:spPr>
          <a:xfrm>
            <a:off x="7920132" y="934743"/>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Implement easy to implement/high impact emission reductions</a:t>
            </a:r>
            <a:endParaRPr lang="en-AU" sz="800" dirty="0" err="1">
              <a:solidFill>
                <a:srgbClr val="00264D"/>
              </a:solidFill>
              <a:latin typeface="Roboto" panose="02000000000000000000" pitchFamily="2" charset="0"/>
              <a:ea typeface="Roboto" panose="02000000000000000000" pitchFamily="2" charset="0"/>
            </a:endParaRPr>
          </a:p>
        </p:txBody>
      </p:sp>
      <p:sp>
        <p:nvSpPr>
          <p:cNvPr id="150" name="Rectangle 149">
            <a:extLst>
              <a:ext uri="{FF2B5EF4-FFF2-40B4-BE49-F238E27FC236}">
                <a16:creationId xmlns:a16="http://schemas.microsoft.com/office/drawing/2014/main" id="{11C61F9A-0BBC-EE14-AA4E-C7863E5F4B1F}"/>
              </a:ext>
            </a:extLst>
          </p:cNvPr>
          <p:cNvSpPr/>
          <p:nvPr/>
        </p:nvSpPr>
        <p:spPr>
          <a:xfrm>
            <a:off x="10991682" y="904664"/>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Embed data collection process for enhanced data quality</a:t>
            </a:r>
            <a:endParaRPr lang="en-AU" sz="800" dirty="0" err="1">
              <a:solidFill>
                <a:srgbClr val="00264D"/>
              </a:solidFill>
              <a:latin typeface="Roboto" panose="02000000000000000000" pitchFamily="2" charset="0"/>
              <a:ea typeface="Roboto" panose="02000000000000000000" pitchFamily="2" charset="0"/>
            </a:endParaRPr>
          </a:p>
        </p:txBody>
      </p:sp>
      <p:sp>
        <p:nvSpPr>
          <p:cNvPr id="151" name="Rectangle 150">
            <a:extLst>
              <a:ext uri="{FF2B5EF4-FFF2-40B4-BE49-F238E27FC236}">
                <a16:creationId xmlns:a16="http://schemas.microsoft.com/office/drawing/2014/main" id="{4D4A7F73-64B2-A99A-D36F-25FD9F3A2C4E}"/>
              </a:ext>
            </a:extLst>
          </p:cNvPr>
          <p:cNvSpPr/>
          <p:nvPr/>
        </p:nvSpPr>
        <p:spPr>
          <a:xfrm>
            <a:off x="8406983" y="2629069"/>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Update Net Zero statement</a:t>
            </a:r>
            <a:endParaRPr lang="en-AU" sz="800" dirty="0" err="1">
              <a:solidFill>
                <a:srgbClr val="00264D"/>
              </a:solidFill>
              <a:latin typeface="Roboto" panose="02000000000000000000" pitchFamily="2" charset="0"/>
              <a:ea typeface="Roboto" panose="02000000000000000000" pitchFamily="2" charset="0"/>
            </a:endParaRPr>
          </a:p>
        </p:txBody>
      </p:sp>
      <p:sp>
        <p:nvSpPr>
          <p:cNvPr id="152" name="Rectangle 151">
            <a:extLst>
              <a:ext uri="{FF2B5EF4-FFF2-40B4-BE49-F238E27FC236}">
                <a16:creationId xmlns:a16="http://schemas.microsoft.com/office/drawing/2014/main" id="{83A6C027-3C98-FB1B-A1A7-A0E29AA39C96}"/>
              </a:ext>
            </a:extLst>
          </p:cNvPr>
          <p:cNvSpPr/>
          <p:nvPr/>
        </p:nvSpPr>
        <p:spPr>
          <a:xfrm>
            <a:off x="9511813" y="2656328"/>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Gain verified status on carbon footprint reporting</a:t>
            </a:r>
            <a:endParaRPr lang="en-AU" sz="800" dirty="0" err="1">
              <a:solidFill>
                <a:srgbClr val="00264D"/>
              </a:solidFill>
              <a:latin typeface="Roboto" panose="02000000000000000000" pitchFamily="2" charset="0"/>
              <a:ea typeface="Roboto" panose="02000000000000000000" pitchFamily="2" charset="0"/>
            </a:endParaRPr>
          </a:p>
        </p:txBody>
      </p:sp>
      <p:cxnSp>
        <p:nvCxnSpPr>
          <p:cNvPr id="153" name="Straight Connector 152">
            <a:extLst>
              <a:ext uri="{FF2B5EF4-FFF2-40B4-BE49-F238E27FC236}">
                <a16:creationId xmlns:a16="http://schemas.microsoft.com/office/drawing/2014/main" id="{CEB1FB92-08CE-DD25-2C97-72C16D7A62CB}"/>
              </a:ext>
            </a:extLst>
          </p:cNvPr>
          <p:cNvCxnSpPr/>
          <p:nvPr/>
        </p:nvCxnSpPr>
        <p:spPr>
          <a:xfrm>
            <a:off x="8427757" y="3477076"/>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F4D2136-62DA-2C33-B43B-B9F4003B12E6}"/>
              </a:ext>
            </a:extLst>
          </p:cNvPr>
          <p:cNvCxnSpPr>
            <a:cxnSpLocks/>
          </p:cNvCxnSpPr>
          <p:nvPr/>
        </p:nvCxnSpPr>
        <p:spPr>
          <a:xfrm>
            <a:off x="8877653" y="3484136"/>
            <a:ext cx="0" cy="354129"/>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653DA65-E8EC-DD00-E0F3-F413E0DB02E2}"/>
              </a:ext>
            </a:extLst>
          </p:cNvPr>
          <p:cNvCxnSpPr/>
          <p:nvPr/>
        </p:nvCxnSpPr>
        <p:spPr>
          <a:xfrm>
            <a:off x="9538671" y="3475284"/>
            <a:ext cx="899792" cy="0"/>
          </a:xfrm>
          <a:prstGeom prst="line">
            <a:avLst/>
          </a:prstGeom>
          <a:ln w="25400">
            <a:solidFill>
              <a:srgbClr val="9FA7C4"/>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279CB99-8388-92FA-26B1-E1C7F55994CE}"/>
              </a:ext>
            </a:extLst>
          </p:cNvPr>
          <p:cNvCxnSpPr>
            <a:cxnSpLocks/>
            <a:stCxn id="152" idx="2"/>
          </p:cNvCxnSpPr>
          <p:nvPr/>
        </p:nvCxnSpPr>
        <p:spPr>
          <a:xfrm>
            <a:off x="9961709" y="3484136"/>
            <a:ext cx="0" cy="345130"/>
          </a:xfrm>
          <a:prstGeom prst="line">
            <a:avLst/>
          </a:prstGeom>
          <a:ln w="12700" cap="rnd">
            <a:solidFill>
              <a:srgbClr val="9FA7C4"/>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57" name="Rectangle 156">
            <a:extLst>
              <a:ext uri="{FF2B5EF4-FFF2-40B4-BE49-F238E27FC236}">
                <a16:creationId xmlns:a16="http://schemas.microsoft.com/office/drawing/2014/main" id="{D6E7B8F5-0F38-4223-F946-236CAC4235BD}"/>
              </a:ext>
            </a:extLst>
          </p:cNvPr>
          <p:cNvSpPr/>
          <p:nvPr/>
        </p:nvSpPr>
        <p:spPr>
          <a:xfrm>
            <a:off x="2776221" y="2664105"/>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AU" sz="800" dirty="0">
                <a:solidFill>
                  <a:srgbClr val="00264D"/>
                </a:solidFill>
                <a:latin typeface="Roboto" panose="02000000000000000000" pitchFamily="2" charset="0"/>
                <a:ea typeface="Roboto" panose="02000000000000000000" pitchFamily="2" charset="0"/>
              </a:rPr>
              <a:t>Encourage home worker efficiency for emission reductions</a:t>
            </a:r>
          </a:p>
        </p:txBody>
      </p:sp>
      <p:sp>
        <p:nvSpPr>
          <p:cNvPr id="158" name="Rectangle 157">
            <a:extLst>
              <a:ext uri="{FF2B5EF4-FFF2-40B4-BE49-F238E27FC236}">
                <a16:creationId xmlns:a16="http://schemas.microsoft.com/office/drawing/2014/main" id="{5E3F92ED-2665-9E3A-9C50-02CFA9439C40}"/>
              </a:ext>
            </a:extLst>
          </p:cNvPr>
          <p:cNvSpPr/>
          <p:nvPr/>
        </p:nvSpPr>
        <p:spPr>
          <a:xfrm>
            <a:off x="574097" y="2674043"/>
            <a:ext cx="899792" cy="8278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Mandate Supplier Net Zero commitments</a:t>
            </a:r>
            <a:endParaRPr lang="en-AU" sz="800" dirty="0" err="1">
              <a:solidFill>
                <a:srgbClr val="00264D"/>
              </a:solidFill>
              <a:latin typeface="Roboto" panose="02000000000000000000" pitchFamily="2" charset="0"/>
              <a:ea typeface="Roboto" panose="02000000000000000000" pitchFamily="2" charset="0"/>
            </a:endParaRPr>
          </a:p>
        </p:txBody>
      </p:sp>
      <p:sp>
        <p:nvSpPr>
          <p:cNvPr id="159" name="TextBox 158">
            <a:extLst>
              <a:ext uri="{FF2B5EF4-FFF2-40B4-BE49-F238E27FC236}">
                <a16:creationId xmlns:a16="http://schemas.microsoft.com/office/drawing/2014/main" id="{6DBBD74B-B5BC-9D10-4E4E-44DA9A03510F}"/>
              </a:ext>
            </a:extLst>
          </p:cNvPr>
          <p:cNvSpPr txBox="1"/>
          <p:nvPr/>
        </p:nvSpPr>
        <p:spPr>
          <a:xfrm>
            <a:off x="303536" y="163481"/>
            <a:ext cx="5648856"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Evolution of Carbon Management</a:t>
            </a:r>
          </a:p>
          <a:p>
            <a:pPr>
              <a:lnSpc>
                <a:spcPct val="90000"/>
              </a:lnSpc>
              <a:spcBef>
                <a:spcPct val="0"/>
              </a:spcBef>
              <a:spcAft>
                <a:spcPts val="600"/>
              </a:spcAft>
            </a:pPr>
            <a:r>
              <a:rPr kumimoji="0" lang="en-GB"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An example of the journey over</a:t>
            </a:r>
            <a:r>
              <a:rPr lang="en-GB" sz="2000" dirty="0">
                <a:solidFill>
                  <a:srgbClr val="00B0F0"/>
                </a:solidFill>
                <a:latin typeface="Roboto" panose="02000000000000000000" pitchFamily="2" charset="0"/>
                <a:ea typeface="Roboto" panose="02000000000000000000" pitchFamily="2" charset="0"/>
                <a:cs typeface="Open Sans" panose="020B0606030504020204" pitchFamily="34" charset="0"/>
              </a:rPr>
              <a:t> </a:t>
            </a:r>
            <a:r>
              <a:rPr kumimoji="0" lang="en-GB"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years</a:t>
            </a:r>
            <a:endPar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160" name="Freeform 19">
            <a:extLst>
              <a:ext uri="{FF2B5EF4-FFF2-40B4-BE49-F238E27FC236}">
                <a16:creationId xmlns:a16="http://schemas.microsoft.com/office/drawing/2014/main" id="{449BFADF-1F9C-7B41-8837-C4CBB33C6CA1}"/>
              </a:ext>
            </a:extLst>
          </p:cNvPr>
          <p:cNvSpPr>
            <a:spLocks/>
          </p:cNvSpPr>
          <p:nvPr/>
        </p:nvSpPr>
        <p:spPr bwMode="auto">
          <a:xfrm rot="16200000">
            <a:off x="1918538" y="-591539"/>
            <a:ext cx="45719" cy="3108559"/>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grpSp>
        <p:nvGrpSpPr>
          <p:cNvPr id="2" name="Group 1">
            <a:extLst>
              <a:ext uri="{FF2B5EF4-FFF2-40B4-BE49-F238E27FC236}">
                <a16:creationId xmlns:a16="http://schemas.microsoft.com/office/drawing/2014/main" id="{6D4EF347-342A-89CB-4422-9B76C8074696}"/>
              </a:ext>
            </a:extLst>
          </p:cNvPr>
          <p:cNvGrpSpPr/>
          <p:nvPr/>
        </p:nvGrpSpPr>
        <p:grpSpPr>
          <a:xfrm>
            <a:off x="6434883" y="1999506"/>
            <a:ext cx="1086782" cy="278764"/>
            <a:chOff x="6454354" y="2022738"/>
            <a:chExt cx="1039476" cy="221280"/>
          </a:xfrm>
        </p:grpSpPr>
        <p:sp>
          <p:nvSpPr>
            <p:cNvPr id="161" name="Rectangle 160">
              <a:extLst>
                <a:ext uri="{FF2B5EF4-FFF2-40B4-BE49-F238E27FC236}">
                  <a16:creationId xmlns:a16="http://schemas.microsoft.com/office/drawing/2014/main" id="{B5ABE168-D09F-B329-C4C5-041561ED8819}"/>
                </a:ext>
              </a:extLst>
            </p:cNvPr>
            <p:cNvSpPr/>
            <p:nvPr/>
          </p:nvSpPr>
          <p:spPr>
            <a:xfrm>
              <a:off x="6454354" y="2022738"/>
              <a:ext cx="849548" cy="221068"/>
            </a:xfrm>
            <a:prstGeom prst="rect">
              <a:avLst/>
            </a:prstGeom>
            <a:solidFill>
              <a:srgbClr val="02B9FB"/>
            </a:solidFill>
          </p:spPr>
          <p:txBody>
            <a:bodyPr wrap="square" lIns="0" tIns="0" rIns="0" bIns="0" rtlCol="0" anchor="ctr">
              <a:noAutofit/>
            </a:bodyPr>
            <a:lstStyle/>
            <a:p>
              <a:pPr algn="ctr"/>
              <a:r>
                <a:rPr lang="en-GB" sz="1050" b="1" dirty="0">
                  <a:solidFill>
                    <a:schemeClr val="bg1"/>
                  </a:solidFill>
                  <a:latin typeface="Roboto" panose="02000000000000000000" pitchFamily="2" charset="0"/>
                  <a:ea typeface="Roboto" panose="02000000000000000000" pitchFamily="2" charset="0"/>
                </a:rPr>
                <a:t>2) EMERGING</a:t>
              </a:r>
              <a:endParaRPr lang="en-AU" sz="1050" b="1" dirty="0" err="1">
                <a:solidFill>
                  <a:schemeClr val="bg1"/>
                </a:solidFill>
                <a:latin typeface="Roboto" panose="02000000000000000000" pitchFamily="2" charset="0"/>
                <a:ea typeface="Roboto" panose="02000000000000000000" pitchFamily="2" charset="0"/>
              </a:endParaRPr>
            </a:p>
          </p:txBody>
        </p:sp>
        <p:sp>
          <p:nvSpPr>
            <p:cNvPr id="162" name="Isosceles Triangle 161">
              <a:extLst>
                <a:ext uri="{FF2B5EF4-FFF2-40B4-BE49-F238E27FC236}">
                  <a16:creationId xmlns:a16="http://schemas.microsoft.com/office/drawing/2014/main" id="{15E5CC3C-391E-A065-104C-CF574F110844}"/>
                </a:ext>
              </a:extLst>
            </p:cNvPr>
            <p:cNvSpPr/>
            <p:nvPr/>
          </p:nvSpPr>
          <p:spPr>
            <a:xfrm rot="5400000">
              <a:off x="7287919" y="2038106"/>
              <a:ext cx="221164" cy="190659"/>
            </a:xfrm>
            <a:prstGeom prst="triangle">
              <a:avLst/>
            </a:prstGeom>
            <a:solidFill>
              <a:srgbClr val="02B9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grpSp>
      <p:cxnSp>
        <p:nvCxnSpPr>
          <p:cNvPr id="21" name="Straight Connector 20">
            <a:extLst>
              <a:ext uri="{FF2B5EF4-FFF2-40B4-BE49-F238E27FC236}">
                <a16:creationId xmlns:a16="http://schemas.microsoft.com/office/drawing/2014/main" id="{FF2A143A-AADC-FAF8-0F98-6249E9E098B7}"/>
              </a:ext>
            </a:extLst>
          </p:cNvPr>
          <p:cNvCxnSpPr>
            <a:cxnSpLocks/>
          </p:cNvCxnSpPr>
          <p:nvPr/>
        </p:nvCxnSpPr>
        <p:spPr>
          <a:xfrm>
            <a:off x="2256340" y="1734862"/>
            <a:ext cx="7284" cy="374661"/>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84B995-A430-932D-C2C7-C075C3AE5629}"/>
              </a:ext>
            </a:extLst>
          </p:cNvPr>
          <p:cNvCxnSpPr>
            <a:cxnSpLocks/>
          </p:cNvCxnSpPr>
          <p:nvPr/>
        </p:nvCxnSpPr>
        <p:spPr>
          <a:xfrm>
            <a:off x="1251748" y="1734862"/>
            <a:ext cx="0" cy="374661"/>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F6D28E7-9645-E0AA-296A-6B69CADB9EA8}"/>
              </a:ext>
            </a:extLst>
          </p:cNvPr>
          <p:cNvCxnSpPr>
            <a:cxnSpLocks/>
          </p:cNvCxnSpPr>
          <p:nvPr/>
        </p:nvCxnSpPr>
        <p:spPr>
          <a:xfrm>
            <a:off x="3298719" y="1728276"/>
            <a:ext cx="0" cy="381247"/>
          </a:xfrm>
          <a:prstGeom prst="line">
            <a:avLst/>
          </a:prstGeom>
          <a:ln w="12700" cap="rnd">
            <a:solidFill>
              <a:schemeClr val="accent6"/>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83B3358-1DD1-49EC-C74A-65E391CD633F}"/>
              </a:ext>
            </a:extLst>
          </p:cNvPr>
          <p:cNvCxnSpPr>
            <a:cxnSpLocks/>
          </p:cNvCxnSpPr>
          <p:nvPr/>
        </p:nvCxnSpPr>
        <p:spPr>
          <a:xfrm>
            <a:off x="4294076" y="1734862"/>
            <a:ext cx="0" cy="374661"/>
          </a:xfrm>
          <a:prstGeom prst="line">
            <a:avLst/>
          </a:prstGeom>
          <a:ln w="12700" cap="rnd">
            <a:solidFill>
              <a:srgbClr val="9FA7C4"/>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E4BA8B-285E-6B50-D83D-907486FA2CDD}"/>
              </a:ext>
            </a:extLst>
          </p:cNvPr>
          <p:cNvCxnSpPr>
            <a:cxnSpLocks/>
          </p:cNvCxnSpPr>
          <p:nvPr/>
        </p:nvCxnSpPr>
        <p:spPr>
          <a:xfrm>
            <a:off x="5335758" y="1734862"/>
            <a:ext cx="0" cy="374661"/>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3E6988-9725-F9E5-C699-270A307B3247}"/>
              </a:ext>
            </a:extLst>
          </p:cNvPr>
          <p:cNvCxnSpPr>
            <a:cxnSpLocks/>
          </p:cNvCxnSpPr>
          <p:nvPr/>
        </p:nvCxnSpPr>
        <p:spPr>
          <a:xfrm>
            <a:off x="6371654" y="1728276"/>
            <a:ext cx="0" cy="381247"/>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22DDE0B-AEC1-E821-C7C4-3AB765221910}"/>
              </a:ext>
            </a:extLst>
          </p:cNvPr>
          <p:cNvCxnSpPr>
            <a:cxnSpLocks/>
          </p:cNvCxnSpPr>
          <p:nvPr/>
        </p:nvCxnSpPr>
        <p:spPr>
          <a:xfrm>
            <a:off x="8397537" y="1728276"/>
            <a:ext cx="0" cy="387833"/>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0C079E-A927-216B-A992-1AD1EBA450DD}"/>
              </a:ext>
            </a:extLst>
          </p:cNvPr>
          <p:cNvCxnSpPr>
            <a:cxnSpLocks/>
          </p:cNvCxnSpPr>
          <p:nvPr/>
        </p:nvCxnSpPr>
        <p:spPr>
          <a:xfrm>
            <a:off x="9429438" y="1742455"/>
            <a:ext cx="0" cy="385109"/>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BDDCE2-84AF-5611-2E5C-ADD6329E49B0}"/>
              </a:ext>
            </a:extLst>
          </p:cNvPr>
          <p:cNvCxnSpPr>
            <a:cxnSpLocks/>
          </p:cNvCxnSpPr>
          <p:nvPr/>
        </p:nvCxnSpPr>
        <p:spPr>
          <a:xfrm>
            <a:off x="10436880" y="1742455"/>
            <a:ext cx="0" cy="381247"/>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B0A3BC3-9B4B-5E4A-B23D-DDFB1C7F9264}"/>
              </a:ext>
            </a:extLst>
          </p:cNvPr>
          <p:cNvCxnSpPr>
            <a:cxnSpLocks/>
          </p:cNvCxnSpPr>
          <p:nvPr/>
        </p:nvCxnSpPr>
        <p:spPr>
          <a:xfrm>
            <a:off x="11439698" y="1742455"/>
            <a:ext cx="0" cy="381247"/>
          </a:xfrm>
          <a:prstGeom prst="line">
            <a:avLst/>
          </a:prstGeom>
          <a:ln w="12700" cap="rnd">
            <a:solidFill>
              <a:srgbClr val="9FA7C4"/>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38EF1E-A8D9-8474-D482-8B8B3CD79E69}"/>
              </a:ext>
            </a:extLst>
          </p:cNvPr>
          <p:cNvCxnSpPr>
            <a:cxnSpLocks/>
          </p:cNvCxnSpPr>
          <p:nvPr/>
        </p:nvCxnSpPr>
        <p:spPr>
          <a:xfrm>
            <a:off x="7396860" y="1728276"/>
            <a:ext cx="0" cy="381247"/>
          </a:xfrm>
          <a:prstGeom prst="line">
            <a:avLst/>
          </a:prstGeom>
          <a:ln w="12700" cap="rnd">
            <a:solidFill>
              <a:srgbClr val="FFD000"/>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4B9EDDC7-2AB3-8C2B-F73C-D1F763BD5ABD}"/>
              </a:ext>
            </a:extLst>
          </p:cNvPr>
          <p:cNvGrpSpPr/>
          <p:nvPr/>
        </p:nvGrpSpPr>
        <p:grpSpPr>
          <a:xfrm>
            <a:off x="9239270" y="5380760"/>
            <a:ext cx="1689032" cy="268364"/>
            <a:chOff x="9239270" y="5380760"/>
            <a:chExt cx="1689032" cy="268364"/>
          </a:xfrm>
        </p:grpSpPr>
        <p:sp>
          <p:nvSpPr>
            <p:cNvPr id="210" name="Rectangle 209">
              <a:extLst>
                <a:ext uri="{FF2B5EF4-FFF2-40B4-BE49-F238E27FC236}">
                  <a16:creationId xmlns:a16="http://schemas.microsoft.com/office/drawing/2014/main" id="{33ACC727-D697-8A10-67FE-792D997E063B}"/>
                </a:ext>
              </a:extLst>
            </p:cNvPr>
            <p:cNvSpPr/>
            <p:nvPr/>
          </p:nvSpPr>
          <p:spPr>
            <a:xfrm>
              <a:off x="9239270" y="5380760"/>
              <a:ext cx="1502020" cy="266274"/>
            </a:xfrm>
            <a:prstGeom prst="rect">
              <a:avLst/>
            </a:prstGeom>
            <a:solidFill>
              <a:srgbClr val="002060"/>
            </a:solidFill>
          </p:spPr>
          <p:txBody>
            <a:bodyPr wrap="square" lIns="0" tIns="0" rIns="0" bIns="0" rtlCol="0" anchor="ctr">
              <a:noAutofit/>
            </a:bodyPr>
            <a:lstStyle/>
            <a:p>
              <a:pPr algn="ctr"/>
              <a:r>
                <a:rPr lang="en-GB" sz="1100" b="1" dirty="0">
                  <a:solidFill>
                    <a:schemeClr val="bg1"/>
                  </a:solidFill>
                  <a:latin typeface="Roboto" panose="02000000000000000000" pitchFamily="2" charset="0"/>
                  <a:ea typeface="Roboto" panose="02000000000000000000" pitchFamily="2" charset="0"/>
                </a:rPr>
                <a:t>5) MARKET LEADING</a:t>
              </a:r>
              <a:endParaRPr lang="en-AU" sz="1100" b="1" dirty="0" err="1">
                <a:solidFill>
                  <a:schemeClr val="bg1"/>
                </a:solidFill>
                <a:latin typeface="Roboto" panose="02000000000000000000" pitchFamily="2" charset="0"/>
                <a:ea typeface="Roboto" panose="02000000000000000000" pitchFamily="2" charset="0"/>
              </a:endParaRPr>
            </a:p>
          </p:txBody>
        </p:sp>
        <p:sp>
          <p:nvSpPr>
            <p:cNvPr id="211" name="Isosceles Triangle 210">
              <a:extLst>
                <a:ext uri="{FF2B5EF4-FFF2-40B4-BE49-F238E27FC236}">
                  <a16:creationId xmlns:a16="http://schemas.microsoft.com/office/drawing/2014/main" id="{94A32139-470E-722D-7DE7-A972D98CFEA8}"/>
                </a:ext>
              </a:extLst>
            </p:cNvPr>
            <p:cNvSpPr/>
            <p:nvPr/>
          </p:nvSpPr>
          <p:spPr>
            <a:xfrm rot="5400000">
              <a:off x="10699835" y="5420657"/>
              <a:ext cx="266275" cy="190659"/>
            </a:xfrm>
            <a:prstGeom prst="triangle">
              <a:avLst/>
            </a:pr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grpSp>
      <p:sp>
        <p:nvSpPr>
          <p:cNvPr id="240" name="Rectangle 239">
            <a:extLst>
              <a:ext uri="{FF2B5EF4-FFF2-40B4-BE49-F238E27FC236}">
                <a16:creationId xmlns:a16="http://schemas.microsoft.com/office/drawing/2014/main" id="{F5F5D341-CA54-915D-542E-8B8D4F09D2ED}"/>
              </a:ext>
            </a:extLst>
          </p:cNvPr>
          <p:cNvSpPr/>
          <p:nvPr/>
        </p:nvSpPr>
        <p:spPr>
          <a:xfrm rot="5400000" flipV="1">
            <a:off x="-410450" y="4655997"/>
            <a:ext cx="1718576" cy="65115"/>
          </a:xfrm>
          <a:prstGeom prst="rect">
            <a:avLst/>
          </a:prstGeom>
          <a:solidFill>
            <a:srgbClr val="0E79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grpSp>
        <p:nvGrpSpPr>
          <p:cNvPr id="4" name="Group 3">
            <a:extLst>
              <a:ext uri="{FF2B5EF4-FFF2-40B4-BE49-F238E27FC236}">
                <a16:creationId xmlns:a16="http://schemas.microsoft.com/office/drawing/2014/main" id="{DA39F62E-24F1-B7F3-DEBE-F627B12B6997}"/>
              </a:ext>
            </a:extLst>
          </p:cNvPr>
          <p:cNvGrpSpPr/>
          <p:nvPr/>
        </p:nvGrpSpPr>
        <p:grpSpPr>
          <a:xfrm>
            <a:off x="140698" y="1993197"/>
            <a:ext cx="1031167" cy="273994"/>
            <a:chOff x="120141" y="2038676"/>
            <a:chExt cx="1027844" cy="221167"/>
          </a:xfrm>
        </p:grpSpPr>
        <p:sp>
          <p:nvSpPr>
            <p:cNvPr id="5" name="Rectangle 4">
              <a:extLst>
                <a:ext uri="{FF2B5EF4-FFF2-40B4-BE49-F238E27FC236}">
                  <a16:creationId xmlns:a16="http://schemas.microsoft.com/office/drawing/2014/main" id="{4FE13EE5-AAF2-9725-7671-1CA2232808CC}"/>
                </a:ext>
              </a:extLst>
            </p:cNvPr>
            <p:cNvSpPr/>
            <p:nvPr/>
          </p:nvSpPr>
          <p:spPr>
            <a:xfrm>
              <a:off x="120141" y="2038676"/>
              <a:ext cx="855593" cy="219736"/>
            </a:xfrm>
            <a:prstGeom prst="rect">
              <a:avLst/>
            </a:prstGeom>
            <a:solidFill>
              <a:srgbClr val="9FA7C4"/>
            </a:solidFill>
          </p:spPr>
          <p:txBody>
            <a:bodyPr wrap="square" lIns="0" tIns="0" rIns="0" bIns="0" rtlCol="0" anchor="ctr">
              <a:noAutofit/>
            </a:bodyPr>
            <a:lstStyle/>
            <a:p>
              <a:pPr algn="ctr"/>
              <a:r>
                <a:rPr lang="en-GB" sz="1100" b="1" dirty="0">
                  <a:solidFill>
                    <a:schemeClr val="bg1"/>
                  </a:solidFill>
                  <a:latin typeface="Roboto" panose="02000000000000000000" pitchFamily="2" charset="0"/>
                  <a:ea typeface="Roboto" panose="02000000000000000000" pitchFamily="2" charset="0"/>
                </a:rPr>
                <a:t>1) BEGINNER</a:t>
              </a:r>
              <a:endParaRPr lang="en-AU" sz="1100" b="1" dirty="0" err="1">
                <a:solidFill>
                  <a:schemeClr val="bg1"/>
                </a:solidFill>
                <a:latin typeface="Roboto" panose="02000000000000000000" pitchFamily="2" charset="0"/>
                <a:ea typeface="Roboto" panose="02000000000000000000" pitchFamily="2" charset="0"/>
              </a:endParaRPr>
            </a:p>
          </p:txBody>
        </p:sp>
        <p:sp>
          <p:nvSpPr>
            <p:cNvPr id="6" name="Isosceles Triangle 5">
              <a:extLst>
                <a:ext uri="{FF2B5EF4-FFF2-40B4-BE49-F238E27FC236}">
                  <a16:creationId xmlns:a16="http://schemas.microsoft.com/office/drawing/2014/main" id="{56A0F637-A476-EB4F-3EFF-00F68F9FA97C}"/>
                </a:ext>
              </a:extLst>
            </p:cNvPr>
            <p:cNvSpPr/>
            <p:nvPr/>
          </p:nvSpPr>
          <p:spPr>
            <a:xfrm rot="5400000">
              <a:off x="942074" y="2053931"/>
              <a:ext cx="221164" cy="190659"/>
            </a:xfrm>
            <a:prstGeom prst="triangle">
              <a:avLst/>
            </a:prstGeom>
            <a:solidFill>
              <a:srgbClr val="9FA7C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grpSp>
      <p:sp>
        <p:nvSpPr>
          <p:cNvPr id="52" name="Isosceles Triangle 51">
            <a:extLst>
              <a:ext uri="{FF2B5EF4-FFF2-40B4-BE49-F238E27FC236}">
                <a16:creationId xmlns:a16="http://schemas.microsoft.com/office/drawing/2014/main" id="{FD8EEF99-7A61-F087-5FB2-DC7327D27814}"/>
              </a:ext>
            </a:extLst>
          </p:cNvPr>
          <p:cNvSpPr/>
          <p:nvPr/>
        </p:nvSpPr>
        <p:spPr>
          <a:xfrm rot="10800000">
            <a:off x="11549601" y="2430512"/>
            <a:ext cx="269531" cy="206033"/>
          </a:xfrm>
          <a:prstGeom prst="triangle">
            <a:avLst/>
          </a:prstGeom>
          <a:solidFill>
            <a:srgbClr val="02B9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62" name="Isosceles Triangle 61">
            <a:extLst>
              <a:ext uri="{FF2B5EF4-FFF2-40B4-BE49-F238E27FC236}">
                <a16:creationId xmlns:a16="http://schemas.microsoft.com/office/drawing/2014/main" id="{1212DAF5-F35E-4296-125A-221F69FAE6EF}"/>
              </a:ext>
            </a:extLst>
          </p:cNvPr>
          <p:cNvSpPr/>
          <p:nvPr/>
        </p:nvSpPr>
        <p:spPr>
          <a:xfrm rot="10800000">
            <a:off x="318748" y="4233228"/>
            <a:ext cx="269531" cy="206033"/>
          </a:xfrm>
          <a:prstGeom prst="triangle">
            <a:avLst/>
          </a:prstGeom>
          <a:solidFill>
            <a:srgbClr val="0E79B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grpSp>
        <p:nvGrpSpPr>
          <p:cNvPr id="224" name="Group 223">
            <a:extLst>
              <a:ext uri="{FF2B5EF4-FFF2-40B4-BE49-F238E27FC236}">
                <a16:creationId xmlns:a16="http://schemas.microsoft.com/office/drawing/2014/main" id="{9A2A09B0-11F0-90E2-3296-85ED3FFDDAA2}"/>
              </a:ext>
            </a:extLst>
          </p:cNvPr>
          <p:cNvGrpSpPr/>
          <p:nvPr/>
        </p:nvGrpSpPr>
        <p:grpSpPr>
          <a:xfrm>
            <a:off x="690467" y="4363734"/>
            <a:ext cx="907414" cy="1101793"/>
            <a:chOff x="690467" y="4363734"/>
            <a:chExt cx="907414" cy="1101793"/>
          </a:xfrm>
        </p:grpSpPr>
        <p:cxnSp>
          <p:nvCxnSpPr>
            <p:cNvPr id="125" name="Straight Connector 124">
              <a:extLst>
                <a:ext uri="{FF2B5EF4-FFF2-40B4-BE49-F238E27FC236}">
                  <a16:creationId xmlns:a16="http://schemas.microsoft.com/office/drawing/2014/main" id="{68830D08-7D67-CF14-C6A5-099B0C7160BC}"/>
                </a:ext>
              </a:extLst>
            </p:cNvPr>
            <p:cNvCxnSpPr>
              <a:cxnSpLocks/>
            </p:cNvCxnSpPr>
            <p:nvPr/>
          </p:nvCxnSpPr>
          <p:spPr>
            <a:xfrm>
              <a:off x="1140363" y="5150507"/>
              <a:ext cx="0" cy="315020"/>
            </a:xfrm>
            <a:prstGeom prst="line">
              <a:avLst/>
            </a:prstGeom>
            <a:ln w="12700" cap="rnd">
              <a:solidFill>
                <a:srgbClr val="BD114D"/>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F835A9D-73F6-E4E7-51D3-9470AE37694A}"/>
                </a:ext>
              </a:extLst>
            </p:cNvPr>
            <p:cNvCxnSpPr/>
            <p:nvPr/>
          </p:nvCxnSpPr>
          <p:spPr>
            <a:xfrm>
              <a:off x="690467" y="5150508"/>
              <a:ext cx="899792" cy="0"/>
            </a:xfrm>
            <a:prstGeom prst="line">
              <a:avLst/>
            </a:prstGeom>
            <a:ln w="25400">
              <a:solidFill>
                <a:srgbClr val="BD114D"/>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6BD224B2-92A2-8856-878F-3428A2087430}"/>
                </a:ext>
              </a:extLst>
            </p:cNvPr>
            <p:cNvSpPr/>
            <p:nvPr/>
          </p:nvSpPr>
          <p:spPr>
            <a:xfrm>
              <a:off x="698089" y="4363734"/>
              <a:ext cx="899792" cy="7932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038825"/>
              <a:r>
                <a:rPr lang="en-GB" sz="800" dirty="0">
                  <a:solidFill>
                    <a:srgbClr val="00264D"/>
                  </a:solidFill>
                  <a:latin typeface="Roboto" panose="02000000000000000000" pitchFamily="2" charset="0"/>
                  <a:ea typeface="Roboto" panose="02000000000000000000" pitchFamily="2" charset="0"/>
                </a:rPr>
                <a:t>Appoint board level sustainable representative</a:t>
              </a:r>
              <a:endParaRPr lang="en-AU" sz="800" dirty="0" err="1">
                <a:solidFill>
                  <a:srgbClr val="00264D"/>
                </a:solidFill>
                <a:latin typeface="Roboto" panose="02000000000000000000" pitchFamily="2" charset="0"/>
                <a:ea typeface="Roboto" panose="02000000000000000000" pitchFamily="2" charset="0"/>
              </a:endParaRPr>
            </a:p>
          </p:txBody>
        </p:sp>
      </p:grpSp>
      <p:pic>
        <p:nvPicPr>
          <p:cNvPr id="119" name="Picture 118" descr="A group of people with a megaphone&#10;&#10;Description automatically generated">
            <a:extLst>
              <a:ext uri="{FF2B5EF4-FFF2-40B4-BE49-F238E27FC236}">
                <a16:creationId xmlns:a16="http://schemas.microsoft.com/office/drawing/2014/main" id="{A6B4916C-0053-310E-FD47-8194F8D4945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66114" y="1915270"/>
            <a:ext cx="440299" cy="440299"/>
          </a:xfrm>
          <a:prstGeom prst="rect">
            <a:avLst/>
          </a:prstGeom>
        </p:spPr>
      </p:pic>
      <p:sp>
        <p:nvSpPr>
          <p:cNvPr id="131" name="Oval 130">
            <a:extLst>
              <a:ext uri="{FF2B5EF4-FFF2-40B4-BE49-F238E27FC236}">
                <a16:creationId xmlns:a16="http://schemas.microsoft.com/office/drawing/2014/main" id="{D2698ACE-AED4-EE2F-28EB-7E0E7EA436A2}"/>
              </a:ext>
            </a:extLst>
          </p:cNvPr>
          <p:cNvSpPr/>
          <p:nvPr/>
        </p:nvSpPr>
        <p:spPr>
          <a:xfrm>
            <a:off x="3517172" y="1821953"/>
            <a:ext cx="618049" cy="618049"/>
          </a:xfrm>
          <a:prstGeom prst="ellipse">
            <a:avLst/>
          </a:prstGeom>
          <a:solidFill>
            <a:schemeClr val="bg1"/>
          </a:solidFill>
          <a:ln w="38100">
            <a:solidFill>
              <a:srgbClr val="9FA7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pic>
        <p:nvPicPr>
          <p:cNvPr id="127" name="Picture 126" descr="A blue light bulb with arrows and a target&#10;&#10;Description automatically generated">
            <a:extLst>
              <a:ext uri="{FF2B5EF4-FFF2-40B4-BE49-F238E27FC236}">
                <a16:creationId xmlns:a16="http://schemas.microsoft.com/office/drawing/2014/main" id="{7670C955-913C-6B8D-EC54-03002715E5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30858" y="1937679"/>
            <a:ext cx="405008" cy="405008"/>
          </a:xfrm>
          <a:prstGeom prst="rect">
            <a:avLst/>
          </a:prstGeom>
        </p:spPr>
      </p:pic>
      <p:sp>
        <p:nvSpPr>
          <p:cNvPr id="163" name="Oval 162">
            <a:extLst>
              <a:ext uri="{FF2B5EF4-FFF2-40B4-BE49-F238E27FC236}">
                <a16:creationId xmlns:a16="http://schemas.microsoft.com/office/drawing/2014/main" id="{0AA219EC-3373-6120-9DB7-AD47FC113666}"/>
              </a:ext>
            </a:extLst>
          </p:cNvPr>
          <p:cNvSpPr/>
          <p:nvPr/>
        </p:nvSpPr>
        <p:spPr>
          <a:xfrm>
            <a:off x="7634953" y="1816300"/>
            <a:ext cx="618049" cy="618049"/>
          </a:xfrm>
          <a:prstGeom prst="ellipse">
            <a:avLst/>
          </a:prstGeom>
          <a:solidFill>
            <a:schemeClr val="bg1"/>
          </a:solidFill>
          <a:ln w="38100">
            <a:solidFill>
              <a:srgbClr val="02B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166" name="Oval 165">
            <a:extLst>
              <a:ext uri="{FF2B5EF4-FFF2-40B4-BE49-F238E27FC236}">
                <a16:creationId xmlns:a16="http://schemas.microsoft.com/office/drawing/2014/main" id="{9761B1CE-6EF6-4D21-711D-2B8E305B13F8}"/>
              </a:ext>
            </a:extLst>
          </p:cNvPr>
          <p:cNvSpPr/>
          <p:nvPr/>
        </p:nvSpPr>
        <p:spPr>
          <a:xfrm>
            <a:off x="9652420" y="1821176"/>
            <a:ext cx="618049" cy="618049"/>
          </a:xfrm>
          <a:prstGeom prst="ellipse">
            <a:avLst/>
          </a:prstGeom>
          <a:solidFill>
            <a:schemeClr val="bg1"/>
          </a:solidFill>
          <a:ln w="38100">
            <a:solidFill>
              <a:srgbClr val="02B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pic>
        <p:nvPicPr>
          <p:cNvPr id="169" name="Picture 168" descr="A blue and green recycle bin&#10;&#10;Description automatically generated">
            <a:extLst>
              <a:ext uri="{FF2B5EF4-FFF2-40B4-BE49-F238E27FC236}">
                <a16:creationId xmlns:a16="http://schemas.microsoft.com/office/drawing/2014/main" id="{59E8828A-6AA5-9E72-3158-D60824920DC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21470" y="1904489"/>
            <a:ext cx="460550" cy="460550"/>
          </a:xfrm>
          <a:prstGeom prst="rect">
            <a:avLst/>
          </a:prstGeom>
        </p:spPr>
      </p:pic>
      <p:pic>
        <p:nvPicPr>
          <p:cNvPr id="171" name="Picture 170" descr="A light bulb with a leaf inside&#10;&#10;Description automatically generated">
            <a:extLst>
              <a:ext uri="{FF2B5EF4-FFF2-40B4-BE49-F238E27FC236}">
                <a16:creationId xmlns:a16="http://schemas.microsoft.com/office/drawing/2014/main" id="{F5E6C199-A8A9-E944-9487-A953BD19CD1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16915" y="1905687"/>
            <a:ext cx="462570" cy="462570"/>
          </a:xfrm>
          <a:prstGeom prst="rect">
            <a:avLst/>
          </a:prstGeom>
        </p:spPr>
      </p:pic>
      <p:sp>
        <p:nvSpPr>
          <p:cNvPr id="172" name="Oval 171">
            <a:extLst>
              <a:ext uri="{FF2B5EF4-FFF2-40B4-BE49-F238E27FC236}">
                <a16:creationId xmlns:a16="http://schemas.microsoft.com/office/drawing/2014/main" id="{EE44F825-BA39-8542-D70D-FD7BD5A6CA39}"/>
              </a:ext>
            </a:extLst>
          </p:cNvPr>
          <p:cNvSpPr/>
          <p:nvPr/>
        </p:nvSpPr>
        <p:spPr>
          <a:xfrm>
            <a:off x="8032299" y="3549629"/>
            <a:ext cx="618049" cy="618049"/>
          </a:xfrm>
          <a:prstGeom prst="ellipse">
            <a:avLst/>
          </a:prstGeom>
          <a:solidFill>
            <a:schemeClr val="bg1"/>
          </a:solidFill>
          <a:ln w="38100">
            <a:solidFill>
              <a:srgbClr val="0E79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173" name="Oval 172">
            <a:extLst>
              <a:ext uri="{FF2B5EF4-FFF2-40B4-BE49-F238E27FC236}">
                <a16:creationId xmlns:a16="http://schemas.microsoft.com/office/drawing/2014/main" id="{1BE8140B-DDF3-957C-02DD-AC9733DFC9A9}"/>
              </a:ext>
            </a:extLst>
          </p:cNvPr>
          <p:cNvSpPr/>
          <p:nvPr/>
        </p:nvSpPr>
        <p:spPr>
          <a:xfrm>
            <a:off x="5733994" y="3553745"/>
            <a:ext cx="618049" cy="618049"/>
          </a:xfrm>
          <a:prstGeom prst="ellipse">
            <a:avLst/>
          </a:prstGeom>
          <a:solidFill>
            <a:schemeClr val="bg1"/>
          </a:solidFill>
          <a:ln w="38100">
            <a:solidFill>
              <a:srgbClr val="0E79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174" name="Oval 173">
            <a:extLst>
              <a:ext uri="{FF2B5EF4-FFF2-40B4-BE49-F238E27FC236}">
                <a16:creationId xmlns:a16="http://schemas.microsoft.com/office/drawing/2014/main" id="{FED0FF16-43C4-3E69-7D4F-623E09423214}"/>
              </a:ext>
            </a:extLst>
          </p:cNvPr>
          <p:cNvSpPr/>
          <p:nvPr/>
        </p:nvSpPr>
        <p:spPr>
          <a:xfrm>
            <a:off x="2368446" y="3547659"/>
            <a:ext cx="618049" cy="618049"/>
          </a:xfrm>
          <a:prstGeom prst="ellipse">
            <a:avLst/>
          </a:prstGeom>
          <a:solidFill>
            <a:schemeClr val="bg1"/>
          </a:solidFill>
          <a:ln w="38100">
            <a:solidFill>
              <a:srgbClr val="0E79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pic>
        <p:nvPicPr>
          <p:cNvPr id="176" name="Picture 175" descr="A blue circle with a leaf and arrows&#10;&#10;Description automatically generated">
            <a:extLst>
              <a:ext uri="{FF2B5EF4-FFF2-40B4-BE49-F238E27FC236}">
                <a16:creationId xmlns:a16="http://schemas.microsoft.com/office/drawing/2014/main" id="{CC5F606B-8B06-24E9-0B1F-CC1309B093D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97839" y="3626861"/>
            <a:ext cx="478699" cy="478699"/>
          </a:xfrm>
          <a:prstGeom prst="rect">
            <a:avLst/>
          </a:prstGeom>
        </p:spPr>
      </p:pic>
      <p:pic>
        <p:nvPicPr>
          <p:cNvPr id="178" name="Picture 177" descr="A blue and black outline of a molecule&#10;&#10;Description automatically generated">
            <a:extLst>
              <a:ext uri="{FF2B5EF4-FFF2-40B4-BE49-F238E27FC236}">
                <a16:creationId xmlns:a16="http://schemas.microsoft.com/office/drawing/2014/main" id="{1BF9462A-775D-04D0-CB62-D969BD6696A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57929" y="3694055"/>
            <a:ext cx="365592" cy="365592"/>
          </a:xfrm>
          <a:prstGeom prst="rect">
            <a:avLst/>
          </a:prstGeom>
        </p:spPr>
      </p:pic>
      <p:pic>
        <p:nvPicPr>
          <p:cNvPr id="182" name="Picture 181" descr="A blue and black logo of hands holding a globe&#10;&#10;Description automatically generated">
            <a:extLst>
              <a:ext uri="{FF2B5EF4-FFF2-40B4-BE49-F238E27FC236}">
                <a16:creationId xmlns:a16="http://schemas.microsoft.com/office/drawing/2014/main" id="{C0FFB441-2B7E-36E9-E614-6DB142FF325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471961" y="3669825"/>
            <a:ext cx="423803" cy="423803"/>
          </a:xfrm>
          <a:prstGeom prst="rect">
            <a:avLst/>
          </a:prstGeom>
        </p:spPr>
      </p:pic>
      <p:sp>
        <p:nvSpPr>
          <p:cNvPr id="183" name="Oval 182">
            <a:extLst>
              <a:ext uri="{FF2B5EF4-FFF2-40B4-BE49-F238E27FC236}">
                <a16:creationId xmlns:a16="http://schemas.microsoft.com/office/drawing/2014/main" id="{B4651280-BEC8-A522-F1DC-E87BCD97506E}"/>
              </a:ext>
            </a:extLst>
          </p:cNvPr>
          <p:cNvSpPr/>
          <p:nvPr/>
        </p:nvSpPr>
        <p:spPr>
          <a:xfrm>
            <a:off x="2482057" y="5234882"/>
            <a:ext cx="618049" cy="618049"/>
          </a:xfrm>
          <a:prstGeom prst="ellipse">
            <a:avLst/>
          </a:prstGeom>
          <a:solidFill>
            <a:schemeClr val="bg1"/>
          </a:solidFill>
          <a:ln w="38100">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pic>
        <p:nvPicPr>
          <p:cNvPr id="180" name="Picture 179" descr="A blue and white logo&#10;&#10;Description automatically generated">
            <a:extLst>
              <a:ext uri="{FF2B5EF4-FFF2-40B4-BE49-F238E27FC236}">
                <a16:creationId xmlns:a16="http://schemas.microsoft.com/office/drawing/2014/main" id="{23850E87-206E-E7FF-80F4-573BF40A3B5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543263" y="5288826"/>
            <a:ext cx="490391" cy="490391"/>
          </a:xfrm>
          <a:prstGeom prst="rect">
            <a:avLst/>
          </a:prstGeom>
        </p:spPr>
      </p:pic>
      <p:sp>
        <p:nvSpPr>
          <p:cNvPr id="184" name="Oval 183">
            <a:extLst>
              <a:ext uri="{FF2B5EF4-FFF2-40B4-BE49-F238E27FC236}">
                <a16:creationId xmlns:a16="http://schemas.microsoft.com/office/drawing/2014/main" id="{3D9166E1-D7AF-4E7C-4CE2-CD07A0CBD2BC}"/>
              </a:ext>
            </a:extLst>
          </p:cNvPr>
          <p:cNvSpPr/>
          <p:nvPr/>
        </p:nvSpPr>
        <p:spPr>
          <a:xfrm>
            <a:off x="5826215" y="5224996"/>
            <a:ext cx="618049" cy="618049"/>
          </a:xfrm>
          <a:prstGeom prst="ellipse">
            <a:avLst/>
          </a:prstGeom>
          <a:solidFill>
            <a:schemeClr val="bg1"/>
          </a:solidFill>
          <a:ln w="38100">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sp>
        <p:nvSpPr>
          <p:cNvPr id="185" name="Oval 184">
            <a:extLst>
              <a:ext uri="{FF2B5EF4-FFF2-40B4-BE49-F238E27FC236}">
                <a16:creationId xmlns:a16="http://schemas.microsoft.com/office/drawing/2014/main" id="{E3E2FD2D-1E1F-05AB-2316-8575263174FF}"/>
              </a:ext>
            </a:extLst>
          </p:cNvPr>
          <p:cNvSpPr/>
          <p:nvPr/>
        </p:nvSpPr>
        <p:spPr>
          <a:xfrm>
            <a:off x="8035884" y="5224996"/>
            <a:ext cx="618049" cy="618049"/>
          </a:xfrm>
          <a:prstGeom prst="ellipse">
            <a:avLst/>
          </a:prstGeom>
          <a:solidFill>
            <a:schemeClr val="bg1"/>
          </a:solidFill>
          <a:ln w="38100">
            <a:solidFill>
              <a:srgbClr val="006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pic>
        <p:nvPicPr>
          <p:cNvPr id="188" name="Picture 187" descr="A blue and black logo with a plane flying around the globe&#10;&#10;Description automatically generated">
            <a:extLst>
              <a:ext uri="{FF2B5EF4-FFF2-40B4-BE49-F238E27FC236}">
                <a16:creationId xmlns:a16="http://schemas.microsoft.com/office/drawing/2014/main" id="{820F1546-3AAE-FEF7-7573-8EA8BBCB0E87}"/>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921995" y="5319843"/>
            <a:ext cx="464417" cy="464417"/>
          </a:xfrm>
          <a:prstGeom prst="rect">
            <a:avLst/>
          </a:prstGeom>
        </p:spPr>
      </p:pic>
      <p:sp>
        <p:nvSpPr>
          <p:cNvPr id="189" name="Oval 188">
            <a:extLst>
              <a:ext uri="{FF2B5EF4-FFF2-40B4-BE49-F238E27FC236}">
                <a16:creationId xmlns:a16="http://schemas.microsoft.com/office/drawing/2014/main" id="{B4B270C5-9C2F-3D47-5E10-323E850C3129}"/>
              </a:ext>
            </a:extLst>
          </p:cNvPr>
          <p:cNvSpPr/>
          <p:nvPr/>
        </p:nvSpPr>
        <p:spPr>
          <a:xfrm>
            <a:off x="11407392" y="5198303"/>
            <a:ext cx="618049" cy="61804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8825"/>
            <a:endParaRPr lang="en-AU" sz="1600" dirty="0" err="1">
              <a:solidFill>
                <a:srgbClr val="00264D"/>
              </a:solidFill>
              <a:latin typeface="Segoe UI"/>
            </a:endParaRPr>
          </a:p>
        </p:txBody>
      </p:sp>
      <p:pic>
        <p:nvPicPr>
          <p:cNvPr id="193" name="Picture 192" descr="A blue outline of a globe with hearts above it&#10;&#10;Description automatically generated">
            <a:extLst>
              <a:ext uri="{FF2B5EF4-FFF2-40B4-BE49-F238E27FC236}">
                <a16:creationId xmlns:a16="http://schemas.microsoft.com/office/drawing/2014/main" id="{3F6C3A5A-46A8-BDFB-AAED-32E255EBA0D0}"/>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505297" y="5260517"/>
            <a:ext cx="435006" cy="435006"/>
          </a:xfrm>
          <a:prstGeom prst="rect">
            <a:avLst/>
          </a:prstGeom>
        </p:spPr>
      </p:pic>
      <p:pic>
        <p:nvPicPr>
          <p:cNvPr id="195" name="Picture 194" descr="A group of people with a megaphone&#10;&#10;Description automatically generated">
            <a:extLst>
              <a:ext uri="{FF2B5EF4-FFF2-40B4-BE49-F238E27FC236}">
                <a16:creationId xmlns:a16="http://schemas.microsoft.com/office/drawing/2014/main" id="{88E7C2EE-4534-7A5E-FA10-9F30DDD9A9A7}"/>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32877" y="5332647"/>
            <a:ext cx="426460" cy="426460"/>
          </a:xfrm>
          <a:prstGeom prst="rect">
            <a:avLst/>
          </a:prstGeom>
        </p:spPr>
      </p:pic>
      <p:sp>
        <p:nvSpPr>
          <p:cNvPr id="8" name="Rectangle 7">
            <a:extLst>
              <a:ext uri="{FF2B5EF4-FFF2-40B4-BE49-F238E27FC236}">
                <a16:creationId xmlns:a16="http://schemas.microsoft.com/office/drawing/2014/main" id="{09824253-F4CD-C90E-3E89-9E9F4E3CD973}"/>
              </a:ext>
            </a:extLst>
          </p:cNvPr>
          <p:cNvSpPr/>
          <p:nvPr/>
        </p:nvSpPr>
        <p:spPr>
          <a:xfrm>
            <a:off x="3355180" y="6008914"/>
            <a:ext cx="393435" cy="317241"/>
          </a:xfrm>
          <a:prstGeom prst="rect">
            <a:avLst/>
          </a:prstGeom>
          <a:solidFill>
            <a:srgbClr val="9FA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65893577-3F0F-0B05-6186-903C7610E6C6}"/>
              </a:ext>
            </a:extLst>
          </p:cNvPr>
          <p:cNvSpPr/>
          <p:nvPr/>
        </p:nvSpPr>
        <p:spPr>
          <a:xfrm>
            <a:off x="4628532" y="6008914"/>
            <a:ext cx="393435" cy="3172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C3CFC19A-1259-1604-E754-C8C9A14ED570}"/>
              </a:ext>
            </a:extLst>
          </p:cNvPr>
          <p:cNvSpPr/>
          <p:nvPr/>
        </p:nvSpPr>
        <p:spPr>
          <a:xfrm>
            <a:off x="5907970" y="6008914"/>
            <a:ext cx="393435" cy="317241"/>
          </a:xfrm>
          <a:prstGeom prst="rect">
            <a:avLst/>
          </a:prstGeom>
          <a:solidFill>
            <a:srgbClr val="006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29" name="Rectangle 28">
            <a:extLst>
              <a:ext uri="{FF2B5EF4-FFF2-40B4-BE49-F238E27FC236}">
                <a16:creationId xmlns:a16="http://schemas.microsoft.com/office/drawing/2014/main" id="{B992A5EF-5F10-6363-57EB-57A5ADBC7209}"/>
              </a:ext>
            </a:extLst>
          </p:cNvPr>
          <p:cNvSpPr/>
          <p:nvPr/>
        </p:nvSpPr>
        <p:spPr>
          <a:xfrm>
            <a:off x="7187408" y="6008914"/>
            <a:ext cx="393435" cy="317241"/>
          </a:xfrm>
          <a:prstGeom prst="rect">
            <a:avLst/>
          </a:prstGeom>
          <a:solidFill>
            <a:srgbClr val="BD1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244" name="TextBox 243">
            <a:extLst>
              <a:ext uri="{FF2B5EF4-FFF2-40B4-BE49-F238E27FC236}">
                <a16:creationId xmlns:a16="http://schemas.microsoft.com/office/drawing/2014/main" id="{71D4BEA3-0801-688B-CF0B-755128A67F6A}"/>
              </a:ext>
            </a:extLst>
          </p:cNvPr>
          <p:cNvSpPr txBox="1"/>
          <p:nvPr/>
        </p:nvSpPr>
        <p:spPr>
          <a:xfrm>
            <a:off x="3745483" y="6059812"/>
            <a:ext cx="883049" cy="215444"/>
          </a:xfrm>
          <a:prstGeom prst="rect">
            <a:avLst/>
          </a:prstGeom>
          <a:noFill/>
        </p:spPr>
        <p:txBody>
          <a:bodyPr wrap="square">
            <a:spAutoFit/>
          </a:bodyPr>
          <a:lstStyle/>
          <a:p>
            <a:r>
              <a:rPr lang="en-GB" sz="800" dirty="0">
                <a:solidFill>
                  <a:srgbClr val="00264D"/>
                </a:solidFill>
                <a:latin typeface="Roboto" panose="02000000000000000000" pitchFamily="2" charset="0"/>
                <a:ea typeface="Roboto" panose="02000000000000000000" pitchFamily="2" charset="0"/>
              </a:rPr>
              <a:t>Accounting</a:t>
            </a:r>
            <a:endParaRPr lang="en-GB" sz="800" dirty="0"/>
          </a:p>
        </p:txBody>
      </p:sp>
      <p:sp>
        <p:nvSpPr>
          <p:cNvPr id="245" name="TextBox 244">
            <a:extLst>
              <a:ext uri="{FF2B5EF4-FFF2-40B4-BE49-F238E27FC236}">
                <a16:creationId xmlns:a16="http://schemas.microsoft.com/office/drawing/2014/main" id="{C962EDBF-4D61-9326-46BF-D347E647F541}"/>
              </a:ext>
            </a:extLst>
          </p:cNvPr>
          <p:cNvSpPr txBox="1"/>
          <p:nvPr/>
        </p:nvSpPr>
        <p:spPr>
          <a:xfrm>
            <a:off x="5042105" y="6064072"/>
            <a:ext cx="883049" cy="215444"/>
          </a:xfrm>
          <a:prstGeom prst="rect">
            <a:avLst/>
          </a:prstGeom>
          <a:noFill/>
        </p:spPr>
        <p:txBody>
          <a:bodyPr wrap="square">
            <a:spAutoFit/>
          </a:bodyPr>
          <a:lstStyle/>
          <a:p>
            <a:r>
              <a:rPr lang="en-GB" sz="800" dirty="0">
                <a:solidFill>
                  <a:srgbClr val="00264D"/>
                </a:solidFill>
                <a:latin typeface="Roboto" panose="02000000000000000000" pitchFamily="2" charset="0"/>
                <a:ea typeface="Roboto" panose="02000000000000000000" pitchFamily="2" charset="0"/>
              </a:rPr>
              <a:t>Reduction</a:t>
            </a:r>
            <a:endParaRPr lang="en-GB" sz="800" dirty="0"/>
          </a:p>
        </p:txBody>
      </p:sp>
      <p:sp>
        <p:nvSpPr>
          <p:cNvPr id="246" name="TextBox 245">
            <a:extLst>
              <a:ext uri="{FF2B5EF4-FFF2-40B4-BE49-F238E27FC236}">
                <a16:creationId xmlns:a16="http://schemas.microsoft.com/office/drawing/2014/main" id="{F7E28ABF-0098-1EFA-18BB-DF2A753EE9B4}"/>
              </a:ext>
            </a:extLst>
          </p:cNvPr>
          <p:cNvSpPr txBox="1"/>
          <p:nvPr/>
        </p:nvSpPr>
        <p:spPr>
          <a:xfrm>
            <a:off x="6304359" y="6057543"/>
            <a:ext cx="883049" cy="215444"/>
          </a:xfrm>
          <a:prstGeom prst="rect">
            <a:avLst/>
          </a:prstGeom>
          <a:noFill/>
        </p:spPr>
        <p:txBody>
          <a:bodyPr wrap="square">
            <a:spAutoFit/>
          </a:bodyPr>
          <a:lstStyle/>
          <a:p>
            <a:r>
              <a:rPr lang="en-GB" sz="800" dirty="0">
                <a:solidFill>
                  <a:srgbClr val="00264D"/>
                </a:solidFill>
                <a:latin typeface="Roboto" panose="02000000000000000000" pitchFamily="2" charset="0"/>
                <a:ea typeface="Roboto" panose="02000000000000000000" pitchFamily="2" charset="0"/>
              </a:rPr>
              <a:t>Procurement</a:t>
            </a:r>
            <a:endParaRPr lang="en-GB" sz="800" dirty="0"/>
          </a:p>
        </p:txBody>
      </p:sp>
      <p:sp>
        <p:nvSpPr>
          <p:cNvPr id="247" name="TextBox 246">
            <a:extLst>
              <a:ext uri="{FF2B5EF4-FFF2-40B4-BE49-F238E27FC236}">
                <a16:creationId xmlns:a16="http://schemas.microsoft.com/office/drawing/2014/main" id="{166A1AF1-B049-4774-E1D2-4AFB15967F47}"/>
              </a:ext>
            </a:extLst>
          </p:cNvPr>
          <p:cNvSpPr txBox="1"/>
          <p:nvPr/>
        </p:nvSpPr>
        <p:spPr>
          <a:xfrm>
            <a:off x="7599982" y="6062609"/>
            <a:ext cx="883049" cy="215444"/>
          </a:xfrm>
          <a:prstGeom prst="rect">
            <a:avLst/>
          </a:prstGeom>
          <a:noFill/>
        </p:spPr>
        <p:txBody>
          <a:bodyPr wrap="square">
            <a:spAutoFit/>
          </a:bodyPr>
          <a:lstStyle/>
          <a:p>
            <a:r>
              <a:rPr lang="en-GB" sz="800" dirty="0">
                <a:solidFill>
                  <a:srgbClr val="00264D"/>
                </a:solidFill>
                <a:latin typeface="Roboto" panose="02000000000000000000" pitchFamily="2" charset="0"/>
                <a:ea typeface="Roboto" panose="02000000000000000000" pitchFamily="2" charset="0"/>
              </a:rPr>
              <a:t>Leadership</a:t>
            </a:r>
            <a:endParaRPr lang="en-GB" sz="800" dirty="0"/>
          </a:p>
        </p:txBody>
      </p:sp>
    </p:spTree>
    <p:extLst>
      <p:ext uri="{BB962C8B-B14F-4D97-AF65-F5344CB8AC3E}">
        <p14:creationId xmlns:p14="http://schemas.microsoft.com/office/powerpoint/2010/main" val="1104736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CFDCDD-9ABC-F153-2D81-FBB83066B2F2}"/>
              </a:ext>
            </a:extLst>
          </p:cNvPr>
          <p:cNvPicPr>
            <a:picLocks noChangeAspect="1"/>
          </p:cNvPicPr>
          <p:nvPr/>
        </p:nvPicPr>
        <p:blipFill rotWithShape="1">
          <a:blip r:embed="rId3"/>
          <a:srcRect l="419" t="8637" r="8066" b="-152"/>
          <a:stretch/>
        </p:blipFill>
        <p:spPr>
          <a:xfrm>
            <a:off x="4384451" y="-1"/>
            <a:ext cx="7807549" cy="6869393"/>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0" y="-12"/>
            <a:ext cx="9067800" cy="6858002"/>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pic>
        <p:nvPicPr>
          <p:cNvPr id="11" name="Picture 10" descr="Blue letters on a black background&#10;&#10;Description automatically generated">
            <a:extLst>
              <a:ext uri="{FF2B5EF4-FFF2-40B4-BE49-F238E27FC236}">
                <a16:creationId xmlns:a16="http://schemas.microsoft.com/office/drawing/2014/main" id="{E7E6D3E0-9820-666F-1A45-75C8648F1B3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8924" y="648954"/>
            <a:ext cx="2786767" cy="875045"/>
          </a:xfrm>
          <a:prstGeom prst="rect">
            <a:avLst/>
          </a:prstGeom>
        </p:spPr>
      </p:pic>
      <p:sp>
        <p:nvSpPr>
          <p:cNvPr id="3" name="TextBox 2">
            <a:extLst>
              <a:ext uri="{FF2B5EF4-FFF2-40B4-BE49-F238E27FC236}">
                <a16:creationId xmlns:a16="http://schemas.microsoft.com/office/drawing/2014/main" id="{E666BFD2-8800-1289-1713-5C4278CF67EA}"/>
              </a:ext>
            </a:extLst>
          </p:cNvPr>
          <p:cNvSpPr txBox="1"/>
          <p:nvPr/>
        </p:nvSpPr>
        <p:spPr>
          <a:xfrm>
            <a:off x="506683" y="1831333"/>
            <a:ext cx="6103256" cy="341632"/>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1800" b="1" i="1" dirty="0">
                <a:solidFill>
                  <a:srgbClr val="005ACD"/>
                </a:solidFill>
                <a:latin typeface="Roboto" panose="02000000000000000000" pitchFamily="2" charset="0"/>
                <a:ea typeface="Roboto" panose="02000000000000000000" pitchFamily="2" charset="0"/>
                <a:cs typeface="Open Sans" panose="020B0606030504020204" pitchFamily="34" charset="0"/>
              </a:rPr>
              <a:t>Your Partner on your journey to Net Zero</a:t>
            </a:r>
            <a:endParaRPr lang="en-US" sz="1800" i="1" dirty="0">
              <a:solidFill>
                <a:srgbClr val="005ACD"/>
              </a:solidFill>
              <a:latin typeface="Roboto" panose="02000000000000000000" pitchFamily="2" charset="0"/>
              <a:ea typeface="Roboto" panose="02000000000000000000" pitchFamily="2" charset="0"/>
              <a:cs typeface="Open Sans" panose="020B0606030504020204" pitchFamily="34" charset="0"/>
            </a:endParaRPr>
          </a:p>
        </p:txBody>
      </p:sp>
      <p:grpSp>
        <p:nvGrpSpPr>
          <p:cNvPr id="16" name="Group 15">
            <a:extLst>
              <a:ext uri="{FF2B5EF4-FFF2-40B4-BE49-F238E27FC236}">
                <a16:creationId xmlns:a16="http://schemas.microsoft.com/office/drawing/2014/main" id="{7F45F821-F2CF-79E1-63FF-F5DB2677715F}"/>
              </a:ext>
            </a:extLst>
          </p:cNvPr>
          <p:cNvGrpSpPr/>
          <p:nvPr/>
        </p:nvGrpSpPr>
        <p:grpSpPr>
          <a:xfrm>
            <a:off x="-3" y="3584066"/>
            <a:ext cx="12204703" cy="3291078"/>
            <a:chOff x="-3" y="3584066"/>
            <a:chExt cx="12204703" cy="3291078"/>
          </a:xfrm>
        </p:grpSpPr>
        <p:sp>
          <p:nvSpPr>
            <p:cNvPr id="4" name="Rectangle 3">
              <a:extLst>
                <a:ext uri="{FF2B5EF4-FFF2-40B4-BE49-F238E27FC236}">
                  <a16:creationId xmlns:a16="http://schemas.microsoft.com/office/drawing/2014/main" id="{CAFEE983-3A82-931C-C1E3-37C55A0C0328}"/>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descr="Background pattern&#10;&#10;Description automatically generated">
              <a:extLst>
                <a:ext uri="{FF2B5EF4-FFF2-40B4-BE49-F238E27FC236}">
                  <a16:creationId xmlns:a16="http://schemas.microsoft.com/office/drawing/2014/main" id="{F3A92991-C8D7-7A2C-6AC5-6B50B841116D}"/>
                </a:ext>
              </a:extLst>
            </p:cNvPr>
            <p:cNvPicPr>
              <a:picLocks noChangeAspect="1"/>
            </p:cNvPicPr>
            <p:nvPr/>
          </p:nvPicPr>
          <p:blipFill rotWithShape="1">
            <a:blip r:embed="rId5" cstate="email">
              <a:clrChange>
                <a:clrFrom>
                  <a:srgbClr val="FFFFFF"/>
                </a:clrFrom>
                <a:clrTo>
                  <a:srgbClr val="FFFFFF">
                    <a:alpha val="0"/>
                  </a:srgbClr>
                </a:clrTo>
              </a:clrChange>
              <a:alphaModFix amt="35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41703"/>
            <a:stretch/>
          </p:blipFill>
          <p:spPr>
            <a:xfrm flipH="1">
              <a:off x="-1" y="3584066"/>
              <a:ext cx="12189104" cy="3290324"/>
            </a:xfrm>
            <a:prstGeom prst="rect">
              <a:avLst/>
            </a:prstGeom>
          </p:spPr>
        </p:pic>
        <p:pic>
          <p:nvPicPr>
            <p:cNvPr id="6" name="Picture 5" descr="Logo&#10;&#10;Description automatically generated">
              <a:extLst>
                <a:ext uri="{FF2B5EF4-FFF2-40B4-BE49-F238E27FC236}">
                  <a16:creationId xmlns:a16="http://schemas.microsoft.com/office/drawing/2014/main" id="{D82ABB4D-EF1A-35E9-CB84-138F07D02DA7}"/>
                </a:ext>
              </a:extLst>
            </p:cNvPr>
            <p:cNvPicPr>
              <a:picLocks noChangeAspect="1"/>
            </p:cNvPicPr>
            <p:nvPr/>
          </p:nvPicPr>
          <p:blipFill rotWithShape="1">
            <a:blip r:embed="rId7"/>
            <a:srcRect l="11092" b="4880"/>
            <a:stretch/>
          </p:blipFill>
          <p:spPr>
            <a:xfrm>
              <a:off x="-3" y="3968555"/>
              <a:ext cx="3029617" cy="2906589"/>
            </a:xfrm>
            <a:prstGeom prst="rect">
              <a:avLst/>
            </a:prstGeom>
          </p:spPr>
        </p:pic>
        <p:sp>
          <p:nvSpPr>
            <p:cNvPr id="2" name="TextBox 1">
              <a:extLst>
                <a:ext uri="{FF2B5EF4-FFF2-40B4-BE49-F238E27FC236}">
                  <a16:creationId xmlns:a16="http://schemas.microsoft.com/office/drawing/2014/main" id="{CF872C2A-3EEE-8091-37E4-29DBB0337555}"/>
                </a:ext>
              </a:extLst>
            </p:cNvPr>
            <p:cNvSpPr txBox="1"/>
            <p:nvPr/>
          </p:nvSpPr>
          <p:spPr>
            <a:xfrm>
              <a:off x="428625" y="6597619"/>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grpSp>
      <p:sp>
        <p:nvSpPr>
          <p:cNvPr id="5" name="TextBox 4">
            <a:extLst>
              <a:ext uri="{FF2B5EF4-FFF2-40B4-BE49-F238E27FC236}">
                <a16:creationId xmlns:a16="http://schemas.microsoft.com/office/drawing/2014/main" id="{4EABCDAD-1573-5CE8-33DF-85BD685C5C2C}"/>
              </a:ext>
            </a:extLst>
          </p:cNvPr>
          <p:cNvSpPr txBox="1"/>
          <p:nvPr/>
        </p:nvSpPr>
        <p:spPr>
          <a:xfrm>
            <a:off x="506683" y="2323399"/>
            <a:ext cx="7538812" cy="2379113"/>
          </a:xfrm>
          <a:prstGeom prst="rect">
            <a:avLst/>
          </a:prstGeom>
          <a:noFill/>
        </p:spPr>
        <p:txBody>
          <a:bodyPr wrap="square" rtlCol="0">
            <a:sp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6000" b="1"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Thank you</a:t>
            </a:r>
            <a:br>
              <a:rPr kumimoji="0" lang="en-US" sz="6000" b="1"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br>
            <a:endParaRPr lang="en-US" sz="6000" b="1" dirty="0">
              <a:solidFill>
                <a:srgbClr val="005ACD"/>
              </a:solidFill>
              <a:latin typeface="Roboto" panose="02000000000000000000" pitchFamily="2" charset="0"/>
              <a:ea typeface="Roboto" panose="02000000000000000000" pitchFamily="2" charset="0"/>
              <a:cs typeface="Open Sans" panose="020B0606030504020204" pitchFamily="34" charset="0"/>
            </a:endParaRPr>
          </a:p>
          <a:p>
            <a:pPr marL="0" marR="0" lvl="0" indent="0" defTabSz="914400" rtl="0" eaLnBrk="1" fontAlgn="auto" latinLnBrk="0" hangingPunct="1">
              <a:lnSpc>
                <a:spcPct val="90000"/>
              </a:lnSpc>
              <a:spcBef>
                <a:spcPct val="0"/>
              </a:spcBef>
              <a:spcAft>
                <a:spcPts val="600"/>
              </a:spcAft>
              <a:buClrTx/>
              <a:buSzTx/>
              <a:buFontTx/>
              <a:buNone/>
              <a:tabLst/>
              <a:defRPr/>
            </a:pPr>
            <a:endParaRPr kumimoji="0" lang="en-US" sz="14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000" b="1" dirty="0">
                <a:solidFill>
                  <a:srgbClr val="00B0F0"/>
                </a:solidFill>
                <a:latin typeface="Roboto" panose="02000000000000000000" pitchFamily="2" charset="0"/>
                <a:ea typeface="Roboto" panose="02000000000000000000" pitchFamily="2" charset="0"/>
                <a:cs typeface="Open Sans" panose="020B0606030504020204" pitchFamily="34" charset="0"/>
              </a:rPr>
              <a:t>Presented by: David Wilshin</a:t>
            </a:r>
            <a:endParaRPr kumimoji="0" lang="en-US" sz="2000" b="1"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p:txBody>
      </p:sp>
      <p:pic>
        <p:nvPicPr>
          <p:cNvPr id="8" name="Picture 2" descr="Homepage – Coventry City Council">
            <a:extLst>
              <a:ext uri="{FF2B5EF4-FFF2-40B4-BE49-F238E27FC236}">
                <a16:creationId xmlns:a16="http://schemas.microsoft.com/office/drawing/2014/main" id="{027437AC-9F06-1A55-D26C-0CF5DDF839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51" y="4780655"/>
            <a:ext cx="3028950" cy="162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40285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l="-74" r="-74"/>
              </a:stretch>
            </a:blipFill>
          </p:spPr>
          <p:txBody>
            <a:bodyPr/>
            <a:lstStyle/>
            <a:p>
              <a:pPr defTabSz="609630"/>
              <a:endParaRPr lang="en-GB" sz="1200">
                <a:solidFill>
                  <a:prstClr val="black"/>
                </a:solidFill>
                <a:latin typeface="Calibri"/>
              </a:endParaRPr>
            </a:p>
          </p:txBody>
        </p:sp>
      </p:grpSp>
      <p:grpSp>
        <p:nvGrpSpPr>
          <p:cNvPr id="4" name="Group 4"/>
          <p:cNvGrpSpPr/>
          <p:nvPr/>
        </p:nvGrpSpPr>
        <p:grpSpPr>
          <a:xfrm>
            <a:off x="-829071" y="1048838"/>
            <a:ext cx="13850143" cy="4478490"/>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pPr defTabSz="609630"/>
              <a:endParaRPr lang="en-GB" sz="1200">
                <a:solidFill>
                  <a:prstClr val="black"/>
                </a:solidFill>
                <a:latin typeface="Calibri"/>
              </a:endParaRPr>
            </a:p>
          </p:txBody>
        </p:sp>
      </p:grpSp>
      <p:sp>
        <p:nvSpPr>
          <p:cNvPr id="6" name="TextBox 6"/>
          <p:cNvSpPr txBox="1"/>
          <p:nvPr/>
        </p:nvSpPr>
        <p:spPr>
          <a:xfrm>
            <a:off x="473161" y="1272654"/>
            <a:ext cx="11245679" cy="786562"/>
          </a:xfrm>
          <a:prstGeom prst="rect">
            <a:avLst/>
          </a:prstGeom>
        </p:spPr>
        <p:txBody>
          <a:bodyPr lIns="0" tIns="0" rIns="0" bIns="0" rtlCol="0" anchor="t">
            <a:spAutoFit/>
          </a:bodyPr>
          <a:lstStyle/>
          <a:p>
            <a:pPr algn="ctr" defTabSz="609630">
              <a:lnSpc>
                <a:spcPts val="6552"/>
              </a:lnSpc>
            </a:pPr>
            <a:r>
              <a:rPr lang="en-US" sz="5200" spc="47" dirty="0">
                <a:solidFill>
                  <a:srgbClr val="FFFFFF"/>
                </a:solidFill>
                <a:latin typeface="Arial Bold"/>
              </a:rPr>
              <a:t>DNZ </a:t>
            </a:r>
            <a:r>
              <a:rPr lang="en-US" sz="5200" spc="47" dirty="0" err="1">
                <a:solidFill>
                  <a:srgbClr val="FFFFFF"/>
                </a:solidFill>
                <a:latin typeface="Arial Bold"/>
              </a:rPr>
              <a:t>Programme</a:t>
            </a:r>
            <a:endParaRPr lang="en-US" sz="5200" spc="47" dirty="0">
              <a:solidFill>
                <a:srgbClr val="FFFFFF"/>
              </a:solidFill>
              <a:latin typeface="Arial Bold"/>
            </a:endParaRPr>
          </a:p>
        </p:txBody>
      </p:sp>
      <p:sp>
        <p:nvSpPr>
          <p:cNvPr id="7" name="TextBox 7"/>
          <p:cNvSpPr txBox="1"/>
          <p:nvPr/>
        </p:nvSpPr>
        <p:spPr>
          <a:xfrm>
            <a:off x="1659222" y="2109330"/>
            <a:ext cx="8897042" cy="346249"/>
          </a:xfrm>
          <a:prstGeom prst="rect">
            <a:avLst/>
          </a:prstGeom>
        </p:spPr>
        <p:txBody>
          <a:bodyPr lIns="0" tIns="0" rIns="0" bIns="0" rtlCol="0" anchor="t">
            <a:spAutoFit/>
          </a:bodyPr>
          <a:lstStyle/>
          <a:p>
            <a:pPr algn="ctr" defTabSz="609630">
              <a:lnSpc>
                <a:spcPts val="2719"/>
              </a:lnSpc>
            </a:pPr>
            <a:r>
              <a:rPr lang="en-US" sz="2267" spc="167" dirty="0">
                <a:solidFill>
                  <a:srgbClr val="309F9F"/>
                </a:solidFill>
                <a:latin typeface="Arial Bold"/>
              </a:rPr>
              <a:t>A Sustainable Future</a:t>
            </a:r>
          </a:p>
        </p:txBody>
      </p:sp>
      <p:sp>
        <p:nvSpPr>
          <p:cNvPr id="8" name="TextBox 8"/>
          <p:cNvSpPr txBox="1"/>
          <p:nvPr/>
        </p:nvSpPr>
        <p:spPr>
          <a:xfrm>
            <a:off x="169890" y="2575797"/>
            <a:ext cx="11718839" cy="2831288"/>
          </a:xfrm>
          <a:prstGeom prst="rect">
            <a:avLst/>
          </a:prstGeom>
        </p:spPr>
        <p:txBody>
          <a:bodyPr lIns="0" tIns="0" rIns="0" bIns="0" rtlCol="0" anchor="t">
            <a:spAutoFit/>
          </a:bodyPr>
          <a:lstStyle/>
          <a:p>
            <a:pPr marL="460186" lvl="1" indent="-229881" defTabSz="609630">
              <a:lnSpc>
                <a:spcPts val="3199"/>
              </a:lnSpc>
              <a:buFont typeface="Arial"/>
              <a:buChar char="•"/>
            </a:pPr>
            <a:r>
              <a:rPr lang="en-US" sz="2100" spc="21" dirty="0">
                <a:solidFill>
                  <a:srgbClr val="FFFFFF"/>
                </a:solidFill>
                <a:latin typeface="Arial"/>
              </a:rPr>
              <a:t>The </a:t>
            </a:r>
            <a:r>
              <a:rPr lang="en-US" sz="2100" spc="21" dirty="0" err="1">
                <a:solidFill>
                  <a:srgbClr val="FFFFFF"/>
                </a:solidFill>
                <a:latin typeface="Arial"/>
              </a:rPr>
              <a:t>programme</a:t>
            </a:r>
            <a:r>
              <a:rPr lang="en-US" sz="2100" spc="21" dirty="0">
                <a:solidFill>
                  <a:srgbClr val="FFFFFF"/>
                </a:solidFill>
                <a:latin typeface="Arial"/>
              </a:rPr>
              <a:t> is committed to delivering Energy Audits for small and medium-sized enterprises (SMEs) by March 2025 </a:t>
            </a:r>
          </a:p>
          <a:p>
            <a:pPr marL="460186" lvl="1" indent="-229881" defTabSz="609630">
              <a:lnSpc>
                <a:spcPts val="3199"/>
              </a:lnSpc>
              <a:buFont typeface="Arial"/>
              <a:buChar char="•"/>
            </a:pPr>
            <a:r>
              <a:rPr lang="en-GB" sz="2100" spc="21" dirty="0">
                <a:solidFill>
                  <a:srgbClr val="FFFFFF"/>
                </a:solidFill>
                <a:latin typeface="Arial"/>
              </a:rPr>
              <a:t>Capital grants of between £1,000 to £100,000, to fund up to 50% of the cost of installing energy efficiency measures</a:t>
            </a:r>
            <a:endParaRPr lang="en-US" sz="2133" spc="21" dirty="0">
              <a:solidFill>
                <a:srgbClr val="FFFFFF"/>
              </a:solidFill>
              <a:latin typeface="Arial"/>
            </a:endParaRPr>
          </a:p>
          <a:p>
            <a:pPr marL="460186" lvl="1" indent="-229881" defTabSz="609630">
              <a:lnSpc>
                <a:spcPts val="3199"/>
              </a:lnSpc>
              <a:buFont typeface="Arial"/>
              <a:buChar char="•"/>
            </a:pPr>
            <a:r>
              <a:rPr lang="en-US" sz="2100" spc="21" dirty="0">
                <a:solidFill>
                  <a:srgbClr val="FFFFFF"/>
                </a:solidFill>
                <a:latin typeface="Arial"/>
              </a:rPr>
              <a:t>The </a:t>
            </a:r>
            <a:r>
              <a:rPr lang="en-US" sz="2100" spc="21" dirty="0" err="1">
                <a:solidFill>
                  <a:srgbClr val="FFFFFF"/>
                </a:solidFill>
                <a:latin typeface="Arial"/>
              </a:rPr>
              <a:t>programme</a:t>
            </a:r>
            <a:r>
              <a:rPr lang="en-US" sz="2100" spc="21" dirty="0">
                <a:solidFill>
                  <a:srgbClr val="FFFFFF"/>
                </a:solidFill>
                <a:latin typeface="Arial"/>
              </a:rPr>
              <a:t> offers support to a wide range of small businesses, from sole traders and micro-businesses to manufacturing companies in the Birmingham, Solihull, Coventry, Black Country and Warwickshire regions </a:t>
            </a:r>
            <a:r>
              <a:rPr lang="en-US" sz="1067" spc="21" dirty="0">
                <a:solidFill>
                  <a:srgbClr val="FFFFFF"/>
                </a:solidFill>
                <a:latin typeface="Arial"/>
              </a:rPr>
              <a:t>*depending on eligibility </a:t>
            </a:r>
            <a:endParaRPr lang="en-US" sz="1067" spc="21" dirty="0">
              <a:solidFill>
                <a:srgbClr val="FFFFFF"/>
              </a:solidFill>
              <a:latin typeface="Arial"/>
              <a:cs typeface="Arial"/>
            </a:endParaRPr>
          </a:p>
        </p:txBody>
      </p:sp>
      <p:grpSp>
        <p:nvGrpSpPr>
          <p:cNvPr id="9" name="Group 9"/>
          <p:cNvGrpSpPr/>
          <p:nvPr/>
        </p:nvGrpSpPr>
        <p:grpSpPr>
          <a:xfrm>
            <a:off x="-171452" y="6463438"/>
            <a:ext cx="12534906" cy="789124"/>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Tree>
    <p:extLst>
      <p:ext uri="{BB962C8B-B14F-4D97-AF65-F5344CB8AC3E}">
        <p14:creationId xmlns:p14="http://schemas.microsoft.com/office/powerpoint/2010/main" val="88708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406400" y="177577"/>
            <a:ext cx="6916180" cy="715260"/>
          </a:xfrm>
          <a:prstGeom prst="rect">
            <a:avLst/>
          </a:prstGeom>
        </p:spPr>
        <p:txBody>
          <a:bodyPr lIns="0" tIns="0" rIns="0" bIns="0" rtlCol="0" anchor="t">
            <a:spAutoFit/>
          </a:bodyPr>
          <a:lstStyle/>
          <a:p>
            <a:pPr defTabSz="609630">
              <a:lnSpc>
                <a:spcPts val="5964"/>
              </a:lnSpc>
            </a:pPr>
            <a:r>
              <a:rPr lang="en-US" sz="4734" spc="41" dirty="0">
                <a:solidFill>
                  <a:srgbClr val="FFFFFF"/>
                </a:solidFill>
                <a:latin typeface="Arial Bold"/>
              </a:rPr>
              <a:t>Other resources</a:t>
            </a:r>
          </a:p>
        </p:txBody>
      </p:sp>
      <p:sp>
        <p:nvSpPr>
          <p:cNvPr id="3" name="TextBox 3"/>
          <p:cNvSpPr txBox="1"/>
          <p:nvPr/>
        </p:nvSpPr>
        <p:spPr>
          <a:xfrm>
            <a:off x="406401" y="831445"/>
            <a:ext cx="5397571" cy="360483"/>
          </a:xfrm>
          <a:prstGeom prst="rect">
            <a:avLst/>
          </a:prstGeom>
        </p:spPr>
        <p:txBody>
          <a:bodyPr lIns="0" tIns="0" rIns="0" bIns="0" rtlCol="0" anchor="t">
            <a:spAutoFit/>
          </a:bodyPr>
          <a:lstStyle/>
          <a:p>
            <a:pPr defTabSz="609630">
              <a:lnSpc>
                <a:spcPts val="2959"/>
              </a:lnSpc>
            </a:pPr>
            <a:r>
              <a:rPr lang="en-US" sz="2466" spc="182" dirty="0">
                <a:solidFill>
                  <a:srgbClr val="309F9F"/>
                </a:solidFill>
                <a:latin typeface="Arial Bold"/>
              </a:rPr>
              <a:t>Green Business Network </a:t>
            </a:r>
          </a:p>
        </p:txBody>
      </p:sp>
      <p:sp>
        <p:nvSpPr>
          <p:cNvPr id="4" name="TextBox 4"/>
          <p:cNvSpPr txBox="1"/>
          <p:nvPr/>
        </p:nvSpPr>
        <p:spPr>
          <a:xfrm>
            <a:off x="203200" y="1447800"/>
            <a:ext cx="11734800" cy="1551066"/>
          </a:xfrm>
          <a:prstGeom prst="rect">
            <a:avLst/>
          </a:prstGeom>
        </p:spPr>
        <p:txBody>
          <a:bodyPr wrap="square" lIns="0" tIns="0" rIns="0" bIns="0" rtlCol="0" anchor="t">
            <a:spAutoFit/>
          </a:bodyPr>
          <a:lstStyle/>
          <a:p>
            <a:pPr marL="527850" lvl="1" indent="-304815" defTabSz="609630">
              <a:lnSpc>
                <a:spcPts val="3099"/>
              </a:lnSpc>
              <a:buFont typeface="Arial" panose="020B0604020202020204" pitchFamily="34" charset="0"/>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US" sz="2065" spc="19" dirty="0">
              <a:solidFill>
                <a:srgbClr val="FFFFFF"/>
              </a:solidFill>
              <a:latin typeface="Arial"/>
            </a:endParaRPr>
          </a:p>
        </p:txBody>
      </p:sp>
      <p:grpSp>
        <p:nvGrpSpPr>
          <p:cNvPr id="7" name="Group 7"/>
          <p:cNvGrpSpPr/>
          <p:nvPr/>
        </p:nvGrpSpPr>
        <p:grpSpPr>
          <a:xfrm>
            <a:off x="-342906" y="6463438"/>
            <a:ext cx="12534906" cy="789124"/>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401234" y="1353328"/>
            <a:ext cx="9569064" cy="1706757"/>
          </a:xfrm>
          <a:prstGeom prst="rect">
            <a:avLst/>
          </a:prstGeom>
        </p:spPr>
        <p:txBody>
          <a:bodyPr vert="horz" lIns="60960" tIns="30480" rIns="60960" bIns="304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r>
              <a:rPr lang="en-GB" sz="1800" dirty="0">
                <a:solidFill>
                  <a:prstClr val="white"/>
                </a:solidFill>
                <a:latin typeface="Arial" panose="020B0604020202020204" pitchFamily="34" charset="0"/>
                <a:cs typeface="Arial" panose="020B0604020202020204" pitchFamily="34" charset="0"/>
              </a:rPr>
              <a:t>The Green Business Network allows businesses to come together, share ideas and promote energy, resource, waste and water efficiency as well as engage on low carbon, environmental and green sustainability initiatives.</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428787" y="2977221"/>
            <a:ext cx="3706812" cy="1073288"/>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indent="-228611" defTabSz="914446"/>
            <a:r>
              <a:rPr lang="en-GB" sz="1800" dirty="0">
                <a:solidFill>
                  <a:prstClr val="white"/>
                </a:solidFill>
                <a:latin typeface="WMCA Circular Book"/>
              </a:rPr>
              <a:t>Free to join</a:t>
            </a:r>
          </a:p>
          <a:p>
            <a:pPr indent="-228611" defTabSz="914446"/>
            <a:r>
              <a:rPr lang="en-GB" sz="1800" dirty="0">
                <a:solidFill>
                  <a:prstClr val="white"/>
                </a:solidFill>
                <a:latin typeface="WMCA Circular Book"/>
              </a:rPr>
              <a:t>Over 3,300 members</a:t>
            </a:r>
          </a:p>
          <a:p>
            <a:pPr indent="-228611" defTabSz="914446"/>
            <a:r>
              <a:rPr lang="en-GB" sz="1800" dirty="0">
                <a:solidFill>
                  <a:prstClr val="white"/>
                </a:solidFill>
                <a:latin typeface="WMCA Circular Book"/>
              </a:rPr>
              <a:t>Networking opportunities</a:t>
            </a:r>
          </a:p>
          <a:p>
            <a:pPr indent="-228611" defTabSz="914446"/>
            <a:r>
              <a:rPr lang="en-GB" sz="1800" dirty="0">
                <a:solidFill>
                  <a:prstClr val="white"/>
                </a:solidFill>
                <a:latin typeface="WMCA Circular Book"/>
              </a:rPr>
              <a:t>Free newsletter </a:t>
            </a:r>
          </a:p>
          <a:p>
            <a:pPr indent="-228611" defTabSz="914446"/>
            <a:r>
              <a:rPr lang="en-GB" sz="1800" dirty="0">
                <a:solidFill>
                  <a:prstClr val="white"/>
                </a:solidFill>
                <a:latin typeface="WMCA Circular Book"/>
              </a:rPr>
              <a:t>Be the first one to find out more about events and grant support opportunities </a:t>
            </a:r>
          </a:p>
          <a:p>
            <a:pPr indent="-228611" defTabSz="914446"/>
            <a:r>
              <a:rPr lang="en-GB" sz="1800" dirty="0">
                <a:solidFill>
                  <a:prstClr val="white"/>
                </a:solidFill>
                <a:latin typeface="WMCA Circular Book"/>
                <a:hlinkClick r:id="rId3"/>
              </a:rPr>
              <a:t>Join now</a:t>
            </a:r>
            <a:endParaRPr lang="en-GB" sz="1800" dirty="0">
              <a:solidFill>
                <a:prstClr val="white"/>
              </a:solidFill>
              <a:latin typeface="WMCA Circular Book"/>
            </a:endParaRPr>
          </a:p>
        </p:txBody>
      </p:sp>
      <p:pic>
        <p:nvPicPr>
          <p:cNvPr id="18" name="Picture 17" descr="A qr code with black dots&#10;&#10;Description automatically generated">
            <a:extLst>
              <a:ext uri="{FF2B5EF4-FFF2-40B4-BE49-F238E27FC236}">
                <a16:creationId xmlns:a16="http://schemas.microsoft.com/office/drawing/2014/main" id="{F0CF400C-8D87-3307-587C-F34AF07EAB9F}"/>
              </a:ext>
            </a:extLst>
          </p:cNvPr>
          <p:cNvPicPr>
            <a:picLocks noChangeAspect="1"/>
          </p:cNvPicPr>
          <p:nvPr/>
        </p:nvPicPr>
        <p:blipFill>
          <a:blip r:embed="rId4"/>
          <a:stretch>
            <a:fillRect/>
          </a:stretch>
        </p:blipFill>
        <p:spPr>
          <a:xfrm>
            <a:off x="5878181" y="2719138"/>
            <a:ext cx="2157557" cy="2157557"/>
          </a:xfrm>
          <a:prstGeom prst="rect">
            <a:avLst/>
          </a:prstGeom>
        </p:spPr>
      </p:pic>
      <p:sp>
        <p:nvSpPr>
          <p:cNvPr id="19" name="TextBox 18">
            <a:extLst>
              <a:ext uri="{FF2B5EF4-FFF2-40B4-BE49-F238E27FC236}">
                <a16:creationId xmlns:a16="http://schemas.microsoft.com/office/drawing/2014/main" id="{0C092D5F-917C-0074-5CA6-B09DB4E02879}"/>
              </a:ext>
            </a:extLst>
          </p:cNvPr>
          <p:cNvSpPr txBox="1"/>
          <p:nvPr/>
        </p:nvSpPr>
        <p:spPr>
          <a:xfrm>
            <a:off x="5983586" y="4990234"/>
            <a:ext cx="2028119" cy="297454"/>
          </a:xfrm>
          <a:prstGeom prst="rect">
            <a:avLst/>
          </a:prstGeom>
          <a:noFill/>
        </p:spPr>
        <p:txBody>
          <a:bodyPr wrap="none" rtlCol="0">
            <a:spAutoFit/>
          </a:bodyPr>
          <a:lstStyle/>
          <a:p>
            <a:pPr defTabSz="609630"/>
            <a:r>
              <a:rPr lang="en-GB" sz="1333" dirty="0">
                <a:solidFill>
                  <a:prstClr val="white"/>
                </a:solidFill>
                <a:latin typeface="Arial" panose="020B0604020202020204" pitchFamily="34" charset="0"/>
                <a:cs typeface="Arial" panose="020B0604020202020204" pitchFamily="34" charset="0"/>
              </a:rPr>
              <a:t>Use this QR code to join</a:t>
            </a:r>
          </a:p>
        </p:txBody>
      </p:sp>
      <p:sp>
        <p:nvSpPr>
          <p:cNvPr id="20" name="Rectangle 19">
            <a:extLst>
              <a:ext uri="{FF2B5EF4-FFF2-40B4-BE49-F238E27FC236}">
                <a16:creationId xmlns:a16="http://schemas.microsoft.com/office/drawing/2014/main" id="{BF661EB3-E5C5-943F-8682-2D8208070EC5}"/>
              </a:ext>
            </a:extLst>
          </p:cNvPr>
          <p:cNvSpPr/>
          <p:nvPr/>
        </p:nvSpPr>
        <p:spPr>
          <a:xfrm>
            <a:off x="5241216" y="2449364"/>
            <a:ext cx="3450234" cy="29464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Tree>
    <p:extLst>
      <p:ext uri="{BB962C8B-B14F-4D97-AF65-F5344CB8AC3E}">
        <p14:creationId xmlns:p14="http://schemas.microsoft.com/office/powerpoint/2010/main" val="1267827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406400" y="177577"/>
            <a:ext cx="6916180" cy="715260"/>
          </a:xfrm>
          <a:prstGeom prst="rect">
            <a:avLst/>
          </a:prstGeom>
        </p:spPr>
        <p:txBody>
          <a:bodyPr lIns="0" tIns="0" rIns="0" bIns="0" rtlCol="0" anchor="t">
            <a:spAutoFit/>
          </a:bodyPr>
          <a:lstStyle/>
          <a:p>
            <a:pPr defTabSz="609630">
              <a:lnSpc>
                <a:spcPts val="5964"/>
              </a:lnSpc>
            </a:pPr>
            <a:r>
              <a:rPr lang="en-US" sz="4734" spc="41" dirty="0">
                <a:solidFill>
                  <a:srgbClr val="FFFFFF"/>
                </a:solidFill>
                <a:latin typeface="Arial Bold"/>
              </a:rPr>
              <a:t>Other resources</a:t>
            </a:r>
          </a:p>
        </p:txBody>
      </p:sp>
      <p:sp>
        <p:nvSpPr>
          <p:cNvPr id="3" name="TextBox 3"/>
          <p:cNvSpPr txBox="1"/>
          <p:nvPr/>
        </p:nvSpPr>
        <p:spPr>
          <a:xfrm>
            <a:off x="406401" y="831445"/>
            <a:ext cx="5397571" cy="360483"/>
          </a:xfrm>
          <a:prstGeom prst="rect">
            <a:avLst/>
          </a:prstGeom>
        </p:spPr>
        <p:txBody>
          <a:bodyPr lIns="0" tIns="0" rIns="0" bIns="0" rtlCol="0" anchor="t">
            <a:spAutoFit/>
          </a:bodyPr>
          <a:lstStyle/>
          <a:p>
            <a:pPr defTabSz="609630">
              <a:lnSpc>
                <a:spcPts val="2959"/>
              </a:lnSpc>
            </a:pPr>
            <a:r>
              <a:rPr lang="en-US" sz="2466" spc="182" dirty="0">
                <a:solidFill>
                  <a:srgbClr val="309F9F"/>
                </a:solidFill>
                <a:latin typeface="Arial Bold"/>
              </a:rPr>
              <a:t>Green Business Podcast </a:t>
            </a:r>
          </a:p>
        </p:txBody>
      </p:sp>
      <p:sp>
        <p:nvSpPr>
          <p:cNvPr id="4" name="TextBox 4"/>
          <p:cNvSpPr txBox="1"/>
          <p:nvPr/>
        </p:nvSpPr>
        <p:spPr>
          <a:xfrm>
            <a:off x="203200" y="1447800"/>
            <a:ext cx="11734800" cy="1551066"/>
          </a:xfrm>
          <a:prstGeom prst="rect">
            <a:avLst/>
          </a:prstGeom>
        </p:spPr>
        <p:txBody>
          <a:bodyPr wrap="square" lIns="0" tIns="0" rIns="0" bIns="0" rtlCol="0" anchor="t">
            <a:spAutoFit/>
          </a:bodyPr>
          <a:lstStyle/>
          <a:p>
            <a:pPr marL="527850" lvl="1" indent="-304815" defTabSz="609630">
              <a:lnSpc>
                <a:spcPts val="3099"/>
              </a:lnSpc>
              <a:buFont typeface="Arial" panose="020B0604020202020204" pitchFamily="34" charset="0"/>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US" sz="2065" spc="19" dirty="0">
              <a:solidFill>
                <a:srgbClr val="FFFFFF"/>
              </a:solidFill>
              <a:latin typeface="Arial"/>
            </a:endParaRPr>
          </a:p>
        </p:txBody>
      </p:sp>
      <p:grpSp>
        <p:nvGrpSpPr>
          <p:cNvPr id="7" name="Group 7"/>
          <p:cNvGrpSpPr/>
          <p:nvPr/>
        </p:nvGrpSpPr>
        <p:grpSpPr>
          <a:xfrm>
            <a:off x="-342906" y="6463438"/>
            <a:ext cx="12534906" cy="789124"/>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400373" y="956537"/>
            <a:ext cx="9569064" cy="1706757"/>
          </a:xfrm>
          <a:prstGeom prst="rect">
            <a:avLst/>
          </a:prstGeom>
        </p:spPr>
        <p:txBody>
          <a:bodyPr vert="horz" lIns="60960" tIns="30480" rIns="60960" bIns="304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r>
              <a:rPr lang="en-GB" sz="1800" dirty="0">
                <a:solidFill>
                  <a:prstClr val="white"/>
                </a:solidFill>
                <a:latin typeface="Arial" panose="020B0604020202020204" pitchFamily="34" charset="0"/>
                <a:cs typeface="Arial" panose="020B0604020202020204" pitchFamily="34" charset="0"/>
              </a:rPr>
              <a:t>Listen to our monthly podcast to learn more about energy, resource, waste and water efficiency as well as engage in low carbon, environmental and green sustainability initiatives.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438020" y="2607149"/>
            <a:ext cx="3706812" cy="1073288"/>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indent="-228611" defTabSz="914446"/>
            <a:r>
              <a:rPr lang="en-GB" sz="1800" dirty="0">
                <a:solidFill>
                  <a:prstClr val="white"/>
                </a:solidFill>
                <a:latin typeface="WMCA Circular Book"/>
              </a:rPr>
              <a:t>New episodes every month</a:t>
            </a:r>
          </a:p>
          <a:p>
            <a:pPr indent="-228611" defTabSz="914446"/>
            <a:r>
              <a:rPr lang="en-GB" sz="1800" dirty="0">
                <a:solidFill>
                  <a:prstClr val="white"/>
                </a:solidFill>
                <a:latin typeface="WMCA Circular Book"/>
              </a:rPr>
              <a:t>Over 20 episodes so far discussing solar PV, heat pumps and sustainable business practices</a:t>
            </a:r>
          </a:p>
          <a:p>
            <a:pPr indent="-228611" defTabSz="914446"/>
            <a:r>
              <a:rPr lang="en-GB" sz="1867" dirty="0">
                <a:solidFill>
                  <a:prstClr val="white"/>
                </a:solidFill>
                <a:latin typeface="WMCA Circular Bold"/>
              </a:rPr>
              <a:t>Use the QR code </a:t>
            </a:r>
            <a:r>
              <a:rPr lang="en-GB" sz="1867" dirty="0">
                <a:solidFill>
                  <a:prstClr val="white"/>
                </a:solidFill>
                <a:latin typeface="WMCA Circular Bold"/>
                <a:hlinkClick r:id="rId3"/>
              </a:rPr>
              <a:t>or this link to subscribe</a:t>
            </a:r>
            <a:endParaRPr lang="en-GB" sz="1867" dirty="0">
              <a:solidFill>
                <a:prstClr val="white"/>
              </a:solidFill>
              <a:latin typeface="WMCA Circular Bold"/>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p:txBody>
      </p:sp>
      <p:pic>
        <p:nvPicPr>
          <p:cNvPr id="5" name="Picture 4" descr="A collage of a group of people&#10;&#10;Description automatically generated">
            <a:extLst>
              <a:ext uri="{FF2B5EF4-FFF2-40B4-BE49-F238E27FC236}">
                <a16:creationId xmlns:a16="http://schemas.microsoft.com/office/drawing/2014/main" id="{8F497250-4AE6-5F49-D4A9-A21F450C32AB}"/>
              </a:ext>
            </a:extLst>
          </p:cNvPr>
          <p:cNvPicPr>
            <a:picLocks noChangeAspect="1"/>
          </p:cNvPicPr>
          <p:nvPr/>
        </p:nvPicPr>
        <p:blipFill>
          <a:blip r:embed="rId4"/>
          <a:stretch>
            <a:fillRect/>
          </a:stretch>
        </p:blipFill>
        <p:spPr>
          <a:xfrm>
            <a:off x="6604001" y="2751074"/>
            <a:ext cx="4214263" cy="3231865"/>
          </a:xfrm>
          <a:prstGeom prst="rect">
            <a:avLst/>
          </a:prstGeom>
        </p:spPr>
      </p:pic>
      <p:pic>
        <p:nvPicPr>
          <p:cNvPr id="6" name="Picture 5" descr="A qr code with dots&#10;&#10;Description automatically generated">
            <a:extLst>
              <a:ext uri="{FF2B5EF4-FFF2-40B4-BE49-F238E27FC236}">
                <a16:creationId xmlns:a16="http://schemas.microsoft.com/office/drawing/2014/main" id="{8B1491E5-A1B4-F77E-D419-4D31931CFFF9}"/>
              </a:ext>
            </a:extLst>
          </p:cNvPr>
          <p:cNvPicPr>
            <a:picLocks noChangeAspect="1"/>
          </p:cNvPicPr>
          <p:nvPr/>
        </p:nvPicPr>
        <p:blipFill>
          <a:blip r:embed="rId5"/>
          <a:stretch>
            <a:fillRect/>
          </a:stretch>
        </p:blipFill>
        <p:spPr>
          <a:xfrm>
            <a:off x="4310129" y="2751073"/>
            <a:ext cx="1963276" cy="1963276"/>
          </a:xfrm>
          <a:prstGeom prst="rect">
            <a:avLst/>
          </a:prstGeom>
        </p:spPr>
      </p:pic>
    </p:spTree>
    <p:extLst>
      <p:ext uri="{BB962C8B-B14F-4D97-AF65-F5344CB8AC3E}">
        <p14:creationId xmlns:p14="http://schemas.microsoft.com/office/powerpoint/2010/main" val="4036146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406400" y="177577"/>
            <a:ext cx="6916180" cy="715260"/>
          </a:xfrm>
          <a:prstGeom prst="rect">
            <a:avLst/>
          </a:prstGeom>
        </p:spPr>
        <p:txBody>
          <a:bodyPr lIns="0" tIns="0" rIns="0" bIns="0" rtlCol="0" anchor="t">
            <a:spAutoFit/>
          </a:bodyPr>
          <a:lstStyle/>
          <a:p>
            <a:pPr defTabSz="609630">
              <a:lnSpc>
                <a:spcPts val="5964"/>
              </a:lnSpc>
            </a:pPr>
            <a:r>
              <a:rPr lang="en-US" sz="4734" spc="41" dirty="0">
                <a:solidFill>
                  <a:srgbClr val="FFFFFF"/>
                </a:solidFill>
                <a:latin typeface="Arial Bold"/>
              </a:rPr>
              <a:t>Other resources</a:t>
            </a:r>
          </a:p>
        </p:txBody>
      </p:sp>
      <p:sp>
        <p:nvSpPr>
          <p:cNvPr id="3" name="TextBox 3"/>
          <p:cNvSpPr txBox="1"/>
          <p:nvPr/>
        </p:nvSpPr>
        <p:spPr>
          <a:xfrm>
            <a:off x="406401" y="831445"/>
            <a:ext cx="5397571" cy="360483"/>
          </a:xfrm>
          <a:prstGeom prst="rect">
            <a:avLst/>
          </a:prstGeom>
        </p:spPr>
        <p:txBody>
          <a:bodyPr lIns="0" tIns="0" rIns="0" bIns="0" rtlCol="0" anchor="t">
            <a:spAutoFit/>
          </a:bodyPr>
          <a:lstStyle/>
          <a:p>
            <a:pPr defTabSz="609630">
              <a:lnSpc>
                <a:spcPts val="2959"/>
              </a:lnSpc>
            </a:pPr>
            <a:r>
              <a:rPr lang="en-US" sz="2466" spc="182" dirty="0">
                <a:solidFill>
                  <a:srgbClr val="309F9F"/>
                </a:solidFill>
                <a:latin typeface="Arial Bold"/>
              </a:rPr>
              <a:t>Green Business Directory  </a:t>
            </a:r>
          </a:p>
        </p:txBody>
      </p:sp>
      <p:sp>
        <p:nvSpPr>
          <p:cNvPr id="4" name="TextBox 4"/>
          <p:cNvSpPr txBox="1"/>
          <p:nvPr/>
        </p:nvSpPr>
        <p:spPr>
          <a:xfrm>
            <a:off x="203200" y="1447800"/>
            <a:ext cx="11734800" cy="1551066"/>
          </a:xfrm>
          <a:prstGeom prst="rect">
            <a:avLst/>
          </a:prstGeom>
        </p:spPr>
        <p:txBody>
          <a:bodyPr wrap="square" lIns="0" tIns="0" rIns="0" bIns="0" rtlCol="0" anchor="t">
            <a:spAutoFit/>
          </a:bodyPr>
          <a:lstStyle/>
          <a:p>
            <a:pPr marL="527850" lvl="1" indent="-304815" defTabSz="609630">
              <a:lnSpc>
                <a:spcPts val="3099"/>
              </a:lnSpc>
              <a:buFont typeface="Arial" panose="020B0604020202020204" pitchFamily="34" charset="0"/>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GB" sz="2065" spc="19" dirty="0">
              <a:solidFill>
                <a:srgbClr val="FFFFFF"/>
              </a:solidFill>
              <a:latin typeface="Arial"/>
            </a:endParaRPr>
          </a:p>
          <a:p>
            <a:pPr marL="446070" lvl="1" indent="-223035" defTabSz="609630">
              <a:lnSpc>
                <a:spcPts val="3099"/>
              </a:lnSpc>
              <a:buFont typeface="Arial"/>
              <a:buChar char="•"/>
            </a:pPr>
            <a:endParaRPr lang="en-US" sz="2065" spc="19" dirty="0">
              <a:solidFill>
                <a:srgbClr val="FFFFFF"/>
              </a:solidFill>
              <a:latin typeface="Arial"/>
            </a:endParaRPr>
          </a:p>
        </p:txBody>
      </p:sp>
      <p:grpSp>
        <p:nvGrpSpPr>
          <p:cNvPr id="7" name="Group 7"/>
          <p:cNvGrpSpPr/>
          <p:nvPr/>
        </p:nvGrpSpPr>
        <p:grpSpPr>
          <a:xfrm>
            <a:off x="-342906" y="6463438"/>
            <a:ext cx="12534906" cy="789124"/>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pPr defTabSz="609630"/>
              <a:endParaRPr lang="en-GB" sz="1200">
                <a:solidFill>
                  <a:prstClr val="black"/>
                </a:solidFill>
                <a:latin typeface="Calibri"/>
              </a:endParaRPr>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400373" y="956537"/>
            <a:ext cx="9569064" cy="1706757"/>
          </a:xfrm>
          <a:prstGeom prst="rect">
            <a:avLst/>
          </a:prstGeom>
        </p:spPr>
        <p:txBody>
          <a:bodyPr vert="horz" lIns="60960" tIns="30480" rIns="60960" bIns="3048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6"/>
            <a:r>
              <a:rPr lang="en-GB" sz="1800" dirty="0">
                <a:solidFill>
                  <a:prstClr val="white"/>
                </a:solidFill>
                <a:latin typeface="Arial" panose="020B0604020202020204" pitchFamily="34" charset="0"/>
                <a:cs typeface="Arial" panose="020B0604020202020204" pitchFamily="34" charset="0"/>
              </a:rPr>
              <a:t>Find a list of local suppliers and installers who can help you improve your business .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438020" y="2607149"/>
            <a:ext cx="4641980" cy="1126651"/>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indent="-228611" defTabSz="914446"/>
            <a:r>
              <a:rPr lang="en-GB" sz="1800" dirty="0">
                <a:solidFill>
                  <a:prstClr val="white"/>
                </a:solidFill>
                <a:latin typeface="Arial" panose="020B0604020202020204" pitchFamily="34" charset="0"/>
                <a:cs typeface="Arial" panose="020B0604020202020204" pitchFamily="34" charset="0"/>
              </a:rPr>
              <a:t>Over 100 companies</a:t>
            </a:r>
          </a:p>
          <a:p>
            <a:pPr indent="-228611" defTabSz="914446"/>
            <a:r>
              <a:rPr lang="en-GB" sz="1800" dirty="0">
                <a:solidFill>
                  <a:prstClr val="white"/>
                </a:solidFill>
                <a:latin typeface="Arial" panose="020B0604020202020204" pitchFamily="34" charset="0"/>
                <a:cs typeface="Arial" panose="020B0604020202020204" pitchFamily="34" charset="0"/>
              </a:rPr>
              <a:t>20 categories including solar PV, roofing services and water management </a:t>
            </a:r>
          </a:p>
          <a:p>
            <a:pPr indent="-228611" defTabSz="914446"/>
            <a:r>
              <a:rPr lang="en-GB" sz="1867" dirty="0">
                <a:solidFill>
                  <a:prstClr val="white"/>
                </a:solidFill>
                <a:latin typeface="Arial" panose="020B0604020202020204" pitchFamily="34" charset="0"/>
                <a:cs typeface="Arial" panose="020B0604020202020204" pitchFamily="34" charset="0"/>
              </a:rPr>
              <a:t>If you are a local installer or supplier please get in touch and we will add you to </a:t>
            </a:r>
            <a:r>
              <a:rPr lang="en-GB" sz="1867" dirty="0">
                <a:solidFill>
                  <a:prstClr val="white"/>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directory</a:t>
            </a:r>
            <a:endParaRPr lang="en-GB" sz="1867" dirty="0">
              <a:solidFill>
                <a:prstClr val="white"/>
              </a:solidFill>
              <a:latin typeface="Arial" panose="020B0604020202020204" pitchFamily="34" charset="0"/>
              <a:cs typeface="Arial" panose="020B0604020202020204" pitchFamily="34" charset="0"/>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a:p>
            <a:pPr indent="0" defTabSz="914446">
              <a:buNone/>
            </a:pPr>
            <a:endParaRPr lang="en-GB" sz="1800" dirty="0">
              <a:solidFill>
                <a:prstClr val="white"/>
              </a:solidFill>
              <a:latin typeface="WMCA Circular Book"/>
            </a:endParaRPr>
          </a:p>
          <a:p>
            <a:pPr indent="-228611" defTabSz="914446"/>
            <a:endParaRPr lang="en-GB" sz="1800" dirty="0">
              <a:solidFill>
                <a:prstClr val="white"/>
              </a:solidFill>
              <a:latin typeface="WMCA Circular Book"/>
            </a:endParaRPr>
          </a:p>
        </p:txBody>
      </p:sp>
      <p:pic>
        <p:nvPicPr>
          <p:cNvPr id="9" name="Picture 8" descr="A list of information on a white background&#10;&#10;Description automatically generated">
            <a:extLst>
              <a:ext uri="{FF2B5EF4-FFF2-40B4-BE49-F238E27FC236}">
                <a16:creationId xmlns:a16="http://schemas.microsoft.com/office/drawing/2014/main" id="{672927D3-8126-28C4-1D17-086DE9325D8D}"/>
              </a:ext>
            </a:extLst>
          </p:cNvPr>
          <p:cNvPicPr>
            <a:picLocks noChangeAspect="1"/>
          </p:cNvPicPr>
          <p:nvPr/>
        </p:nvPicPr>
        <p:blipFill>
          <a:blip r:embed="rId4"/>
          <a:stretch>
            <a:fillRect/>
          </a:stretch>
        </p:blipFill>
        <p:spPr>
          <a:xfrm>
            <a:off x="6478473" y="2369876"/>
            <a:ext cx="3952529" cy="352254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60353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22" b="-9222"/>
              </a:stretch>
            </a:blipFill>
          </p:spPr>
          <p:txBody>
            <a:bodyPr/>
            <a:lstStyle/>
            <a:p>
              <a:endParaRPr lang="en-GB" sz="1200"/>
            </a:p>
          </p:txBody>
        </p:sp>
      </p:grpSp>
      <p:grpSp>
        <p:nvGrpSpPr>
          <p:cNvPr id="4" name="Group 4"/>
          <p:cNvGrpSpPr/>
          <p:nvPr/>
        </p:nvGrpSpPr>
        <p:grpSpPr>
          <a:xfrm>
            <a:off x="-171452" y="6463438"/>
            <a:ext cx="12534906" cy="789124"/>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sz="1200"/>
            </a:p>
          </p:txBody>
        </p:sp>
      </p:grpSp>
      <p:grpSp>
        <p:nvGrpSpPr>
          <p:cNvPr id="6" name="Group 6"/>
          <p:cNvGrpSpPr/>
          <p:nvPr/>
        </p:nvGrpSpPr>
        <p:grpSpPr>
          <a:xfrm>
            <a:off x="703289" y="561577"/>
            <a:ext cx="10820400" cy="5852227"/>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sz="1200"/>
            </a:p>
          </p:txBody>
        </p:sp>
      </p:grpSp>
      <p:sp>
        <p:nvSpPr>
          <p:cNvPr id="8" name="TextBox 8"/>
          <p:cNvSpPr txBox="1"/>
          <p:nvPr/>
        </p:nvSpPr>
        <p:spPr>
          <a:xfrm>
            <a:off x="953628" y="552450"/>
            <a:ext cx="10552573" cy="786562"/>
          </a:xfrm>
          <a:prstGeom prst="rect">
            <a:avLst/>
          </a:prstGeom>
        </p:spPr>
        <p:txBody>
          <a:bodyPr lIns="0" tIns="0" rIns="0" bIns="0" rtlCol="0" anchor="t">
            <a:spAutoFit/>
          </a:bodyPr>
          <a:lstStyle/>
          <a:p>
            <a:pPr>
              <a:lnSpc>
                <a:spcPts val="6552"/>
              </a:lnSpc>
            </a:pPr>
            <a:r>
              <a:rPr lang="en-US" sz="5200" spc="47" dirty="0">
                <a:solidFill>
                  <a:srgbClr val="FFFFFF"/>
                </a:solidFill>
                <a:latin typeface="Arial Bold"/>
              </a:rPr>
              <a:t>Apply for a free energy audit</a:t>
            </a:r>
          </a:p>
        </p:txBody>
      </p:sp>
      <p:sp>
        <p:nvSpPr>
          <p:cNvPr id="9" name="TextBox 9"/>
          <p:cNvSpPr txBox="1"/>
          <p:nvPr/>
        </p:nvSpPr>
        <p:spPr>
          <a:xfrm>
            <a:off x="8051611" y="5138576"/>
            <a:ext cx="3730039" cy="299121"/>
          </a:xfrm>
          <a:prstGeom prst="rect">
            <a:avLst/>
          </a:prstGeom>
        </p:spPr>
        <p:txBody>
          <a:bodyPr lIns="0" tIns="0" rIns="0" bIns="0" rtlCol="0" anchor="t">
            <a:spAutoFit/>
          </a:bodyPr>
          <a:lstStyle/>
          <a:p>
            <a:pPr>
              <a:lnSpc>
                <a:spcPts val="2719"/>
              </a:lnSpc>
            </a:pPr>
            <a:r>
              <a:rPr lang="en-US" sz="1200" spc="167" dirty="0">
                <a:solidFill>
                  <a:srgbClr val="FFFFFF"/>
                </a:solidFill>
                <a:latin typeface="Arial Bold"/>
              </a:rPr>
              <a:t>Learn more about the </a:t>
            </a:r>
            <a:r>
              <a:rPr lang="en-US" sz="1200" spc="167" err="1">
                <a:solidFill>
                  <a:srgbClr val="FFFFFF"/>
                </a:solidFill>
                <a:latin typeface="Arial Bold"/>
              </a:rPr>
              <a:t>programme</a:t>
            </a:r>
            <a:endParaRPr lang="en-US" sz="1200" err="1"/>
          </a:p>
        </p:txBody>
      </p:sp>
      <p:sp>
        <p:nvSpPr>
          <p:cNvPr id="10" name="TextBox 10"/>
          <p:cNvSpPr txBox="1"/>
          <p:nvPr/>
        </p:nvSpPr>
        <p:spPr>
          <a:xfrm>
            <a:off x="953627" y="2767327"/>
            <a:ext cx="3730039" cy="331566"/>
          </a:xfrm>
          <a:prstGeom prst="rect">
            <a:avLst/>
          </a:prstGeom>
        </p:spPr>
        <p:txBody>
          <a:bodyPr lIns="0" tIns="0" rIns="0" bIns="0" rtlCol="0" anchor="t">
            <a:spAutoFit/>
          </a:bodyPr>
          <a:lstStyle/>
          <a:p>
            <a:pPr>
              <a:lnSpc>
                <a:spcPts val="2773"/>
              </a:lnSpc>
            </a:pPr>
            <a:r>
              <a:rPr lang="en-US" sz="2133" b="1" spc="213" dirty="0">
                <a:solidFill>
                  <a:srgbClr val="309F9F"/>
                </a:solidFill>
                <a:latin typeface="Arial Bold"/>
              </a:rPr>
              <a:t>EMAIL ADDRESS</a:t>
            </a:r>
          </a:p>
        </p:txBody>
      </p:sp>
      <p:sp>
        <p:nvSpPr>
          <p:cNvPr id="11" name="TextBox 11"/>
          <p:cNvSpPr txBox="1"/>
          <p:nvPr/>
        </p:nvSpPr>
        <p:spPr>
          <a:xfrm>
            <a:off x="953627" y="3049271"/>
            <a:ext cx="3730039" cy="323807"/>
          </a:xfrm>
          <a:prstGeom prst="rect">
            <a:avLst/>
          </a:prstGeom>
        </p:spPr>
        <p:txBody>
          <a:bodyPr lIns="0" tIns="0" rIns="0" bIns="0" rtlCol="0" anchor="t">
            <a:spAutoFit/>
          </a:bodyPr>
          <a:lstStyle/>
          <a:p>
            <a:pPr>
              <a:lnSpc>
                <a:spcPts val="2800"/>
              </a:lnSpc>
            </a:pPr>
            <a:r>
              <a:rPr lang="en-US" sz="1866" spc="18">
                <a:solidFill>
                  <a:srgbClr val="FFFFFF"/>
                </a:solidFill>
                <a:latin typeface="Arial Light"/>
              </a:rPr>
              <a:t>decarb@aston.ac.uk</a:t>
            </a:r>
          </a:p>
        </p:txBody>
      </p:sp>
      <p:sp>
        <p:nvSpPr>
          <p:cNvPr id="12" name="TextBox 12"/>
          <p:cNvSpPr txBox="1"/>
          <p:nvPr/>
        </p:nvSpPr>
        <p:spPr>
          <a:xfrm>
            <a:off x="953628" y="3717949"/>
            <a:ext cx="3730039" cy="331566"/>
          </a:xfrm>
          <a:prstGeom prst="rect">
            <a:avLst/>
          </a:prstGeom>
        </p:spPr>
        <p:txBody>
          <a:bodyPr lIns="0" tIns="0" rIns="0" bIns="0" rtlCol="0" anchor="t">
            <a:spAutoFit/>
          </a:bodyPr>
          <a:lstStyle/>
          <a:p>
            <a:pPr>
              <a:lnSpc>
                <a:spcPts val="2773"/>
              </a:lnSpc>
            </a:pPr>
            <a:r>
              <a:rPr lang="en-US" sz="2133" spc="213" dirty="0">
                <a:solidFill>
                  <a:srgbClr val="309F9F"/>
                </a:solidFill>
                <a:latin typeface="Arial Bold"/>
              </a:rPr>
              <a:t>PHONE NUMBER</a:t>
            </a:r>
          </a:p>
        </p:txBody>
      </p:sp>
      <p:sp>
        <p:nvSpPr>
          <p:cNvPr id="13" name="TextBox 13"/>
          <p:cNvSpPr txBox="1"/>
          <p:nvPr/>
        </p:nvSpPr>
        <p:spPr>
          <a:xfrm>
            <a:off x="953628" y="3995991"/>
            <a:ext cx="3730039" cy="323807"/>
          </a:xfrm>
          <a:prstGeom prst="rect">
            <a:avLst/>
          </a:prstGeom>
        </p:spPr>
        <p:txBody>
          <a:bodyPr lIns="0" tIns="0" rIns="0" bIns="0" rtlCol="0" anchor="t">
            <a:spAutoFit/>
          </a:bodyPr>
          <a:lstStyle/>
          <a:p>
            <a:pPr>
              <a:lnSpc>
                <a:spcPts val="2800"/>
              </a:lnSpc>
            </a:pPr>
            <a:r>
              <a:rPr lang="en-US" sz="1866" spc="18">
                <a:solidFill>
                  <a:srgbClr val="FFFFFF"/>
                </a:solidFill>
                <a:latin typeface="Arial Light"/>
              </a:rPr>
              <a:t>0121 204 4828</a:t>
            </a:r>
          </a:p>
        </p:txBody>
      </p:sp>
      <p:grpSp>
        <p:nvGrpSpPr>
          <p:cNvPr id="14" name="Group 14"/>
          <p:cNvGrpSpPr/>
          <p:nvPr/>
        </p:nvGrpSpPr>
        <p:grpSpPr>
          <a:xfrm>
            <a:off x="8375792" y="2626247"/>
            <a:ext cx="2394939" cy="2394939"/>
            <a:chOff x="0" y="0"/>
            <a:chExt cx="4789879" cy="4789879"/>
          </a:xfrm>
        </p:grpSpPr>
        <p:sp>
          <p:nvSpPr>
            <p:cNvPr id="15" name="Freeform 15"/>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grpSp>
      <p:sp>
        <p:nvSpPr>
          <p:cNvPr id="16" name="TextBox 16"/>
          <p:cNvSpPr txBox="1"/>
          <p:nvPr/>
        </p:nvSpPr>
        <p:spPr>
          <a:xfrm>
            <a:off x="953628" y="4664669"/>
            <a:ext cx="3730039" cy="339388"/>
          </a:xfrm>
          <a:prstGeom prst="rect">
            <a:avLst/>
          </a:prstGeom>
        </p:spPr>
        <p:txBody>
          <a:bodyPr lIns="0" tIns="0" rIns="0" bIns="0" rtlCol="0" anchor="t">
            <a:spAutoFit/>
          </a:bodyPr>
          <a:lstStyle/>
          <a:p>
            <a:pPr>
              <a:lnSpc>
                <a:spcPts val="2773"/>
              </a:lnSpc>
            </a:pPr>
            <a:r>
              <a:rPr lang="en-US" sz="2133" b="1" spc="213" dirty="0">
                <a:solidFill>
                  <a:srgbClr val="309F9F"/>
                </a:solidFill>
                <a:latin typeface="Arial Bold"/>
              </a:rPr>
              <a:t>TO REGISTER</a:t>
            </a:r>
            <a:endParaRPr lang="en-US" sz="1200" b="1" dirty="0">
              <a:ea typeface="Calibri"/>
              <a:cs typeface="Calibri"/>
            </a:endParaRPr>
          </a:p>
        </p:txBody>
      </p:sp>
      <p:sp>
        <p:nvSpPr>
          <p:cNvPr id="17" name="TextBox 17"/>
          <p:cNvSpPr txBox="1"/>
          <p:nvPr/>
        </p:nvSpPr>
        <p:spPr>
          <a:xfrm>
            <a:off x="953628" y="4957826"/>
            <a:ext cx="9968372" cy="1399999"/>
          </a:xfrm>
          <a:prstGeom prst="rect">
            <a:avLst/>
          </a:prstGeom>
        </p:spPr>
        <p:txBody>
          <a:bodyPr wrap="square" lIns="0" tIns="0" rIns="0" bIns="0" rtlCol="0" anchor="t">
            <a:spAutoFit/>
          </a:bodyPr>
          <a:lstStyle/>
          <a:p>
            <a:pPr>
              <a:lnSpc>
                <a:spcPts val="2800"/>
              </a:lnSpc>
            </a:pPr>
            <a:r>
              <a:rPr lang="en-US" sz="1833" u="sng"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West Midlands: bit.ly/DNZ-Audit-Register</a:t>
            </a:r>
          </a:p>
          <a:p>
            <a:pPr>
              <a:lnSpc>
                <a:spcPts val="2800"/>
              </a:lnSpc>
            </a:pPr>
            <a:r>
              <a:rPr lang="en-US" sz="1833" u="sng"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rPr>
              <a:t>Warwickshire: https://bit.ly/3skX34q </a:t>
            </a:r>
          </a:p>
          <a:p>
            <a:pPr>
              <a:lnSpc>
                <a:spcPts val="2800"/>
              </a:lnSpc>
            </a:pPr>
            <a:r>
              <a:rPr lang="en-US" sz="1833" spc="18" dirty="0">
                <a:solidFill>
                  <a:schemeClr val="bg1">
                    <a:lumMod val="95000"/>
                  </a:schemeClr>
                </a:solidFill>
                <a:latin typeface="Arial Light"/>
              </a:rPr>
              <a:t>PLEASE NOTE: Due to different funding streams, we are currently offering grants towards renewable energy for West Midlands businesses only.</a:t>
            </a:r>
            <a:endParaRPr lang="en-US" sz="1833" spc="18" dirty="0">
              <a:solidFill>
                <a:schemeClr val="bg1">
                  <a:lumMod val="95000"/>
                </a:schemeClr>
              </a:solidFill>
              <a:latin typeface="Arial Light"/>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8488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623CAD-EC1F-7D2C-86CF-261FD95000D1}"/>
              </a:ext>
            </a:extLst>
          </p:cNvPr>
          <p:cNvSpPr txBox="1"/>
          <p:nvPr/>
        </p:nvSpPr>
        <p:spPr>
          <a:xfrm>
            <a:off x="331244" y="275660"/>
            <a:ext cx="3937999" cy="1077218"/>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Carbon </a:t>
            </a: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Management</a:t>
            </a:r>
            <a:endParaRPr kumimoji="0" lang="en-US" sz="2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Sustainability in the whole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endParaRPr>
          </a:p>
        </p:txBody>
      </p:sp>
      <p:sp>
        <p:nvSpPr>
          <p:cNvPr id="63" name="Freeform 19">
            <a:extLst>
              <a:ext uri="{FF2B5EF4-FFF2-40B4-BE49-F238E27FC236}">
                <a16:creationId xmlns:a16="http://schemas.microsoft.com/office/drawing/2014/main" id="{72771D8A-827B-4B2C-A82D-66DE281C2C74}"/>
              </a:ext>
            </a:extLst>
          </p:cNvPr>
          <p:cNvSpPr>
            <a:spLocks/>
          </p:cNvSpPr>
          <p:nvPr/>
        </p:nvSpPr>
        <p:spPr bwMode="auto">
          <a:xfrm rot="16200000">
            <a:off x="1869983" y="-372174"/>
            <a:ext cx="61341" cy="2947155"/>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pic>
        <p:nvPicPr>
          <p:cNvPr id="2" name="Picture 1" descr="Graphical user interface, application&#10;&#10;Description automatically generated">
            <a:extLst>
              <a:ext uri="{FF2B5EF4-FFF2-40B4-BE49-F238E27FC236}">
                <a16:creationId xmlns:a16="http://schemas.microsoft.com/office/drawing/2014/main" id="{909C777E-7262-F739-A01B-8046028E898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1244" y="1499073"/>
            <a:ext cx="8195993" cy="4135794"/>
          </a:xfrm>
          <a:prstGeom prst="rect">
            <a:avLst/>
          </a:prstGeom>
        </p:spPr>
      </p:pic>
      <p:sp>
        <p:nvSpPr>
          <p:cNvPr id="4" name="TextBox 3">
            <a:extLst>
              <a:ext uri="{FF2B5EF4-FFF2-40B4-BE49-F238E27FC236}">
                <a16:creationId xmlns:a16="http://schemas.microsoft.com/office/drawing/2014/main" id="{C6AAAD1E-9234-5645-881E-6B3CFF153289}"/>
              </a:ext>
            </a:extLst>
          </p:cNvPr>
          <p:cNvSpPr txBox="1"/>
          <p:nvPr/>
        </p:nvSpPr>
        <p:spPr>
          <a:xfrm>
            <a:off x="8538539" y="1603078"/>
            <a:ext cx="3653461" cy="2554545"/>
          </a:xfrm>
          <a:prstGeom prst="rect">
            <a:avLst/>
          </a:prstGeom>
          <a:noFill/>
        </p:spPr>
        <p:txBody>
          <a:bodyPr wrap="square" rtlCol="0">
            <a:spAutoFit/>
          </a:bodyPr>
          <a:lstStyle/>
          <a:p>
            <a:r>
              <a:rPr lang="en-US" sz="3200" b="1" dirty="0">
                <a:solidFill>
                  <a:srgbClr val="005ACD"/>
                </a:solidFill>
                <a:latin typeface="Roboto" panose="02000000000000000000" pitchFamily="2" charset="0"/>
                <a:ea typeface="Roboto" panose="02000000000000000000" pitchFamily="2" charset="0"/>
              </a:rPr>
              <a:t>Climate Action </a:t>
            </a:r>
            <a:r>
              <a:rPr lang="en-US" sz="3200" dirty="0">
                <a:solidFill>
                  <a:srgbClr val="005ACD"/>
                </a:solidFill>
                <a:latin typeface="Roboto" panose="02000000000000000000" pitchFamily="2" charset="0"/>
                <a:ea typeface="Roboto" panose="02000000000000000000" pitchFamily="2" charset="0"/>
              </a:rPr>
              <a:t>is one of the 17 UN Sustainable Development Goals (SDGs).</a:t>
            </a:r>
          </a:p>
        </p:txBody>
      </p:sp>
    </p:spTree>
    <p:extLst>
      <p:ext uri="{BB962C8B-B14F-4D97-AF65-F5344CB8AC3E}">
        <p14:creationId xmlns:p14="http://schemas.microsoft.com/office/powerpoint/2010/main" val="308936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D0860-B3E3-1D99-4370-24B6A86647D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1855" t="20959" r="13462" b="-135"/>
          <a:stretch/>
        </p:blipFill>
        <p:spPr>
          <a:xfrm>
            <a:off x="3541093" y="-12"/>
            <a:ext cx="8650903" cy="6870712"/>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0" y="-12"/>
            <a:ext cx="9136743" cy="6858002"/>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9D43B53B-028C-6DB2-7960-287CDF0AC452}"/>
              </a:ext>
            </a:extLst>
          </p:cNvPr>
          <p:cNvSpPr txBox="1"/>
          <p:nvPr/>
        </p:nvSpPr>
        <p:spPr>
          <a:xfrm>
            <a:off x="422040" y="352456"/>
            <a:ext cx="5318360" cy="1077218"/>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What the terminology is and what it means</a:t>
            </a:r>
          </a:p>
          <a:p>
            <a:pPr>
              <a:lnSpc>
                <a:spcPct val="90000"/>
              </a:lnSpc>
              <a:spcBef>
                <a:spcPct val="0"/>
              </a:spcBef>
              <a:spcAft>
                <a:spcPts val="600"/>
              </a:spcAft>
            </a:pPr>
            <a:endPar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5" name="Freeform 19">
            <a:extLst>
              <a:ext uri="{FF2B5EF4-FFF2-40B4-BE49-F238E27FC236}">
                <a16:creationId xmlns:a16="http://schemas.microsoft.com/office/drawing/2014/main" id="{AA0F7AE6-5F9B-9752-8A46-A8B863970927}"/>
              </a:ext>
            </a:extLst>
          </p:cNvPr>
          <p:cNvSpPr>
            <a:spLocks/>
          </p:cNvSpPr>
          <p:nvPr/>
        </p:nvSpPr>
        <p:spPr bwMode="auto">
          <a:xfrm rot="16200000">
            <a:off x="2899854" y="-1269364"/>
            <a:ext cx="61341" cy="4787901"/>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D8B9C475-6C89-AE5D-CB0B-F6F5DE40070F}"/>
              </a:ext>
            </a:extLst>
          </p:cNvPr>
          <p:cNvSpPr/>
          <p:nvPr/>
        </p:nvSpPr>
        <p:spPr>
          <a:xfrm>
            <a:off x="2891" y="6522534"/>
            <a:ext cx="12189105"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C838028D-F4C8-D973-06EB-6CC905A84D8A}"/>
              </a:ext>
            </a:extLst>
          </p:cNvPr>
          <p:cNvSpPr txBox="1"/>
          <p:nvPr/>
        </p:nvSpPr>
        <p:spPr>
          <a:xfrm>
            <a:off x="428625" y="6613495"/>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grpSp>
        <p:nvGrpSpPr>
          <p:cNvPr id="23" name="Group 22">
            <a:extLst>
              <a:ext uri="{FF2B5EF4-FFF2-40B4-BE49-F238E27FC236}">
                <a16:creationId xmlns:a16="http://schemas.microsoft.com/office/drawing/2014/main" id="{D84459C4-4EA8-4EEC-41DF-86B23DF3499F}"/>
              </a:ext>
            </a:extLst>
          </p:cNvPr>
          <p:cNvGrpSpPr/>
          <p:nvPr/>
        </p:nvGrpSpPr>
        <p:grpSpPr>
          <a:xfrm>
            <a:off x="-3" y="3584066"/>
            <a:ext cx="12204703" cy="3291078"/>
            <a:chOff x="-3" y="3584066"/>
            <a:chExt cx="12204703" cy="3291078"/>
          </a:xfrm>
        </p:grpSpPr>
        <p:sp>
          <p:nvSpPr>
            <p:cNvPr id="24" name="Rectangle 23">
              <a:extLst>
                <a:ext uri="{FF2B5EF4-FFF2-40B4-BE49-F238E27FC236}">
                  <a16:creationId xmlns:a16="http://schemas.microsoft.com/office/drawing/2014/main" id="{38885590-ACD3-463E-608E-0B0211E2163F}"/>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descr="Background pattern&#10;&#10;Description automatically generated">
              <a:extLst>
                <a:ext uri="{FF2B5EF4-FFF2-40B4-BE49-F238E27FC236}">
                  <a16:creationId xmlns:a16="http://schemas.microsoft.com/office/drawing/2014/main" id="{3350C345-C947-0495-8A17-0A0D415CAAE8}"/>
                </a:ext>
              </a:extLst>
            </p:cNvPr>
            <p:cNvPicPr>
              <a:picLocks noChangeAspect="1"/>
            </p:cNvPicPr>
            <p:nvPr/>
          </p:nvPicPr>
          <p:blipFill rotWithShape="1">
            <a:blip r:embed="rId4" cstate="email">
              <a:clrChange>
                <a:clrFrom>
                  <a:srgbClr val="FFFFFF"/>
                </a:clrFrom>
                <a:clrTo>
                  <a:srgbClr val="FFFFFF">
                    <a:alpha val="0"/>
                  </a:srgbClr>
                </a:clrTo>
              </a:clrChange>
              <a:alphaModFix amt="35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41703"/>
            <a:stretch/>
          </p:blipFill>
          <p:spPr>
            <a:xfrm flipH="1">
              <a:off x="-1" y="3584066"/>
              <a:ext cx="12189104" cy="3290324"/>
            </a:xfrm>
            <a:prstGeom prst="rect">
              <a:avLst/>
            </a:prstGeom>
          </p:spPr>
        </p:pic>
        <p:pic>
          <p:nvPicPr>
            <p:cNvPr id="26" name="Picture 25" descr="Logo&#10;&#10;Description automatically generated">
              <a:extLst>
                <a:ext uri="{FF2B5EF4-FFF2-40B4-BE49-F238E27FC236}">
                  <a16:creationId xmlns:a16="http://schemas.microsoft.com/office/drawing/2014/main" id="{8CEB5EC7-BB76-5D92-1903-F694D6AD2C89}"/>
                </a:ext>
              </a:extLst>
            </p:cNvPr>
            <p:cNvPicPr>
              <a:picLocks noChangeAspect="1"/>
            </p:cNvPicPr>
            <p:nvPr/>
          </p:nvPicPr>
          <p:blipFill rotWithShape="1">
            <a:blip r:embed="rId6"/>
            <a:srcRect l="11092" b="4880"/>
            <a:stretch/>
          </p:blipFill>
          <p:spPr>
            <a:xfrm>
              <a:off x="-3" y="3968555"/>
              <a:ext cx="3029617" cy="2906589"/>
            </a:xfrm>
            <a:prstGeom prst="rect">
              <a:avLst/>
            </a:prstGeom>
          </p:spPr>
        </p:pic>
        <p:sp>
          <p:nvSpPr>
            <p:cNvPr id="27" name="TextBox 26">
              <a:extLst>
                <a:ext uri="{FF2B5EF4-FFF2-40B4-BE49-F238E27FC236}">
                  <a16:creationId xmlns:a16="http://schemas.microsoft.com/office/drawing/2014/main" id="{51184826-FB4C-2B4C-142C-3FE823D40FCA}"/>
                </a:ext>
              </a:extLst>
            </p:cNvPr>
            <p:cNvSpPr txBox="1"/>
            <p:nvPr/>
          </p:nvSpPr>
          <p:spPr>
            <a:xfrm>
              <a:off x="428625" y="6597619"/>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grpSp>
      <p:pic>
        <p:nvPicPr>
          <p:cNvPr id="28" name="Picture 27" descr="Blue letters on a black background&#10;&#10;Description automatically generated">
            <a:extLst>
              <a:ext uri="{FF2B5EF4-FFF2-40B4-BE49-F238E27FC236}">
                <a16:creationId xmlns:a16="http://schemas.microsoft.com/office/drawing/2014/main" id="{50F71E2B-C70F-8CED-5AEE-F2E911D999B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37028" y="5933024"/>
            <a:ext cx="1360539" cy="427209"/>
          </a:xfrm>
          <a:prstGeom prst="rect">
            <a:avLst/>
          </a:prstGeom>
        </p:spPr>
      </p:pic>
      <p:sp>
        <p:nvSpPr>
          <p:cNvPr id="14" name="Rounded Rectangle 3">
            <a:extLst>
              <a:ext uri="{FF2B5EF4-FFF2-40B4-BE49-F238E27FC236}">
                <a16:creationId xmlns:a16="http://schemas.microsoft.com/office/drawing/2014/main" id="{A3E31CB6-9E68-9E05-590F-9CBFA2ABFBFA}"/>
              </a:ext>
            </a:extLst>
          </p:cNvPr>
          <p:cNvSpPr/>
          <p:nvPr/>
        </p:nvSpPr>
        <p:spPr>
          <a:xfrm>
            <a:off x="422040" y="1814163"/>
            <a:ext cx="6145880" cy="1434978"/>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GB" altLang="ru-UA" sz="2400" b="1" dirty="0">
                <a:solidFill>
                  <a:srgbClr val="00B0F0"/>
                </a:solidFill>
                <a:latin typeface="Roboto" panose="02000000000000000000" pitchFamily="2" charset="0"/>
                <a:ea typeface="Roboto" panose="02000000000000000000" pitchFamily="2" charset="0"/>
                <a:cs typeface="Times New Roman" panose="02020603050405020304" pitchFamily="18" charset="0"/>
              </a:rPr>
              <a:t>Carbon Neutral – </a:t>
            </a:r>
            <a:r>
              <a:rPr lang="en-GB" altLang="ru-UA" sz="2000" b="1" dirty="0">
                <a:solidFill>
                  <a:srgbClr val="00B0F0"/>
                </a:solidFill>
                <a:latin typeface="Roboto" panose="02000000000000000000" pitchFamily="2" charset="0"/>
                <a:ea typeface="Roboto" panose="02000000000000000000" pitchFamily="2" charset="0"/>
                <a:cs typeface="Times New Roman" panose="02020603050405020304" pitchFamily="18" charset="0"/>
              </a:rPr>
              <a:t>short term</a:t>
            </a:r>
            <a:endParaRPr lang="en-GB" altLang="ru-UA" sz="2400" b="1" dirty="0">
              <a:solidFill>
                <a:srgbClr val="00B0F0"/>
              </a:solidFill>
              <a:latin typeface="Roboto" panose="02000000000000000000" pitchFamily="2" charset="0"/>
              <a:ea typeface="Roboto" panose="02000000000000000000" pitchFamily="2" charset="0"/>
              <a:cs typeface="Times New Roman" panose="02020603050405020304" pitchFamily="18" charset="0"/>
            </a:endParaRPr>
          </a:p>
          <a:p>
            <a:pPr lvl="0" eaLnBrk="0" fontAlgn="base" hangingPunct="0">
              <a:spcBef>
                <a:spcPct val="0"/>
              </a:spcBef>
              <a:spcAft>
                <a:spcPct val="0"/>
              </a:spcAft>
            </a:pP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Means balancing your </a:t>
            </a:r>
            <a:r>
              <a:rPr lang="en-GB" altLang="ru-UA" b="1" u="sng" dirty="0">
                <a:solidFill>
                  <a:srgbClr val="005DCC"/>
                </a:solidFill>
                <a:latin typeface="Roboto" panose="02000000000000000000" pitchFamily="2" charset="0"/>
                <a:ea typeface="Roboto" panose="02000000000000000000" pitchFamily="2" charset="0"/>
                <a:cs typeface="Times New Roman" panose="02020603050405020304" pitchFamily="18" charset="0"/>
              </a:rPr>
              <a:t>reducing</a:t>
            </a: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 GHG emissions by “offsetting” an equivalent amount of carbon for the amount produced. </a:t>
            </a:r>
          </a:p>
        </p:txBody>
      </p:sp>
      <p:sp>
        <p:nvSpPr>
          <p:cNvPr id="15" name="Rounded Rectangle 15">
            <a:extLst>
              <a:ext uri="{FF2B5EF4-FFF2-40B4-BE49-F238E27FC236}">
                <a16:creationId xmlns:a16="http://schemas.microsoft.com/office/drawing/2014/main" id="{6E95294E-882B-D8FD-1458-11D31306FA4C}"/>
              </a:ext>
            </a:extLst>
          </p:cNvPr>
          <p:cNvSpPr/>
          <p:nvPr/>
        </p:nvSpPr>
        <p:spPr>
          <a:xfrm>
            <a:off x="422040" y="3344874"/>
            <a:ext cx="6145880" cy="147658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GB" altLang="ru-UA" sz="2400" b="1" dirty="0">
                <a:solidFill>
                  <a:srgbClr val="00B0F0"/>
                </a:solidFill>
                <a:latin typeface="Roboto" panose="02000000000000000000" pitchFamily="2" charset="0"/>
                <a:ea typeface="Roboto" panose="02000000000000000000" pitchFamily="2" charset="0"/>
                <a:cs typeface="Times New Roman" panose="02020603050405020304" pitchFamily="18" charset="0"/>
              </a:rPr>
              <a:t>Net Zero – </a:t>
            </a:r>
            <a:r>
              <a:rPr lang="en-GB" altLang="ru-UA" sz="2000" b="1" dirty="0">
                <a:solidFill>
                  <a:srgbClr val="00B0F0"/>
                </a:solidFill>
                <a:latin typeface="Roboto" panose="02000000000000000000" pitchFamily="2" charset="0"/>
                <a:ea typeface="Roboto" panose="02000000000000000000" pitchFamily="2" charset="0"/>
                <a:cs typeface="Times New Roman" panose="02020603050405020304" pitchFamily="18" charset="0"/>
              </a:rPr>
              <a:t>long term</a:t>
            </a:r>
            <a:endParaRPr lang="en-GB" altLang="ru-UA" sz="2400" b="1" dirty="0">
              <a:solidFill>
                <a:srgbClr val="00B0F0"/>
              </a:solidFill>
              <a:latin typeface="Roboto" panose="02000000000000000000" pitchFamily="2" charset="0"/>
              <a:ea typeface="Roboto" panose="02000000000000000000" pitchFamily="2" charset="0"/>
              <a:cs typeface="Times New Roman" panose="02020603050405020304" pitchFamily="18" charset="0"/>
            </a:endParaRPr>
          </a:p>
          <a:p>
            <a:pPr lvl="0" eaLnBrk="0" fontAlgn="base" hangingPunct="0">
              <a:spcBef>
                <a:spcPct val="0"/>
              </a:spcBef>
              <a:spcAft>
                <a:spcPct val="0"/>
              </a:spcAft>
            </a:pP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This is reached when the amount of </a:t>
            </a:r>
            <a:r>
              <a:rPr lang="en-GB" altLang="ru-UA" b="1" u="sng" dirty="0">
                <a:solidFill>
                  <a:srgbClr val="005DCC"/>
                </a:solidFill>
                <a:latin typeface="Roboto" panose="02000000000000000000" pitchFamily="2" charset="0"/>
                <a:ea typeface="Roboto" panose="02000000000000000000" pitchFamily="2" charset="0"/>
                <a:cs typeface="Times New Roman" panose="02020603050405020304" pitchFamily="18" charset="0"/>
              </a:rPr>
              <a:t>residual</a:t>
            </a: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 CO</a:t>
            </a:r>
            <a:r>
              <a:rPr lang="en-GB" altLang="ru-UA" b="1" baseline="-25000" dirty="0">
                <a:solidFill>
                  <a:srgbClr val="005DCC"/>
                </a:solidFill>
                <a:latin typeface="Roboto" panose="02000000000000000000" pitchFamily="2" charset="0"/>
                <a:ea typeface="Roboto" panose="02000000000000000000" pitchFamily="2" charset="0"/>
                <a:cs typeface="Times New Roman" panose="02020603050405020304" pitchFamily="18" charset="0"/>
              </a:rPr>
              <a:t>2</a:t>
            </a: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e emitted is matched by the quantity of CO</a:t>
            </a:r>
            <a:r>
              <a:rPr lang="en-GB" altLang="ru-UA" b="1" baseline="-25000" dirty="0">
                <a:solidFill>
                  <a:srgbClr val="005DCC"/>
                </a:solidFill>
                <a:latin typeface="Roboto" panose="02000000000000000000" pitchFamily="2" charset="0"/>
                <a:ea typeface="Roboto" panose="02000000000000000000" pitchFamily="2" charset="0"/>
                <a:cs typeface="Times New Roman" panose="02020603050405020304" pitchFamily="18" charset="0"/>
              </a:rPr>
              <a:t>2</a:t>
            </a: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e </a:t>
            </a:r>
            <a:r>
              <a:rPr lang="en-GB" altLang="ru-UA" b="1" u="sng" dirty="0">
                <a:solidFill>
                  <a:srgbClr val="005DCC"/>
                </a:solidFill>
                <a:latin typeface="Roboto" panose="02000000000000000000" pitchFamily="2" charset="0"/>
                <a:ea typeface="Roboto" panose="02000000000000000000" pitchFamily="2" charset="0"/>
                <a:cs typeface="Times New Roman" panose="02020603050405020304" pitchFamily="18" charset="0"/>
              </a:rPr>
              <a:t>removed </a:t>
            </a: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or captured. You cannot achieve net–zero by offsetting.</a:t>
            </a:r>
          </a:p>
        </p:txBody>
      </p:sp>
      <p:pic>
        <p:nvPicPr>
          <p:cNvPr id="2" name="Picture 2" descr="Homepage – Coventry City Council">
            <a:extLst>
              <a:ext uri="{FF2B5EF4-FFF2-40B4-BE49-F238E27FC236}">
                <a16:creationId xmlns:a16="http://schemas.microsoft.com/office/drawing/2014/main" id="{D5B3E0EE-6211-96FC-321A-BD8BD3B0E679}"/>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227296" y="5515470"/>
            <a:ext cx="1469741" cy="92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80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D0860-B3E3-1D99-4370-24B6A86647D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1855" t="20959" r="13462" b="-135"/>
          <a:stretch/>
        </p:blipFill>
        <p:spPr>
          <a:xfrm>
            <a:off x="3541093" y="-12"/>
            <a:ext cx="8650903" cy="6870712"/>
          </a:xfrm>
          <a:prstGeom prst="rect">
            <a:avLst/>
          </a:prstGeom>
        </p:spPr>
      </p:pic>
      <p:sp>
        <p:nvSpPr>
          <p:cNvPr id="12" name="Rectangle 11">
            <a:extLst>
              <a:ext uri="{FF2B5EF4-FFF2-40B4-BE49-F238E27FC236}">
                <a16:creationId xmlns:a16="http://schemas.microsoft.com/office/drawing/2014/main" id="{5216BC62-7AA8-61F7-7724-B3B8D73564F5}"/>
              </a:ext>
            </a:extLst>
          </p:cNvPr>
          <p:cNvSpPr/>
          <p:nvPr/>
        </p:nvSpPr>
        <p:spPr>
          <a:xfrm>
            <a:off x="0" y="8218"/>
            <a:ext cx="9136743" cy="6858002"/>
          </a:xfrm>
          <a:prstGeom prst="rect">
            <a:avLst/>
          </a:prstGeom>
          <a:gradFill>
            <a:gsLst>
              <a:gs pos="50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1FACD7"/>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9D43B53B-028C-6DB2-7960-287CDF0AC452}"/>
              </a:ext>
            </a:extLst>
          </p:cNvPr>
          <p:cNvSpPr txBox="1"/>
          <p:nvPr/>
        </p:nvSpPr>
        <p:spPr>
          <a:xfrm>
            <a:off x="422040" y="352456"/>
            <a:ext cx="5318360" cy="1077218"/>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 </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What the terminology is and what it means</a:t>
            </a:r>
          </a:p>
          <a:p>
            <a:pPr>
              <a:lnSpc>
                <a:spcPct val="90000"/>
              </a:lnSpc>
              <a:spcBef>
                <a:spcPct val="0"/>
              </a:spcBef>
              <a:spcAft>
                <a:spcPts val="600"/>
              </a:spcAft>
            </a:pPr>
            <a:endPar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5" name="Freeform 19">
            <a:extLst>
              <a:ext uri="{FF2B5EF4-FFF2-40B4-BE49-F238E27FC236}">
                <a16:creationId xmlns:a16="http://schemas.microsoft.com/office/drawing/2014/main" id="{AA0F7AE6-5F9B-9752-8A46-A8B863970927}"/>
              </a:ext>
            </a:extLst>
          </p:cNvPr>
          <p:cNvSpPr>
            <a:spLocks/>
          </p:cNvSpPr>
          <p:nvPr/>
        </p:nvSpPr>
        <p:spPr bwMode="auto">
          <a:xfrm rot="16200000">
            <a:off x="2899854" y="-1269364"/>
            <a:ext cx="61341" cy="4787901"/>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D8B9C475-6C89-AE5D-CB0B-F6F5DE40070F}"/>
              </a:ext>
            </a:extLst>
          </p:cNvPr>
          <p:cNvSpPr/>
          <p:nvPr/>
        </p:nvSpPr>
        <p:spPr>
          <a:xfrm>
            <a:off x="2891" y="6522534"/>
            <a:ext cx="12189105"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C838028D-F4C8-D973-06EB-6CC905A84D8A}"/>
              </a:ext>
            </a:extLst>
          </p:cNvPr>
          <p:cNvSpPr txBox="1"/>
          <p:nvPr/>
        </p:nvSpPr>
        <p:spPr>
          <a:xfrm>
            <a:off x="428625" y="6613495"/>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grpSp>
        <p:nvGrpSpPr>
          <p:cNvPr id="23" name="Group 22">
            <a:extLst>
              <a:ext uri="{FF2B5EF4-FFF2-40B4-BE49-F238E27FC236}">
                <a16:creationId xmlns:a16="http://schemas.microsoft.com/office/drawing/2014/main" id="{D84459C4-4EA8-4EEC-41DF-86B23DF3499F}"/>
              </a:ext>
            </a:extLst>
          </p:cNvPr>
          <p:cNvGrpSpPr/>
          <p:nvPr/>
        </p:nvGrpSpPr>
        <p:grpSpPr>
          <a:xfrm>
            <a:off x="5645768" y="6427772"/>
            <a:ext cx="5922103" cy="1999700"/>
            <a:chOff x="-3" y="3584066"/>
            <a:chExt cx="12204703" cy="3291078"/>
          </a:xfrm>
        </p:grpSpPr>
        <p:sp>
          <p:nvSpPr>
            <p:cNvPr id="24" name="Rectangle 23">
              <a:extLst>
                <a:ext uri="{FF2B5EF4-FFF2-40B4-BE49-F238E27FC236}">
                  <a16:creationId xmlns:a16="http://schemas.microsoft.com/office/drawing/2014/main" id="{38885590-ACD3-463E-608E-0B0211E2163F}"/>
                </a:ext>
              </a:extLst>
            </p:cNvPr>
            <p:cNvSpPr/>
            <p:nvPr/>
          </p:nvSpPr>
          <p:spPr>
            <a:xfrm>
              <a:off x="15591" y="6532058"/>
              <a:ext cx="12189109" cy="339205"/>
            </a:xfrm>
            <a:prstGeom prst="rect">
              <a:avLst/>
            </a:prstGeom>
            <a:gradFill>
              <a:gsLst>
                <a:gs pos="0">
                  <a:srgbClr val="005ACD"/>
                </a:gs>
                <a:gs pos="16000">
                  <a:srgbClr val="34B3EB"/>
                </a:gs>
                <a:gs pos="100000">
                  <a:srgbClr val="9ADD29"/>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descr="Background pattern&#10;&#10;Description automatically generated">
              <a:extLst>
                <a:ext uri="{FF2B5EF4-FFF2-40B4-BE49-F238E27FC236}">
                  <a16:creationId xmlns:a16="http://schemas.microsoft.com/office/drawing/2014/main" id="{3350C345-C947-0495-8A17-0A0D415CAAE8}"/>
                </a:ext>
              </a:extLst>
            </p:cNvPr>
            <p:cNvPicPr>
              <a:picLocks noChangeAspect="1"/>
            </p:cNvPicPr>
            <p:nvPr/>
          </p:nvPicPr>
          <p:blipFill rotWithShape="1">
            <a:blip r:embed="rId4" cstate="email">
              <a:clrChange>
                <a:clrFrom>
                  <a:srgbClr val="FFFFFF"/>
                </a:clrFrom>
                <a:clrTo>
                  <a:srgbClr val="FFFFFF">
                    <a:alpha val="0"/>
                  </a:srgbClr>
                </a:clrTo>
              </a:clrChange>
              <a:alphaModFix amt="35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41703"/>
            <a:stretch/>
          </p:blipFill>
          <p:spPr>
            <a:xfrm flipH="1">
              <a:off x="-1" y="3584066"/>
              <a:ext cx="12189104" cy="3290324"/>
            </a:xfrm>
            <a:prstGeom prst="rect">
              <a:avLst/>
            </a:prstGeom>
          </p:spPr>
        </p:pic>
        <p:pic>
          <p:nvPicPr>
            <p:cNvPr id="26" name="Picture 25" descr="Logo&#10;&#10;Description automatically generated">
              <a:extLst>
                <a:ext uri="{FF2B5EF4-FFF2-40B4-BE49-F238E27FC236}">
                  <a16:creationId xmlns:a16="http://schemas.microsoft.com/office/drawing/2014/main" id="{8CEB5EC7-BB76-5D92-1903-F694D6AD2C89}"/>
                </a:ext>
              </a:extLst>
            </p:cNvPr>
            <p:cNvPicPr>
              <a:picLocks noChangeAspect="1"/>
            </p:cNvPicPr>
            <p:nvPr/>
          </p:nvPicPr>
          <p:blipFill rotWithShape="1">
            <a:blip r:embed="rId6"/>
            <a:srcRect l="11092" b="4880"/>
            <a:stretch/>
          </p:blipFill>
          <p:spPr>
            <a:xfrm>
              <a:off x="-3" y="3968555"/>
              <a:ext cx="3029617" cy="2906589"/>
            </a:xfrm>
            <a:prstGeom prst="rect">
              <a:avLst/>
            </a:prstGeom>
          </p:spPr>
        </p:pic>
        <p:sp>
          <p:nvSpPr>
            <p:cNvPr id="27" name="TextBox 26">
              <a:extLst>
                <a:ext uri="{FF2B5EF4-FFF2-40B4-BE49-F238E27FC236}">
                  <a16:creationId xmlns:a16="http://schemas.microsoft.com/office/drawing/2014/main" id="{51184826-FB4C-2B4C-142C-3FE823D40FCA}"/>
                </a:ext>
              </a:extLst>
            </p:cNvPr>
            <p:cNvSpPr txBox="1"/>
            <p:nvPr/>
          </p:nvSpPr>
          <p:spPr>
            <a:xfrm>
              <a:off x="428625" y="6597619"/>
              <a:ext cx="990600" cy="215444"/>
            </a:xfrm>
            <a:prstGeom prst="rect">
              <a:avLst/>
            </a:prstGeom>
            <a:noFill/>
          </p:spPr>
          <p:txBody>
            <a:bodyPr wrap="square">
              <a:spAutoFit/>
            </a:bodyPr>
            <a:lstStyle/>
            <a:p>
              <a:r>
                <a:rPr lang="en-GB" sz="800" dirty="0">
                  <a:solidFill>
                    <a:schemeClr val="bg1"/>
                  </a:solidFill>
                  <a:effectLst/>
                  <a:latin typeface="Roboto" panose="02000000000000000000" pitchFamily="2" charset="0"/>
                  <a:ea typeface="Calibri" panose="020F0502020204030204" pitchFamily="34" charset="0"/>
                  <a:cs typeface="Times New Roman" panose="02020603050405020304" pitchFamily="18" charset="0"/>
                </a:rPr>
                <a:t>© AUDITEL 2023</a:t>
              </a:r>
              <a:endParaRPr lang="en-GB" dirty="0">
                <a:solidFill>
                  <a:schemeClr val="bg1"/>
                </a:solidFill>
              </a:endParaRPr>
            </a:p>
          </p:txBody>
        </p:sp>
      </p:grpSp>
      <p:pic>
        <p:nvPicPr>
          <p:cNvPr id="28" name="Picture 27" descr="Blue letters on a black background&#10;&#10;Description automatically generated">
            <a:extLst>
              <a:ext uri="{FF2B5EF4-FFF2-40B4-BE49-F238E27FC236}">
                <a16:creationId xmlns:a16="http://schemas.microsoft.com/office/drawing/2014/main" id="{50F71E2B-C70F-8CED-5AEE-F2E911D999B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37028" y="5933024"/>
            <a:ext cx="1360539" cy="427209"/>
          </a:xfrm>
          <a:prstGeom prst="rect">
            <a:avLst/>
          </a:prstGeom>
        </p:spPr>
      </p:pic>
      <p:sp>
        <p:nvSpPr>
          <p:cNvPr id="10" name="Rounded Rectangle 3">
            <a:extLst>
              <a:ext uri="{FF2B5EF4-FFF2-40B4-BE49-F238E27FC236}">
                <a16:creationId xmlns:a16="http://schemas.microsoft.com/office/drawing/2014/main" id="{31F45DFB-87B2-F1A8-9762-17A81BF7FD07}"/>
              </a:ext>
            </a:extLst>
          </p:cNvPr>
          <p:cNvSpPr/>
          <p:nvPr/>
        </p:nvSpPr>
        <p:spPr>
          <a:xfrm>
            <a:off x="424826" y="1911133"/>
            <a:ext cx="6039473" cy="1434978"/>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GB" altLang="ru-UA" sz="2400" b="1" dirty="0">
                <a:solidFill>
                  <a:srgbClr val="00B0F0"/>
                </a:solidFill>
                <a:latin typeface="Roboto" panose="02000000000000000000" pitchFamily="2" charset="0"/>
                <a:ea typeface="Roboto" panose="02000000000000000000" pitchFamily="2" charset="0"/>
                <a:cs typeface="Times New Roman" panose="02020603050405020304" pitchFamily="18" charset="0"/>
              </a:rPr>
              <a:t>Organisational Carbon</a:t>
            </a:r>
          </a:p>
          <a:p>
            <a:pPr lvl="0" eaLnBrk="0" fontAlgn="base" hangingPunct="0">
              <a:spcBef>
                <a:spcPct val="0"/>
              </a:spcBef>
              <a:spcAft>
                <a:spcPct val="0"/>
              </a:spcAft>
            </a:pP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Means the GHG emissions associated within the operational boundaries of the subject and within the organisational control. </a:t>
            </a:r>
          </a:p>
        </p:txBody>
      </p:sp>
      <p:sp>
        <p:nvSpPr>
          <p:cNvPr id="11" name="Rounded Rectangle 15">
            <a:extLst>
              <a:ext uri="{FF2B5EF4-FFF2-40B4-BE49-F238E27FC236}">
                <a16:creationId xmlns:a16="http://schemas.microsoft.com/office/drawing/2014/main" id="{5D58F46E-4AB3-80CA-B120-72EE7427270E}"/>
              </a:ext>
            </a:extLst>
          </p:cNvPr>
          <p:cNvSpPr/>
          <p:nvPr/>
        </p:nvSpPr>
        <p:spPr>
          <a:xfrm>
            <a:off x="424828" y="3573073"/>
            <a:ext cx="6242672" cy="1476582"/>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GB" altLang="ru-UA" sz="2400" b="1" dirty="0">
                <a:solidFill>
                  <a:srgbClr val="00B0F0"/>
                </a:solidFill>
                <a:latin typeface="Roboto" panose="02000000000000000000" pitchFamily="2" charset="0"/>
                <a:ea typeface="Roboto" panose="02000000000000000000" pitchFamily="2" charset="0"/>
                <a:cs typeface="Times New Roman" panose="02020603050405020304" pitchFamily="18" charset="0"/>
              </a:rPr>
              <a:t>Embodied Carbon</a:t>
            </a:r>
          </a:p>
          <a:p>
            <a:pPr lvl="0" eaLnBrk="0" fontAlgn="base" hangingPunct="0">
              <a:spcBef>
                <a:spcPct val="0"/>
              </a:spcBef>
              <a:spcAft>
                <a:spcPct val="0"/>
              </a:spcAft>
            </a:pP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Means the carbon associated with the material extraction, transport to manufacturer and manufacturing of a specific items or products.</a:t>
            </a:r>
          </a:p>
        </p:txBody>
      </p:sp>
      <p:pic>
        <p:nvPicPr>
          <p:cNvPr id="4098" name="Picture 2" descr="Homepage – Coventry City Council">
            <a:extLst>
              <a:ext uri="{FF2B5EF4-FFF2-40B4-BE49-F238E27FC236}">
                <a16:creationId xmlns:a16="http://schemas.microsoft.com/office/drawing/2014/main" id="{4933CCC8-B5FA-6724-11A1-48CA07A4F9ED}"/>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227296" y="5515470"/>
            <a:ext cx="1469741" cy="92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09499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905E52-BBE3-515F-406F-B7B1BA47FB86}"/>
              </a:ext>
            </a:extLst>
          </p:cNvPr>
          <p:cNvSpPr txBox="1"/>
          <p:nvPr/>
        </p:nvSpPr>
        <p:spPr>
          <a:xfrm>
            <a:off x="371240" y="338795"/>
            <a:ext cx="4259263" cy="1000274"/>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Net Zero Ambition</a:t>
            </a:r>
            <a:r>
              <a:rPr lang="en-US" sz="2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			</a:t>
            </a:r>
            <a:endPar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10" name="Freeform 19">
            <a:extLst>
              <a:ext uri="{FF2B5EF4-FFF2-40B4-BE49-F238E27FC236}">
                <a16:creationId xmlns:a16="http://schemas.microsoft.com/office/drawing/2014/main" id="{247517F3-FF77-2957-8CD5-6EC08A8869DF}"/>
              </a:ext>
            </a:extLst>
          </p:cNvPr>
          <p:cNvSpPr>
            <a:spLocks/>
          </p:cNvSpPr>
          <p:nvPr/>
        </p:nvSpPr>
        <p:spPr bwMode="auto">
          <a:xfrm rot="16200000">
            <a:off x="1470985" y="62811"/>
            <a:ext cx="45719" cy="2111855"/>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A1164066-2825-826C-B11B-F333B1A14162}"/>
              </a:ext>
            </a:extLst>
          </p:cNvPr>
          <p:cNvSpPr txBox="1"/>
          <p:nvPr/>
        </p:nvSpPr>
        <p:spPr>
          <a:xfrm>
            <a:off x="724953" y="3982256"/>
            <a:ext cx="3747598" cy="923330"/>
          </a:xfrm>
          <a:prstGeom prst="rect">
            <a:avLst/>
          </a:prstGeom>
          <a:noFill/>
        </p:spPr>
        <p:txBody>
          <a:bodyPr wrap="square" rtlCol="0">
            <a:spAutoFit/>
          </a:bodyPr>
          <a:lstStyle/>
          <a:p>
            <a:r>
              <a:rPr lang="en-GB" b="1" dirty="0">
                <a:solidFill>
                  <a:srgbClr val="005DCC"/>
                </a:solidFill>
                <a:latin typeface="Roboto" panose="02000000000000000000" pitchFamily="2" charset="0"/>
                <a:ea typeface="Roboto" panose="02000000000000000000" pitchFamily="2" charset="0"/>
                <a:cs typeface="Times New Roman" panose="02020603050405020304" pitchFamily="18" charset="0"/>
              </a:rPr>
              <a:t>To limit global warming to 1.5’C, we must reach net-zero carbon emissions no later than 2050</a:t>
            </a:r>
          </a:p>
        </p:txBody>
      </p:sp>
      <p:grpSp>
        <p:nvGrpSpPr>
          <p:cNvPr id="33" name="Group 32">
            <a:extLst>
              <a:ext uri="{FF2B5EF4-FFF2-40B4-BE49-F238E27FC236}">
                <a16:creationId xmlns:a16="http://schemas.microsoft.com/office/drawing/2014/main" id="{BA2FD39D-5845-EB9E-7B68-1B55FA396E55}"/>
              </a:ext>
            </a:extLst>
          </p:cNvPr>
          <p:cNvGrpSpPr/>
          <p:nvPr/>
        </p:nvGrpSpPr>
        <p:grpSpPr>
          <a:xfrm>
            <a:off x="816855" y="2516490"/>
            <a:ext cx="3296398" cy="1297777"/>
            <a:chOff x="5931642" y="2401189"/>
            <a:chExt cx="2442827" cy="1005810"/>
          </a:xfrm>
        </p:grpSpPr>
        <p:grpSp>
          <p:nvGrpSpPr>
            <p:cNvPr id="7" name="Group 6">
              <a:extLst>
                <a:ext uri="{FF2B5EF4-FFF2-40B4-BE49-F238E27FC236}">
                  <a16:creationId xmlns:a16="http://schemas.microsoft.com/office/drawing/2014/main" id="{0F651EB7-34B9-3065-CBEC-32E3E8C4C25D}"/>
                </a:ext>
              </a:extLst>
            </p:cNvPr>
            <p:cNvGrpSpPr/>
            <p:nvPr/>
          </p:nvGrpSpPr>
          <p:grpSpPr>
            <a:xfrm>
              <a:off x="5931642" y="2794757"/>
              <a:ext cx="2442827" cy="612242"/>
              <a:chOff x="7682504" y="3583779"/>
              <a:chExt cx="2442827" cy="612242"/>
            </a:xfrm>
          </p:grpSpPr>
          <p:sp>
            <p:nvSpPr>
              <p:cNvPr id="8" name="Rectangle: Rounded Corners 7">
                <a:extLst>
                  <a:ext uri="{FF2B5EF4-FFF2-40B4-BE49-F238E27FC236}">
                    <a16:creationId xmlns:a16="http://schemas.microsoft.com/office/drawing/2014/main" id="{13EC9204-09F9-DD45-DD09-F197987B8B73}"/>
                  </a:ext>
                </a:extLst>
              </p:cNvPr>
              <p:cNvSpPr/>
              <p:nvPr/>
            </p:nvSpPr>
            <p:spPr>
              <a:xfrm>
                <a:off x="7682504" y="3583779"/>
                <a:ext cx="2442827" cy="264886"/>
              </a:xfrm>
              <a:prstGeom prst="roundRect">
                <a:avLst>
                  <a:gd name="adj" fmla="val 50000"/>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latin typeface="Arial" panose="020B0604020202020204" pitchFamily="34" charset="0"/>
                  <a:cs typeface="Arial" panose="020B0604020202020204" pitchFamily="34" charset="0"/>
                </a:endParaRPr>
              </a:p>
            </p:txBody>
          </p:sp>
          <p:sp>
            <p:nvSpPr>
              <p:cNvPr id="9" name="Isosceles Triangle 8">
                <a:extLst>
                  <a:ext uri="{FF2B5EF4-FFF2-40B4-BE49-F238E27FC236}">
                    <a16:creationId xmlns:a16="http://schemas.microsoft.com/office/drawing/2014/main" id="{BC161A25-1FAC-2634-55A9-86BD4C68A6EC}"/>
                  </a:ext>
                </a:extLst>
              </p:cNvPr>
              <p:cNvSpPr/>
              <p:nvPr/>
            </p:nvSpPr>
            <p:spPr>
              <a:xfrm>
                <a:off x="8516831" y="3869475"/>
                <a:ext cx="771859" cy="326546"/>
              </a:xfrm>
              <a:prstGeom prst="triangle">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latin typeface="Arial" panose="020B0604020202020204" pitchFamily="34" charset="0"/>
                  <a:cs typeface="Arial" panose="020B0604020202020204" pitchFamily="34" charset="0"/>
                </a:endParaRPr>
              </a:p>
            </p:txBody>
          </p:sp>
        </p:grpSp>
        <p:sp>
          <p:nvSpPr>
            <p:cNvPr id="15" name="Rectangle: Rounded Corners 14">
              <a:extLst>
                <a:ext uri="{FF2B5EF4-FFF2-40B4-BE49-F238E27FC236}">
                  <a16:creationId xmlns:a16="http://schemas.microsoft.com/office/drawing/2014/main" id="{0997B00D-36B7-E54B-199D-901A3DA59128}"/>
                </a:ext>
              </a:extLst>
            </p:cNvPr>
            <p:cNvSpPr/>
            <p:nvPr/>
          </p:nvSpPr>
          <p:spPr>
            <a:xfrm rot="16200000">
              <a:off x="6322087" y="2120230"/>
              <a:ext cx="306039" cy="883437"/>
            </a:xfrm>
            <a:prstGeom prst="round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29C2691-363A-57FA-EBA5-FCFB955B7A6A}"/>
                </a:ext>
              </a:extLst>
            </p:cNvPr>
            <p:cNvSpPr/>
            <p:nvPr/>
          </p:nvSpPr>
          <p:spPr>
            <a:xfrm rot="16200000">
              <a:off x="7594197" y="2112490"/>
              <a:ext cx="306039" cy="883437"/>
            </a:xfrm>
            <a:prstGeom prst="round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a:latin typeface="Roboto" panose="02000000000000000000" pitchFamily="2" charset="0"/>
                <a:ea typeface="Roboto" panose="02000000000000000000" pitchFamily="2" charset="0"/>
                <a:cs typeface="Arial" panose="020B0604020202020204" pitchFamily="34" charset="0"/>
              </a:endParaRPr>
            </a:p>
          </p:txBody>
        </p:sp>
        <p:sp>
          <p:nvSpPr>
            <p:cNvPr id="43" name="TextBox 42">
              <a:extLst>
                <a:ext uri="{FF2B5EF4-FFF2-40B4-BE49-F238E27FC236}">
                  <a16:creationId xmlns:a16="http://schemas.microsoft.com/office/drawing/2014/main" id="{80A614DF-333E-632D-BEB6-1969052EB400}"/>
                </a:ext>
              </a:extLst>
            </p:cNvPr>
            <p:cNvSpPr txBox="1"/>
            <p:nvPr/>
          </p:nvSpPr>
          <p:spPr>
            <a:xfrm>
              <a:off x="7267973" y="2470396"/>
              <a:ext cx="943668" cy="230832"/>
            </a:xfrm>
            <a:prstGeom prst="rect">
              <a:avLst/>
            </a:prstGeom>
            <a:noFill/>
          </p:spPr>
          <p:txBody>
            <a:bodyPr wrap="square" rtlCol="0">
              <a:spAutoFit/>
            </a:bodyPr>
            <a:lstStyle/>
            <a:p>
              <a:pPr algn="ctr"/>
              <a:r>
                <a:rPr lang="en-GB" sz="900" b="1" dirty="0">
                  <a:solidFill>
                    <a:schemeClr val="bg2">
                      <a:lumMod val="10000"/>
                    </a:schemeClr>
                  </a:solidFill>
                  <a:latin typeface="Roboto" panose="02000000000000000000" pitchFamily="2" charset="0"/>
                  <a:ea typeface="Roboto" panose="02000000000000000000" pitchFamily="2" charset="0"/>
                </a:rPr>
                <a:t>CO</a:t>
              </a:r>
              <a:r>
                <a:rPr lang="en-GB" sz="900" b="1" baseline="-25000" dirty="0">
                  <a:solidFill>
                    <a:schemeClr val="bg2">
                      <a:lumMod val="10000"/>
                    </a:schemeClr>
                  </a:solidFill>
                  <a:latin typeface="Roboto" panose="02000000000000000000" pitchFamily="2" charset="0"/>
                  <a:ea typeface="Roboto" panose="02000000000000000000" pitchFamily="2" charset="0"/>
                </a:rPr>
                <a:t>2 </a:t>
              </a:r>
              <a:r>
                <a:rPr lang="en-GB" sz="900" b="1" dirty="0">
                  <a:solidFill>
                    <a:schemeClr val="bg2">
                      <a:lumMod val="10000"/>
                    </a:schemeClr>
                  </a:solidFill>
                  <a:latin typeface="Roboto" panose="02000000000000000000" pitchFamily="2" charset="0"/>
                  <a:ea typeface="Roboto" panose="02000000000000000000" pitchFamily="2" charset="0"/>
                </a:rPr>
                <a:t>Removals</a:t>
              </a:r>
            </a:p>
          </p:txBody>
        </p:sp>
        <p:sp>
          <p:nvSpPr>
            <p:cNvPr id="44" name="TextBox 43">
              <a:extLst>
                <a:ext uri="{FF2B5EF4-FFF2-40B4-BE49-F238E27FC236}">
                  <a16:creationId xmlns:a16="http://schemas.microsoft.com/office/drawing/2014/main" id="{95FC61F5-1E98-B40D-E5DC-32A6617C69D8}"/>
                </a:ext>
              </a:extLst>
            </p:cNvPr>
            <p:cNvSpPr txBox="1"/>
            <p:nvPr/>
          </p:nvSpPr>
          <p:spPr>
            <a:xfrm>
              <a:off x="5936589" y="2450653"/>
              <a:ext cx="1065793" cy="230832"/>
            </a:xfrm>
            <a:prstGeom prst="rect">
              <a:avLst/>
            </a:prstGeom>
            <a:noFill/>
          </p:spPr>
          <p:txBody>
            <a:bodyPr wrap="square" rtlCol="0">
              <a:spAutoFit/>
            </a:bodyPr>
            <a:lstStyle/>
            <a:p>
              <a:pPr algn="ctr"/>
              <a:r>
                <a:rPr lang="en-GB" sz="900" b="1" dirty="0">
                  <a:solidFill>
                    <a:schemeClr val="bg1"/>
                  </a:solidFill>
                  <a:latin typeface="Roboto" panose="02000000000000000000" pitchFamily="2" charset="0"/>
                  <a:ea typeface="Roboto" panose="02000000000000000000" pitchFamily="2" charset="0"/>
                </a:rPr>
                <a:t>GHG Emissions</a:t>
              </a:r>
            </a:p>
          </p:txBody>
        </p:sp>
      </p:grpSp>
      <p:grpSp>
        <p:nvGrpSpPr>
          <p:cNvPr id="2" name="Group 1">
            <a:extLst>
              <a:ext uri="{FF2B5EF4-FFF2-40B4-BE49-F238E27FC236}">
                <a16:creationId xmlns:a16="http://schemas.microsoft.com/office/drawing/2014/main" id="{EBCA82DE-C0ED-BC5A-03CC-407493BBDEEF}"/>
              </a:ext>
            </a:extLst>
          </p:cNvPr>
          <p:cNvGrpSpPr/>
          <p:nvPr/>
        </p:nvGrpSpPr>
        <p:grpSpPr>
          <a:xfrm>
            <a:off x="5286438" y="2787248"/>
            <a:ext cx="6296528" cy="2187249"/>
            <a:chOff x="4689433" y="3152210"/>
            <a:chExt cx="6296528" cy="2187249"/>
          </a:xfrm>
        </p:grpSpPr>
        <p:sp>
          <p:nvSpPr>
            <p:cNvPr id="4" name="TextBox 3">
              <a:extLst>
                <a:ext uri="{FF2B5EF4-FFF2-40B4-BE49-F238E27FC236}">
                  <a16:creationId xmlns:a16="http://schemas.microsoft.com/office/drawing/2014/main" id="{C1292E0A-0095-1A57-5054-8A0C2C900FD7}"/>
                </a:ext>
              </a:extLst>
            </p:cNvPr>
            <p:cNvSpPr txBox="1"/>
            <p:nvPr/>
          </p:nvSpPr>
          <p:spPr>
            <a:xfrm>
              <a:off x="4742773" y="3157856"/>
              <a:ext cx="1558006" cy="738664"/>
            </a:xfrm>
            <a:prstGeom prst="rect">
              <a:avLst/>
            </a:prstGeom>
            <a:noFill/>
          </p:spPr>
          <p:txBody>
            <a:bodyPr wrap="square" rtlCol="0">
              <a:spAutoFit/>
            </a:bodyPr>
            <a:lstStyle/>
            <a:p>
              <a:r>
                <a:rPr lang="en-GB" sz="1050" b="1" dirty="0">
                  <a:solidFill>
                    <a:srgbClr val="0059CD"/>
                  </a:solidFill>
                  <a:latin typeface="Roboto" panose="02000000000000000000" pitchFamily="2" charset="0"/>
                  <a:ea typeface="Roboto" panose="02000000000000000000" pitchFamily="2" charset="0"/>
                </a:rPr>
                <a:t>Current State: Net amount of GHG emissions is&gt;55 GT CO</a:t>
              </a:r>
              <a:r>
                <a:rPr lang="en-GB" sz="1050" b="1" baseline="-25000" dirty="0">
                  <a:solidFill>
                    <a:srgbClr val="0059CD"/>
                  </a:solidFill>
                  <a:latin typeface="Roboto" panose="02000000000000000000" pitchFamily="2" charset="0"/>
                  <a:ea typeface="Roboto" panose="02000000000000000000" pitchFamily="2" charset="0"/>
                </a:rPr>
                <a:t>2</a:t>
              </a:r>
              <a:r>
                <a:rPr lang="en-GB" sz="1050" b="1" dirty="0">
                  <a:solidFill>
                    <a:srgbClr val="0059CD"/>
                  </a:solidFill>
                  <a:latin typeface="Roboto" panose="02000000000000000000" pitchFamily="2" charset="0"/>
                  <a:ea typeface="Roboto" panose="02000000000000000000" pitchFamily="2" charset="0"/>
                </a:rPr>
                <a:t>e year</a:t>
              </a:r>
            </a:p>
          </p:txBody>
        </p:sp>
        <p:sp>
          <p:nvSpPr>
            <p:cNvPr id="22" name="Rectangle 21">
              <a:extLst>
                <a:ext uri="{FF2B5EF4-FFF2-40B4-BE49-F238E27FC236}">
                  <a16:creationId xmlns:a16="http://schemas.microsoft.com/office/drawing/2014/main" id="{5A3A85DD-5DD0-9609-3B5A-D66EE2191055}"/>
                </a:ext>
              </a:extLst>
            </p:cNvPr>
            <p:cNvSpPr/>
            <p:nvPr/>
          </p:nvSpPr>
          <p:spPr>
            <a:xfrm rot="5400000">
              <a:off x="5674632" y="4036579"/>
              <a:ext cx="1606187"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78DAC8A-FF19-0B24-EAB9-EABDD65FBEDD}"/>
                </a:ext>
              </a:extLst>
            </p:cNvPr>
            <p:cNvSpPr/>
            <p:nvPr/>
          </p:nvSpPr>
          <p:spPr>
            <a:xfrm rot="5400000">
              <a:off x="6371613" y="4147696"/>
              <a:ext cx="1383957"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9F81EAA9-3572-3E1D-FA2D-7338556CCB71}"/>
                </a:ext>
              </a:extLst>
            </p:cNvPr>
            <p:cNvSpPr/>
            <p:nvPr/>
          </p:nvSpPr>
          <p:spPr>
            <a:xfrm rot="5400000">
              <a:off x="7082684" y="4273353"/>
              <a:ext cx="1123950"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9A4A002-5553-554B-B84E-79115CACDFBF}"/>
                </a:ext>
              </a:extLst>
            </p:cNvPr>
            <p:cNvSpPr/>
            <p:nvPr/>
          </p:nvSpPr>
          <p:spPr>
            <a:xfrm rot="5400000">
              <a:off x="7714120" y="4387485"/>
              <a:ext cx="895009"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F5A06C7D-E9AE-6626-E670-5CCDAFCC81F2}"/>
                </a:ext>
              </a:extLst>
            </p:cNvPr>
            <p:cNvSpPr/>
            <p:nvPr/>
          </p:nvSpPr>
          <p:spPr>
            <a:xfrm rot="5400000">
              <a:off x="8387299" y="4506547"/>
              <a:ext cx="656884"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A08F6E3-7D00-4BE4-4C90-4F0D097276B9}"/>
                </a:ext>
              </a:extLst>
            </p:cNvPr>
            <p:cNvSpPr/>
            <p:nvPr/>
          </p:nvSpPr>
          <p:spPr>
            <a:xfrm rot="5400000">
              <a:off x="6422124" y="4955485"/>
              <a:ext cx="111204"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latin typeface="Roboto" panose="02000000000000000000" pitchFamily="2" charset="0"/>
                <a:ea typeface="Roboto" panose="02000000000000000000" pitchFamily="2" charset="0"/>
                <a:cs typeface="Arial" panose="020B0604020202020204" pitchFamily="34" charset="0"/>
              </a:endParaRPr>
            </a:p>
          </p:txBody>
        </p:sp>
        <p:sp>
          <p:nvSpPr>
            <p:cNvPr id="28" name="Rectangle 27">
              <a:extLst>
                <a:ext uri="{FF2B5EF4-FFF2-40B4-BE49-F238E27FC236}">
                  <a16:creationId xmlns:a16="http://schemas.microsoft.com/office/drawing/2014/main" id="{C7EB0E13-0A75-9081-633B-E9A6A52F3C1D}"/>
                </a:ext>
              </a:extLst>
            </p:cNvPr>
            <p:cNvSpPr/>
            <p:nvPr/>
          </p:nvSpPr>
          <p:spPr>
            <a:xfrm rot="5400000">
              <a:off x="9164165" y="5059933"/>
              <a:ext cx="328786"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29" name="Rectangle 28">
              <a:extLst>
                <a:ext uri="{FF2B5EF4-FFF2-40B4-BE49-F238E27FC236}">
                  <a16:creationId xmlns:a16="http://schemas.microsoft.com/office/drawing/2014/main" id="{4BAE3D87-005E-3EC1-079D-AE8D3006646F}"/>
                </a:ext>
              </a:extLst>
            </p:cNvPr>
            <p:cNvSpPr/>
            <p:nvPr/>
          </p:nvSpPr>
          <p:spPr>
            <a:xfrm rot="5400000">
              <a:off x="6986559" y="4976916"/>
              <a:ext cx="154066"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30" name="Rectangle 29">
              <a:extLst>
                <a:ext uri="{FF2B5EF4-FFF2-40B4-BE49-F238E27FC236}">
                  <a16:creationId xmlns:a16="http://schemas.microsoft.com/office/drawing/2014/main" id="{9AFB4A41-BAFA-35A8-7CED-7BBA7BD4B35A}"/>
                </a:ext>
              </a:extLst>
            </p:cNvPr>
            <p:cNvSpPr/>
            <p:nvPr/>
          </p:nvSpPr>
          <p:spPr>
            <a:xfrm rot="5400000">
              <a:off x="7537045" y="5003155"/>
              <a:ext cx="215228"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31" name="Rectangle 30">
              <a:extLst>
                <a:ext uri="{FF2B5EF4-FFF2-40B4-BE49-F238E27FC236}">
                  <a16:creationId xmlns:a16="http://schemas.microsoft.com/office/drawing/2014/main" id="{6C897F1A-99A1-889B-FBFC-12300CF973E2}"/>
                </a:ext>
              </a:extLst>
            </p:cNvPr>
            <p:cNvSpPr/>
            <p:nvPr/>
          </p:nvSpPr>
          <p:spPr>
            <a:xfrm rot="5400000">
              <a:off x="8053843" y="5002985"/>
              <a:ext cx="215564"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32" name="Rectangle 31">
              <a:extLst>
                <a:ext uri="{FF2B5EF4-FFF2-40B4-BE49-F238E27FC236}">
                  <a16:creationId xmlns:a16="http://schemas.microsoft.com/office/drawing/2014/main" id="{839ACFAF-995F-4098-7FB3-DBD53896C228}"/>
                </a:ext>
              </a:extLst>
            </p:cNvPr>
            <p:cNvSpPr/>
            <p:nvPr/>
          </p:nvSpPr>
          <p:spPr>
            <a:xfrm rot="5400000">
              <a:off x="8562546" y="5048396"/>
              <a:ext cx="306390" cy="230266"/>
            </a:xfrm>
            <a:prstGeom prst="rect">
              <a:avLst/>
            </a:prstGeom>
            <a:solidFill>
              <a:srgbClr val="00EA4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sz="700" dirty="0">
                <a:solidFill>
                  <a:schemeClr val="lt1"/>
                </a:solidFill>
                <a:latin typeface="Roboto" panose="02000000000000000000" pitchFamily="2" charset="0"/>
                <a:ea typeface="Roboto" panose="02000000000000000000" pitchFamily="2" charset="0"/>
                <a:cs typeface="Arial" panose="020B0604020202020204" pitchFamily="34" charset="0"/>
              </a:endParaRPr>
            </a:p>
          </p:txBody>
        </p:sp>
        <p:sp>
          <p:nvSpPr>
            <p:cNvPr id="45" name="TextBox 44">
              <a:extLst>
                <a:ext uri="{FF2B5EF4-FFF2-40B4-BE49-F238E27FC236}">
                  <a16:creationId xmlns:a16="http://schemas.microsoft.com/office/drawing/2014/main" id="{DB3F243F-AAB9-3B2D-8F7B-832EAC6EEF0C}"/>
                </a:ext>
              </a:extLst>
            </p:cNvPr>
            <p:cNvSpPr txBox="1"/>
            <p:nvPr/>
          </p:nvSpPr>
          <p:spPr>
            <a:xfrm>
              <a:off x="9149010" y="3152210"/>
              <a:ext cx="1558006" cy="577081"/>
            </a:xfrm>
            <a:prstGeom prst="rect">
              <a:avLst/>
            </a:prstGeom>
            <a:noFill/>
          </p:spPr>
          <p:txBody>
            <a:bodyPr wrap="square" rtlCol="0">
              <a:spAutoFit/>
            </a:bodyPr>
            <a:lstStyle/>
            <a:p>
              <a:r>
                <a:rPr lang="en-GB" sz="1050" b="1" dirty="0">
                  <a:solidFill>
                    <a:srgbClr val="0059CD"/>
                  </a:solidFill>
                  <a:latin typeface="Roboto" panose="02000000000000000000" pitchFamily="2" charset="0"/>
                  <a:ea typeface="Roboto" panose="02000000000000000000" pitchFamily="2" charset="0"/>
                </a:rPr>
                <a:t>Goal: Net amount of GHG emissions is </a:t>
              </a:r>
              <a:r>
                <a:rPr lang="en-GB" sz="1050" b="1" u="sng" dirty="0">
                  <a:solidFill>
                    <a:srgbClr val="0059CD"/>
                  </a:solidFill>
                  <a:latin typeface="Roboto" panose="02000000000000000000" pitchFamily="2" charset="0"/>
                  <a:ea typeface="Roboto" panose="02000000000000000000" pitchFamily="2" charset="0"/>
                </a:rPr>
                <a:t>zero</a:t>
              </a:r>
              <a:r>
                <a:rPr lang="en-GB" sz="1050" b="1" dirty="0">
                  <a:solidFill>
                    <a:srgbClr val="0059CD"/>
                  </a:solidFill>
                  <a:latin typeface="Roboto" panose="02000000000000000000" pitchFamily="2" charset="0"/>
                  <a:ea typeface="Roboto" panose="02000000000000000000" pitchFamily="2" charset="0"/>
                </a:rPr>
                <a:t> GT CO</a:t>
              </a:r>
              <a:r>
                <a:rPr lang="en-GB" sz="1050" b="1" baseline="-25000" dirty="0">
                  <a:solidFill>
                    <a:srgbClr val="0059CD"/>
                  </a:solidFill>
                  <a:latin typeface="Roboto" panose="02000000000000000000" pitchFamily="2" charset="0"/>
                  <a:ea typeface="Roboto" panose="02000000000000000000" pitchFamily="2" charset="0"/>
                </a:rPr>
                <a:t>2</a:t>
              </a:r>
              <a:r>
                <a:rPr lang="en-GB" sz="1050" b="1" dirty="0">
                  <a:solidFill>
                    <a:srgbClr val="0059CD"/>
                  </a:solidFill>
                  <a:latin typeface="Roboto" panose="02000000000000000000" pitchFamily="2" charset="0"/>
                  <a:ea typeface="Roboto" panose="02000000000000000000" pitchFamily="2" charset="0"/>
                </a:rPr>
                <a:t>e year</a:t>
              </a:r>
            </a:p>
          </p:txBody>
        </p:sp>
        <p:sp>
          <p:nvSpPr>
            <p:cNvPr id="46" name="TextBox 45">
              <a:extLst>
                <a:ext uri="{FF2B5EF4-FFF2-40B4-BE49-F238E27FC236}">
                  <a16:creationId xmlns:a16="http://schemas.microsoft.com/office/drawing/2014/main" id="{5EA920D5-5C14-DD5B-4CF7-373E19CC6B51}"/>
                </a:ext>
              </a:extLst>
            </p:cNvPr>
            <p:cNvSpPr txBox="1"/>
            <p:nvPr/>
          </p:nvSpPr>
          <p:spPr>
            <a:xfrm>
              <a:off x="4689433" y="4516749"/>
              <a:ext cx="1490733" cy="415498"/>
            </a:xfrm>
            <a:prstGeom prst="rect">
              <a:avLst/>
            </a:prstGeom>
            <a:noFill/>
          </p:spPr>
          <p:txBody>
            <a:bodyPr wrap="square" rtlCol="0">
              <a:spAutoFit/>
            </a:bodyPr>
            <a:lstStyle/>
            <a:p>
              <a:pPr algn="r"/>
              <a:r>
                <a:rPr lang="en-GB" sz="1050" b="1" dirty="0">
                  <a:solidFill>
                    <a:srgbClr val="0059CD"/>
                  </a:solidFill>
                  <a:latin typeface="Roboto" panose="02000000000000000000" pitchFamily="2" charset="0"/>
                  <a:ea typeface="Roboto" panose="02000000000000000000" pitchFamily="2" charset="0"/>
                </a:rPr>
                <a:t>Anthropogenic GHG emissions</a:t>
              </a:r>
            </a:p>
          </p:txBody>
        </p:sp>
        <p:sp>
          <p:nvSpPr>
            <p:cNvPr id="47" name="TextBox 46">
              <a:extLst>
                <a:ext uri="{FF2B5EF4-FFF2-40B4-BE49-F238E27FC236}">
                  <a16:creationId xmlns:a16="http://schemas.microsoft.com/office/drawing/2014/main" id="{70A6EF2F-CAE2-6EE9-7612-D19F01806E4F}"/>
                </a:ext>
              </a:extLst>
            </p:cNvPr>
            <p:cNvSpPr txBox="1"/>
            <p:nvPr/>
          </p:nvSpPr>
          <p:spPr>
            <a:xfrm>
              <a:off x="9495228" y="4748031"/>
              <a:ext cx="1490733" cy="415498"/>
            </a:xfrm>
            <a:prstGeom prst="rect">
              <a:avLst/>
            </a:prstGeom>
            <a:noFill/>
          </p:spPr>
          <p:txBody>
            <a:bodyPr wrap="square" rtlCol="0">
              <a:spAutoFit/>
            </a:bodyPr>
            <a:lstStyle/>
            <a:p>
              <a:r>
                <a:rPr lang="en-GB" sz="1050" b="1" dirty="0">
                  <a:solidFill>
                    <a:srgbClr val="00EA44"/>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Anthropogenic carbon removals</a:t>
              </a:r>
            </a:p>
          </p:txBody>
        </p:sp>
        <p:sp>
          <p:nvSpPr>
            <p:cNvPr id="50" name="Rectangle 49">
              <a:extLst>
                <a:ext uri="{FF2B5EF4-FFF2-40B4-BE49-F238E27FC236}">
                  <a16:creationId xmlns:a16="http://schemas.microsoft.com/office/drawing/2014/main" id="{A894DAEF-D529-CA5B-4298-E24125DAEA8A}"/>
                </a:ext>
              </a:extLst>
            </p:cNvPr>
            <p:cNvSpPr/>
            <p:nvPr/>
          </p:nvSpPr>
          <p:spPr>
            <a:xfrm rot="5400000">
              <a:off x="9164166" y="4670938"/>
              <a:ext cx="328783" cy="230266"/>
            </a:xfrm>
            <a:prstGeom prst="rect">
              <a:avLst/>
            </a:prstGeom>
            <a:gradFill>
              <a:gsLst>
                <a:gs pos="0">
                  <a:srgbClr val="005ACD"/>
                </a:gs>
                <a:gs pos="100000">
                  <a:srgbClr val="00C8FF"/>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dirty="0">
                <a:solidFill>
                  <a:schemeClr val="lt1"/>
                </a:solidFill>
                <a:latin typeface="Arial" panose="020B0604020202020204" pitchFamily="34" charset="0"/>
                <a:cs typeface="Arial" panose="020B0604020202020204" pitchFamily="34" charset="0"/>
              </a:endParaRPr>
            </a:p>
          </p:txBody>
        </p:sp>
      </p:grpSp>
      <p:sp>
        <p:nvSpPr>
          <p:cNvPr id="34" name="Rounded Rectangle 15">
            <a:extLst>
              <a:ext uri="{FF2B5EF4-FFF2-40B4-BE49-F238E27FC236}">
                <a16:creationId xmlns:a16="http://schemas.microsoft.com/office/drawing/2014/main" id="{CF5E3B0B-7368-31C9-E3BA-FFAD5A1B5C61}"/>
              </a:ext>
            </a:extLst>
          </p:cNvPr>
          <p:cNvSpPr/>
          <p:nvPr/>
        </p:nvSpPr>
        <p:spPr>
          <a:xfrm>
            <a:off x="3166866" y="553583"/>
            <a:ext cx="6145880" cy="1476582"/>
          </a:xfrm>
          <a:prstGeom prst="round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altLang="ru-UA" sz="2400" b="1" dirty="0">
                <a:solidFill>
                  <a:srgbClr val="00B0F0"/>
                </a:solidFill>
                <a:latin typeface="Roboto" panose="02000000000000000000" pitchFamily="2" charset="0"/>
                <a:ea typeface="Roboto" panose="02000000000000000000" pitchFamily="2" charset="0"/>
                <a:cs typeface="Times New Roman" panose="02020603050405020304" pitchFamily="18" charset="0"/>
              </a:rPr>
              <a:t>Net Zero – long term</a:t>
            </a:r>
          </a:p>
          <a:p>
            <a:pPr lvl="0" algn="ctr" eaLnBrk="0" fontAlgn="base" hangingPunct="0">
              <a:spcBef>
                <a:spcPct val="0"/>
              </a:spcBef>
              <a:spcAft>
                <a:spcPct val="0"/>
              </a:spcAft>
            </a:pP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Generally accepted definition means 90% </a:t>
            </a:r>
          </a:p>
          <a:p>
            <a:pPr lvl="0" algn="ctr" eaLnBrk="0" fontAlgn="base" hangingPunct="0">
              <a:spcBef>
                <a:spcPct val="0"/>
              </a:spcBef>
              <a:spcAft>
                <a:spcPct val="0"/>
              </a:spcAft>
            </a:pPr>
            <a:r>
              <a:rPr lang="en-GB" altLang="ru-UA" b="1" dirty="0">
                <a:solidFill>
                  <a:srgbClr val="005DCC"/>
                </a:solidFill>
                <a:latin typeface="Roboto" panose="02000000000000000000" pitchFamily="2" charset="0"/>
                <a:ea typeface="Roboto" panose="02000000000000000000" pitchFamily="2" charset="0"/>
                <a:cs typeface="Times New Roman" panose="02020603050405020304" pitchFamily="18" charset="0"/>
              </a:rPr>
              <a:t>reduction in GHG emissions.</a:t>
            </a:r>
          </a:p>
        </p:txBody>
      </p:sp>
    </p:spTree>
    <p:extLst>
      <p:ext uri="{BB962C8B-B14F-4D97-AF65-F5344CB8AC3E}">
        <p14:creationId xmlns:p14="http://schemas.microsoft.com/office/powerpoint/2010/main" val="73250458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3FA3D7-BAA7-460B-B12B-AF22341714A8}"/>
              </a:ext>
            </a:extLst>
          </p:cNvPr>
          <p:cNvSpPr>
            <a:spLocks noChangeArrowheads="1"/>
          </p:cNvSpPr>
          <p:nvPr/>
        </p:nvSpPr>
        <p:spPr bwMode="auto">
          <a:xfrm>
            <a:off x="517733" y="1884102"/>
            <a:ext cx="476421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eaLnBrk="1" fontAlgn="base" hangingPunct="1">
              <a:lnSpc>
                <a:spcPct val="100000"/>
              </a:lnSpc>
              <a:spcBef>
                <a:spcPct val="0"/>
              </a:spcBef>
              <a:spcAft>
                <a:spcPct val="0"/>
              </a:spcAft>
              <a:buClrTx/>
              <a:buSzTx/>
              <a:buFontTx/>
              <a:buNone/>
              <a:tabLst/>
            </a:pPr>
            <a:r>
              <a:rPr lang="en-GB" altLang="ru-UA" sz="4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GHG</a:t>
            </a:r>
          </a:p>
          <a:p>
            <a:pPr marR="0" lvl="0" indent="0" eaLnBrk="1" fontAlgn="base" hangingPunct="1">
              <a:lnSpc>
                <a:spcPct val="100000"/>
              </a:lnSpc>
              <a:spcBef>
                <a:spcPct val="0"/>
              </a:spcBef>
              <a:spcAft>
                <a:spcPct val="0"/>
              </a:spcAft>
              <a:buClrTx/>
              <a:buSzTx/>
              <a:buFontTx/>
              <a:buNone/>
              <a:tabLst/>
            </a:pPr>
            <a:r>
              <a:rPr lang="en-GB" altLang="ru-UA" sz="4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7 main gases</a:t>
            </a:r>
          </a:p>
          <a:p>
            <a:pPr eaLnBrk="1" hangingPunct="1"/>
            <a:r>
              <a:rPr lang="en-GB" altLang="ru-UA" sz="4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convert back to</a:t>
            </a:r>
          </a:p>
          <a:p>
            <a:pPr eaLnBrk="1" hangingPunct="1"/>
            <a:endParaRPr lang="en-GB" altLang="ru-UA" sz="3600" dirty="0">
              <a:solidFill>
                <a:schemeClr val="bg2">
                  <a:lumMod val="50000"/>
                </a:schemeClr>
              </a:solidFill>
              <a:latin typeface="Roboto" panose="02000000000000000000" pitchFamily="2" charset="0"/>
              <a:ea typeface="Roboto" panose="02000000000000000000" pitchFamily="2" charset="0"/>
              <a:cs typeface="Open Sans" panose="020B0606030504020204" pitchFamily="34" charset="0"/>
            </a:endParaRPr>
          </a:p>
          <a:p>
            <a:pPr eaLnBrk="1" hangingPunct="1"/>
            <a:r>
              <a:rPr lang="en-GB" altLang="ru-UA" sz="6600"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tCO</a:t>
            </a:r>
            <a:r>
              <a:rPr lang="en-GB" altLang="ru-UA" sz="6600" baseline="-25000"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2</a:t>
            </a:r>
            <a:r>
              <a:rPr lang="en-GB" altLang="ru-UA" sz="6600" dirty="0">
                <a:gradFill>
                  <a:gsLst>
                    <a:gs pos="100000">
                      <a:schemeClr val="accent4"/>
                    </a:gs>
                    <a:gs pos="0">
                      <a:schemeClr val="accent3"/>
                    </a:gs>
                  </a:gsLst>
                  <a:lin ang="4800000" scaled="0"/>
                </a:gradFill>
                <a:latin typeface="Roboto" panose="02000000000000000000" pitchFamily="2" charset="0"/>
                <a:ea typeface="Roboto" panose="02000000000000000000" pitchFamily="2" charset="0"/>
              </a:rPr>
              <a:t>e</a:t>
            </a:r>
            <a:endParaRPr lang="ru-UA" altLang="ru-UA" sz="3600" dirty="0">
              <a:solidFill>
                <a:schemeClr val="bg2">
                  <a:lumMod val="50000"/>
                </a:schemeClr>
              </a:solidFill>
              <a:latin typeface="Roboto" panose="02000000000000000000" pitchFamily="2" charset="0"/>
              <a:ea typeface="Roboto" panose="02000000000000000000" pitchFamily="2" charset="0"/>
              <a:cs typeface="Open Sans" panose="020B0606030504020204" pitchFamily="34" charset="0"/>
            </a:endParaRPr>
          </a:p>
        </p:txBody>
      </p:sp>
      <p:grpSp>
        <p:nvGrpSpPr>
          <p:cNvPr id="64" name="Group 63">
            <a:extLst>
              <a:ext uri="{FF2B5EF4-FFF2-40B4-BE49-F238E27FC236}">
                <a16:creationId xmlns:a16="http://schemas.microsoft.com/office/drawing/2014/main" id="{006B041C-A5F8-40A3-BCC6-F65DC8F2F36A}"/>
              </a:ext>
            </a:extLst>
          </p:cNvPr>
          <p:cNvGrpSpPr/>
          <p:nvPr/>
        </p:nvGrpSpPr>
        <p:grpSpPr>
          <a:xfrm>
            <a:off x="4843800" y="517785"/>
            <a:ext cx="6976158" cy="4924480"/>
            <a:chOff x="4847265" y="621845"/>
            <a:chExt cx="6976158" cy="6839797"/>
          </a:xfrm>
        </p:grpSpPr>
        <p:grpSp>
          <p:nvGrpSpPr>
            <p:cNvPr id="76" name="Group 75">
              <a:extLst>
                <a:ext uri="{FF2B5EF4-FFF2-40B4-BE49-F238E27FC236}">
                  <a16:creationId xmlns:a16="http://schemas.microsoft.com/office/drawing/2014/main" id="{8D74252D-D4E2-4C62-9675-B7B2020D68B1}"/>
                </a:ext>
              </a:extLst>
            </p:cNvPr>
            <p:cNvGrpSpPr/>
            <p:nvPr/>
          </p:nvGrpSpPr>
          <p:grpSpPr>
            <a:xfrm>
              <a:off x="5355978" y="621845"/>
              <a:ext cx="105807" cy="4587877"/>
              <a:chOff x="5370512" y="955674"/>
              <a:chExt cx="81282" cy="4587877"/>
            </a:xfrm>
          </p:grpSpPr>
          <p:sp>
            <p:nvSpPr>
              <p:cNvPr id="124" name="Freeform 10">
                <a:extLst>
                  <a:ext uri="{FF2B5EF4-FFF2-40B4-BE49-F238E27FC236}">
                    <a16:creationId xmlns:a16="http://schemas.microsoft.com/office/drawing/2014/main" id="{093AE148-1033-42BA-A9B8-6B866EB7D46B}"/>
                  </a:ext>
                </a:extLst>
              </p:cNvPr>
              <p:cNvSpPr>
                <a:spLocks/>
              </p:cNvSpPr>
              <p:nvPr/>
            </p:nvSpPr>
            <p:spPr bwMode="auto">
              <a:xfrm>
                <a:off x="5370512" y="955674"/>
                <a:ext cx="76998" cy="2623345"/>
              </a:xfrm>
              <a:custGeom>
                <a:avLst/>
                <a:gdLst>
                  <a:gd name="T0" fmla="*/ 12 w 24"/>
                  <a:gd name="T1" fmla="*/ 395 h 395"/>
                  <a:gd name="T2" fmla="*/ 0 w 24"/>
                  <a:gd name="T3" fmla="*/ 383 h 395"/>
                  <a:gd name="T4" fmla="*/ 0 w 24"/>
                  <a:gd name="T5" fmla="*/ 12 h 395"/>
                  <a:gd name="T6" fmla="*/ 12 w 24"/>
                  <a:gd name="T7" fmla="*/ 0 h 395"/>
                  <a:gd name="T8" fmla="*/ 24 w 24"/>
                  <a:gd name="T9" fmla="*/ 12 h 395"/>
                  <a:gd name="T10" fmla="*/ 24 w 24"/>
                  <a:gd name="T11" fmla="*/ 383 h 395"/>
                  <a:gd name="T12" fmla="*/ 12 w 24"/>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24" h="395">
                    <a:moveTo>
                      <a:pt x="12" y="395"/>
                    </a:moveTo>
                    <a:cubicBezTo>
                      <a:pt x="5" y="395"/>
                      <a:pt x="0" y="389"/>
                      <a:pt x="0" y="383"/>
                    </a:cubicBezTo>
                    <a:cubicBezTo>
                      <a:pt x="0" y="12"/>
                      <a:pt x="0" y="12"/>
                      <a:pt x="0" y="12"/>
                    </a:cubicBezTo>
                    <a:cubicBezTo>
                      <a:pt x="0" y="5"/>
                      <a:pt x="5" y="0"/>
                      <a:pt x="12" y="0"/>
                    </a:cubicBezTo>
                    <a:cubicBezTo>
                      <a:pt x="18" y="0"/>
                      <a:pt x="24" y="5"/>
                      <a:pt x="24" y="12"/>
                    </a:cubicBezTo>
                    <a:cubicBezTo>
                      <a:pt x="24" y="383"/>
                      <a:pt x="24" y="383"/>
                      <a:pt x="24" y="383"/>
                    </a:cubicBezTo>
                    <a:cubicBezTo>
                      <a:pt x="24" y="389"/>
                      <a:pt x="18" y="395"/>
                      <a:pt x="12" y="395"/>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sp>
            <p:nvSpPr>
              <p:cNvPr id="125" name="Freeform 16">
                <a:extLst>
                  <a:ext uri="{FF2B5EF4-FFF2-40B4-BE49-F238E27FC236}">
                    <a16:creationId xmlns:a16="http://schemas.microsoft.com/office/drawing/2014/main" id="{AE63D338-C7F2-4D75-BEFF-9BCCB1273282}"/>
                  </a:ext>
                </a:extLst>
              </p:cNvPr>
              <p:cNvSpPr>
                <a:spLocks/>
              </p:cNvSpPr>
              <p:nvPr/>
            </p:nvSpPr>
            <p:spPr bwMode="auto">
              <a:xfrm>
                <a:off x="5370513" y="3606263"/>
                <a:ext cx="81281" cy="1937288"/>
              </a:xfrm>
              <a:custGeom>
                <a:avLst/>
                <a:gdLst>
                  <a:gd name="T0" fmla="*/ 12 w 24"/>
                  <a:gd name="T1" fmla="*/ 833 h 833"/>
                  <a:gd name="T2" fmla="*/ 0 w 24"/>
                  <a:gd name="T3" fmla="*/ 821 h 833"/>
                  <a:gd name="T4" fmla="*/ 0 w 24"/>
                  <a:gd name="T5" fmla="*/ 12 h 833"/>
                  <a:gd name="T6" fmla="*/ 12 w 24"/>
                  <a:gd name="T7" fmla="*/ 0 h 833"/>
                  <a:gd name="T8" fmla="*/ 24 w 24"/>
                  <a:gd name="T9" fmla="*/ 12 h 833"/>
                  <a:gd name="T10" fmla="*/ 24 w 24"/>
                  <a:gd name="T11" fmla="*/ 821 h 833"/>
                  <a:gd name="T12" fmla="*/ 12 w 24"/>
                  <a:gd name="T13" fmla="*/ 833 h 833"/>
                </a:gdLst>
                <a:ahLst/>
                <a:cxnLst>
                  <a:cxn ang="0">
                    <a:pos x="T0" y="T1"/>
                  </a:cxn>
                  <a:cxn ang="0">
                    <a:pos x="T2" y="T3"/>
                  </a:cxn>
                  <a:cxn ang="0">
                    <a:pos x="T4" y="T5"/>
                  </a:cxn>
                  <a:cxn ang="0">
                    <a:pos x="T6" y="T7"/>
                  </a:cxn>
                  <a:cxn ang="0">
                    <a:pos x="T8" y="T9"/>
                  </a:cxn>
                  <a:cxn ang="0">
                    <a:pos x="T10" y="T11"/>
                  </a:cxn>
                  <a:cxn ang="0">
                    <a:pos x="T12" y="T13"/>
                  </a:cxn>
                </a:cxnLst>
                <a:rect l="0" t="0" r="r" b="b"/>
                <a:pathLst>
                  <a:path w="24" h="833">
                    <a:moveTo>
                      <a:pt x="12" y="833"/>
                    </a:moveTo>
                    <a:cubicBezTo>
                      <a:pt x="5" y="833"/>
                      <a:pt x="0" y="827"/>
                      <a:pt x="0" y="821"/>
                    </a:cubicBezTo>
                    <a:cubicBezTo>
                      <a:pt x="0" y="12"/>
                      <a:pt x="0" y="12"/>
                      <a:pt x="0" y="12"/>
                    </a:cubicBezTo>
                    <a:cubicBezTo>
                      <a:pt x="0" y="5"/>
                      <a:pt x="5" y="0"/>
                      <a:pt x="12" y="0"/>
                    </a:cubicBezTo>
                    <a:cubicBezTo>
                      <a:pt x="18" y="0"/>
                      <a:pt x="24" y="5"/>
                      <a:pt x="24" y="12"/>
                    </a:cubicBezTo>
                    <a:cubicBezTo>
                      <a:pt x="24" y="821"/>
                      <a:pt x="24" y="821"/>
                      <a:pt x="24" y="821"/>
                    </a:cubicBezTo>
                    <a:cubicBezTo>
                      <a:pt x="24" y="827"/>
                      <a:pt x="18" y="833"/>
                      <a:pt x="12" y="833"/>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grpSp>
        <p:grpSp>
          <p:nvGrpSpPr>
            <p:cNvPr id="77" name="Group 76">
              <a:extLst>
                <a:ext uri="{FF2B5EF4-FFF2-40B4-BE49-F238E27FC236}">
                  <a16:creationId xmlns:a16="http://schemas.microsoft.com/office/drawing/2014/main" id="{129E604F-1903-4475-AB66-1956B75B0B3B}"/>
                </a:ext>
              </a:extLst>
            </p:cNvPr>
            <p:cNvGrpSpPr/>
            <p:nvPr/>
          </p:nvGrpSpPr>
          <p:grpSpPr>
            <a:xfrm>
              <a:off x="6341836" y="621846"/>
              <a:ext cx="92075" cy="4587875"/>
              <a:chOff x="6394450" y="955675"/>
              <a:chExt cx="92075" cy="4587875"/>
            </a:xfrm>
          </p:grpSpPr>
          <p:sp>
            <p:nvSpPr>
              <p:cNvPr id="122" name="Freeform 11">
                <a:extLst>
                  <a:ext uri="{FF2B5EF4-FFF2-40B4-BE49-F238E27FC236}">
                    <a16:creationId xmlns:a16="http://schemas.microsoft.com/office/drawing/2014/main" id="{BC884BF8-9D4D-4747-B512-5B67A61C46F2}"/>
                  </a:ext>
                </a:extLst>
              </p:cNvPr>
              <p:cNvSpPr>
                <a:spLocks/>
              </p:cNvSpPr>
              <p:nvPr/>
            </p:nvSpPr>
            <p:spPr bwMode="auto">
              <a:xfrm>
                <a:off x="6394450" y="955675"/>
                <a:ext cx="92075" cy="2778125"/>
              </a:xfrm>
              <a:custGeom>
                <a:avLst/>
                <a:gdLst>
                  <a:gd name="T0" fmla="*/ 12 w 24"/>
                  <a:gd name="T1" fmla="*/ 729 h 729"/>
                  <a:gd name="T2" fmla="*/ 0 w 24"/>
                  <a:gd name="T3" fmla="*/ 717 h 729"/>
                  <a:gd name="T4" fmla="*/ 0 w 24"/>
                  <a:gd name="T5" fmla="*/ 12 h 729"/>
                  <a:gd name="T6" fmla="*/ 12 w 24"/>
                  <a:gd name="T7" fmla="*/ 0 h 729"/>
                  <a:gd name="T8" fmla="*/ 24 w 24"/>
                  <a:gd name="T9" fmla="*/ 12 h 729"/>
                  <a:gd name="T10" fmla="*/ 24 w 24"/>
                  <a:gd name="T11" fmla="*/ 717 h 729"/>
                  <a:gd name="T12" fmla="*/ 12 w 24"/>
                  <a:gd name="T13" fmla="*/ 729 h 729"/>
                </a:gdLst>
                <a:ahLst/>
                <a:cxnLst>
                  <a:cxn ang="0">
                    <a:pos x="T0" y="T1"/>
                  </a:cxn>
                  <a:cxn ang="0">
                    <a:pos x="T2" y="T3"/>
                  </a:cxn>
                  <a:cxn ang="0">
                    <a:pos x="T4" y="T5"/>
                  </a:cxn>
                  <a:cxn ang="0">
                    <a:pos x="T6" y="T7"/>
                  </a:cxn>
                  <a:cxn ang="0">
                    <a:pos x="T8" y="T9"/>
                  </a:cxn>
                  <a:cxn ang="0">
                    <a:pos x="T10" y="T11"/>
                  </a:cxn>
                  <a:cxn ang="0">
                    <a:pos x="T12" y="T13"/>
                  </a:cxn>
                </a:cxnLst>
                <a:rect l="0" t="0" r="r" b="b"/>
                <a:pathLst>
                  <a:path w="24" h="729">
                    <a:moveTo>
                      <a:pt x="12" y="729"/>
                    </a:moveTo>
                    <a:cubicBezTo>
                      <a:pt x="6" y="729"/>
                      <a:pt x="0" y="724"/>
                      <a:pt x="0" y="717"/>
                    </a:cubicBezTo>
                    <a:cubicBezTo>
                      <a:pt x="0" y="12"/>
                      <a:pt x="0" y="12"/>
                      <a:pt x="0" y="12"/>
                    </a:cubicBezTo>
                    <a:cubicBezTo>
                      <a:pt x="0" y="5"/>
                      <a:pt x="6" y="0"/>
                      <a:pt x="12" y="0"/>
                    </a:cubicBezTo>
                    <a:cubicBezTo>
                      <a:pt x="19" y="0"/>
                      <a:pt x="24" y="5"/>
                      <a:pt x="24" y="12"/>
                    </a:cubicBezTo>
                    <a:cubicBezTo>
                      <a:pt x="24" y="717"/>
                      <a:pt x="24" y="717"/>
                      <a:pt x="24" y="717"/>
                    </a:cubicBezTo>
                    <a:cubicBezTo>
                      <a:pt x="24" y="724"/>
                      <a:pt x="19" y="729"/>
                      <a:pt x="12" y="729"/>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sp>
            <p:nvSpPr>
              <p:cNvPr id="123" name="Freeform 17">
                <a:extLst>
                  <a:ext uri="{FF2B5EF4-FFF2-40B4-BE49-F238E27FC236}">
                    <a16:creationId xmlns:a16="http://schemas.microsoft.com/office/drawing/2014/main" id="{F53FD2BE-E70C-4414-B635-F011EEAF0677}"/>
                  </a:ext>
                </a:extLst>
              </p:cNvPr>
              <p:cNvSpPr>
                <a:spLocks/>
              </p:cNvSpPr>
              <p:nvPr/>
            </p:nvSpPr>
            <p:spPr bwMode="auto">
              <a:xfrm>
                <a:off x="6394450" y="3641725"/>
                <a:ext cx="92075" cy="1901825"/>
              </a:xfrm>
              <a:custGeom>
                <a:avLst/>
                <a:gdLst>
                  <a:gd name="T0" fmla="*/ 12 w 24"/>
                  <a:gd name="T1" fmla="*/ 499 h 499"/>
                  <a:gd name="T2" fmla="*/ 0 w 24"/>
                  <a:gd name="T3" fmla="*/ 487 h 499"/>
                  <a:gd name="T4" fmla="*/ 0 w 24"/>
                  <a:gd name="T5" fmla="*/ 12 h 499"/>
                  <a:gd name="T6" fmla="*/ 12 w 24"/>
                  <a:gd name="T7" fmla="*/ 0 h 499"/>
                  <a:gd name="T8" fmla="*/ 24 w 24"/>
                  <a:gd name="T9" fmla="*/ 12 h 499"/>
                  <a:gd name="T10" fmla="*/ 24 w 24"/>
                  <a:gd name="T11" fmla="*/ 487 h 499"/>
                  <a:gd name="T12" fmla="*/ 12 w 24"/>
                  <a:gd name="T13" fmla="*/ 499 h 499"/>
                </a:gdLst>
                <a:ahLst/>
                <a:cxnLst>
                  <a:cxn ang="0">
                    <a:pos x="T0" y="T1"/>
                  </a:cxn>
                  <a:cxn ang="0">
                    <a:pos x="T2" y="T3"/>
                  </a:cxn>
                  <a:cxn ang="0">
                    <a:pos x="T4" y="T5"/>
                  </a:cxn>
                  <a:cxn ang="0">
                    <a:pos x="T6" y="T7"/>
                  </a:cxn>
                  <a:cxn ang="0">
                    <a:pos x="T8" y="T9"/>
                  </a:cxn>
                  <a:cxn ang="0">
                    <a:pos x="T10" y="T11"/>
                  </a:cxn>
                  <a:cxn ang="0">
                    <a:pos x="T12" y="T13"/>
                  </a:cxn>
                </a:cxnLst>
                <a:rect l="0" t="0" r="r" b="b"/>
                <a:pathLst>
                  <a:path w="24" h="499">
                    <a:moveTo>
                      <a:pt x="12" y="499"/>
                    </a:moveTo>
                    <a:cubicBezTo>
                      <a:pt x="6" y="499"/>
                      <a:pt x="0" y="493"/>
                      <a:pt x="0" y="487"/>
                    </a:cubicBezTo>
                    <a:cubicBezTo>
                      <a:pt x="0" y="12"/>
                      <a:pt x="0" y="12"/>
                      <a:pt x="0" y="12"/>
                    </a:cubicBezTo>
                    <a:cubicBezTo>
                      <a:pt x="0" y="5"/>
                      <a:pt x="6" y="0"/>
                      <a:pt x="12" y="0"/>
                    </a:cubicBezTo>
                    <a:cubicBezTo>
                      <a:pt x="19" y="0"/>
                      <a:pt x="24" y="5"/>
                      <a:pt x="24" y="12"/>
                    </a:cubicBezTo>
                    <a:cubicBezTo>
                      <a:pt x="24" y="487"/>
                      <a:pt x="24" y="487"/>
                      <a:pt x="24" y="487"/>
                    </a:cubicBezTo>
                    <a:cubicBezTo>
                      <a:pt x="24" y="493"/>
                      <a:pt x="19" y="499"/>
                      <a:pt x="12" y="499"/>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grpSp>
        <p:grpSp>
          <p:nvGrpSpPr>
            <p:cNvPr id="78" name="Group 77">
              <a:extLst>
                <a:ext uri="{FF2B5EF4-FFF2-40B4-BE49-F238E27FC236}">
                  <a16:creationId xmlns:a16="http://schemas.microsoft.com/office/drawing/2014/main" id="{90D233C5-1D1C-48E8-81B0-A04D23370AD6}"/>
                </a:ext>
              </a:extLst>
            </p:cNvPr>
            <p:cNvGrpSpPr/>
            <p:nvPr/>
          </p:nvGrpSpPr>
          <p:grpSpPr>
            <a:xfrm>
              <a:off x="7366180" y="621845"/>
              <a:ext cx="103646" cy="4587877"/>
              <a:chOff x="7423150" y="1009459"/>
              <a:chExt cx="103339" cy="4534092"/>
            </a:xfrm>
          </p:grpSpPr>
          <p:sp>
            <p:nvSpPr>
              <p:cNvPr id="120" name="Freeform 12">
                <a:extLst>
                  <a:ext uri="{FF2B5EF4-FFF2-40B4-BE49-F238E27FC236}">
                    <a16:creationId xmlns:a16="http://schemas.microsoft.com/office/drawing/2014/main" id="{08E8864D-1E3E-42D8-90AD-37A1518B704C}"/>
                  </a:ext>
                </a:extLst>
              </p:cNvPr>
              <p:cNvSpPr>
                <a:spLocks/>
              </p:cNvSpPr>
              <p:nvPr/>
            </p:nvSpPr>
            <p:spPr bwMode="auto">
              <a:xfrm>
                <a:off x="7423150" y="1009459"/>
                <a:ext cx="103339" cy="2998979"/>
              </a:xfrm>
              <a:custGeom>
                <a:avLst/>
                <a:gdLst>
                  <a:gd name="T0" fmla="*/ 12 w 24"/>
                  <a:gd name="T1" fmla="*/ 446 h 446"/>
                  <a:gd name="T2" fmla="*/ 0 w 24"/>
                  <a:gd name="T3" fmla="*/ 434 h 446"/>
                  <a:gd name="T4" fmla="*/ 0 w 24"/>
                  <a:gd name="T5" fmla="*/ 12 h 446"/>
                  <a:gd name="T6" fmla="*/ 12 w 24"/>
                  <a:gd name="T7" fmla="*/ 0 h 446"/>
                  <a:gd name="T8" fmla="*/ 24 w 24"/>
                  <a:gd name="T9" fmla="*/ 12 h 446"/>
                  <a:gd name="T10" fmla="*/ 24 w 24"/>
                  <a:gd name="T11" fmla="*/ 434 h 446"/>
                  <a:gd name="T12" fmla="*/ 12 w 24"/>
                  <a:gd name="T13" fmla="*/ 446 h 446"/>
                </a:gdLst>
                <a:ahLst/>
                <a:cxnLst>
                  <a:cxn ang="0">
                    <a:pos x="T0" y="T1"/>
                  </a:cxn>
                  <a:cxn ang="0">
                    <a:pos x="T2" y="T3"/>
                  </a:cxn>
                  <a:cxn ang="0">
                    <a:pos x="T4" y="T5"/>
                  </a:cxn>
                  <a:cxn ang="0">
                    <a:pos x="T6" y="T7"/>
                  </a:cxn>
                  <a:cxn ang="0">
                    <a:pos x="T8" y="T9"/>
                  </a:cxn>
                  <a:cxn ang="0">
                    <a:pos x="T10" y="T11"/>
                  </a:cxn>
                  <a:cxn ang="0">
                    <a:pos x="T12" y="T13"/>
                  </a:cxn>
                </a:cxnLst>
                <a:rect l="0" t="0" r="r" b="b"/>
                <a:pathLst>
                  <a:path w="24" h="446">
                    <a:moveTo>
                      <a:pt x="12" y="446"/>
                    </a:moveTo>
                    <a:cubicBezTo>
                      <a:pt x="5" y="446"/>
                      <a:pt x="0" y="441"/>
                      <a:pt x="0" y="434"/>
                    </a:cubicBezTo>
                    <a:cubicBezTo>
                      <a:pt x="0" y="12"/>
                      <a:pt x="0" y="12"/>
                      <a:pt x="0" y="12"/>
                    </a:cubicBezTo>
                    <a:cubicBezTo>
                      <a:pt x="0" y="5"/>
                      <a:pt x="5" y="0"/>
                      <a:pt x="12" y="0"/>
                    </a:cubicBezTo>
                    <a:cubicBezTo>
                      <a:pt x="18" y="0"/>
                      <a:pt x="24" y="5"/>
                      <a:pt x="24" y="12"/>
                    </a:cubicBezTo>
                    <a:cubicBezTo>
                      <a:pt x="24" y="434"/>
                      <a:pt x="24" y="434"/>
                      <a:pt x="24" y="434"/>
                    </a:cubicBezTo>
                    <a:cubicBezTo>
                      <a:pt x="24" y="441"/>
                      <a:pt x="18" y="446"/>
                      <a:pt x="12" y="446"/>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91440" tIns="45720" rIns="91440" bIns="45720" numCol="1" anchor="t" anchorCtr="0" compatLnSpc="1">
                <a:prstTxWarp prst="textNoShape">
                  <a:avLst/>
                </a:prstTxWarp>
              </a:bodyPr>
              <a:lstStyle/>
              <a:p>
                <a:endParaRPr lang="ru-UA" dirty="0">
                  <a:solidFill>
                    <a:srgbClr val="005ACD"/>
                  </a:solidFill>
                  <a:latin typeface="Roboto" panose="02000000000000000000" pitchFamily="2" charset="0"/>
                  <a:ea typeface="Roboto" panose="02000000000000000000" pitchFamily="2" charset="0"/>
                </a:endParaRPr>
              </a:p>
            </p:txBody>
          </p:sp>
          <p:sp>
            <p:nvSpPr>
              <p:cNvPr id="121" name="Freeform 18">
                <a:extLst>
                  <a:ext uri="{FF2B5EF4-FFF2-40B4-BE49-F238E27FC236}">
                    <a16:creationId xmlns:a16="http://schemas.microsoft.com/office/drawing/2014/main" id="{BEDED4F6-AC04-4F21-8C8C-2C4FEE359C8F}"/>
                  </a:ext>
                </a:extLst>
              </p:cNvPr>
              <p:cNvSpPr>
                <a:spLocks/>
              </p:cNvSpPr>
              <p:nvPr/>
            </p:nvSpPr>
            <p:spPr bwMode="auto">
              <a:xfrm>
                <a:off x="7423150" y="4122003"/>
                <a:ext cx="90488" cy="1421548"/>
              </a:xfrm>
              <a:custGeom>
                <a:avLst/>
                <a:gdLst>
                  <a:gd name="T0" fmla="*/ 12 w 24"/>
                  <a:gd name="T1" fmla="*/ 782 h 782"/>
                  <a:gd name="T2" fmla="*/ 0 w 24"/>
                  <a:gd name="T3" fmla="*/ 770 h 782"/>
                  <a:gd name="T4" fmla="*/ 0 w 24"/>
                  <a:gd name="T5" fmla="*/ 12 h 782"/>
                  <a:gd name="T6" fmla="*/ 12 w 24"/>
                  <a:gd name="T7" fmla="*/ 0 h 782"/>
                  <a:gd name="T8" fmla="*/ 24 w 24"/>
                  <a:gd name="T9" fmla="*/ 12 h 782"/>
                  <a:gd name="T10" fmla="*/ 24 w 24"/>
                  <a:gd name="T11" fmla="*/ 770 h 782"/>
                  <a:gd name="T12" fmla="*/ 12 w 24"/>
                  <a:gd name="T13" fmla="*/ 782 h 782"/>
                </a:gdLst>
                <a:ahLst/>
                <a:cxnLst>
                  <a:cxn ang="0">
                    <a:pos x="T0" y="T1"/>
                  </a:cxn>
                  <a:cxn ang="0">
                    <a:pos x="T2" y="T3"/>
                  </a:cxn>
                  <a:cxn ang="0">
                    <a:pos x="T4" y="T5"/>
                  </a:cxn>
                  <a:cxn ang="0">
                    <a:pos x="T6" y="T7"/>
                  </a:cxn>
                  <a:cxn ang="0">
                    <a:pos x="T8" y="T9"/>
                  </a:cxn>
                  <a:cxn ang="0">
                    <a:pos x="T10" y="T11"/>
                  </a:cxn>
                  <a:cxn ang="0">
                    <a:pos x="T12" y="T13"/>
                  </a:cxn>
                </a:cxnLst>
                <a:rect l="0" t="0" r="r" b="b"/>
                <a:pathLst>
                  <a:path w="24" h="782">
                    <a:moveTo>
                      <a:pt x="12" y="782"/>
                    </a:moveTo>
                    <a:cubicBezTo>
                      <a:pt x="5" y="782"/>
                      <a:pt x="0" y="776"/>
                      <a:pt x="0" y="770"/>
                    </a:cubicBezTo>
                    <a:cubicBezTo>
                      <a:pt x="0" y="12"/>
                      <a:pt x="0" y="12"/>
                      <a:pt x="0" y="12"/>
                    </a:cubicBezTo>
                    <a:cubicBezTo>
                      <a:pt x="0" y="6"/>
                      <a:pt x="5" y="0"/>
                      <a:pt x="12" y="0"/>
                    </a:cubicBezTo>
                    <a:cubicBezTo>
                      <a:pt x="18" y="0"/>
                      <a:pt x="24" y="6"/>
                      <a:pt x="24" y="12"/>
                    </a:cubicBezTo>
                    <a:cubicBezTo>
                      <a:pt x="24" y="770"/>
                      <a:pt x="24" y="770"/>
                      <a:pt x="24" y="770"/>
                    </a:cubicBezTo>
                    <a:cubicBezTo>
                      <a:pt x="24" y="776"/>
                      <a:pt x="18" y="782"/>
                      <a:pt x="12" y="782"/>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grpSp>
        <p:grpSp>
          <p:nvGrpSpPr>
            <p:cNvPr id="79" name="Group 78">
              <a:extLst>
                <a:ext uri="{FF2B5EF4-FFF2-40B4-BE49-F238E27FC236}">
                  <a16:creationId xmlns:a16="http://schemas.microsoft.com/office/drawing/2014/main" id="{667F68D9-E9F5-453F-AF1B-0594C7A7355C}"/>
                </a:ext>
              </a:extLst>
            </p:cNvPr>
            <p:cNvGrpSpPr/>
            <p:nvPr/>
          </p:nvGrpSpPr>
          <p:grpSpPr>
            <a:xfrm>
              <a:off x="8394473" y="621846"/>
              <a:ext cx="103339" cy="4587875"/>
              <a:chOff x="8447087" y="955675"/>
              <a:chExt cx="103339" cy="4587875"/>
            </a:xfrm>
          </p:grpSpPr>
          <p:sp>
            <p:nvSpPr>
              <p:cNvPr id="118" name="Freeform 13">
                <a:extLst>
                  <a:ext uri="{FF2B5EF4-FFF2-40B4-BE49-F238E27FC236}">
                    <a16:creationId xmlns:a16="http://schemas.microsoft.com/office/drawing/2014/main" id="{4575D8CC-4C13-4CC1-B27F-36CD7564DDEB}"/>
                  </a:ext>
                </a:extLst>
              </p:cNvPr>
              <p:cNvSpPr>
                <a:spLocks/>
              </p:cNvSpPr>
              <p:nvPr/>
            </p:nvSpPr>
            <p:spPr bwMode="auto">
              <a:xfrm>
                <a:off x="8447087" y="955675"/>
                <a:ext cx="103339" cy="2255837"/>
              </a:xfrm>
              <a:custGeom>
                <a:avLst/>
                <a:gdLst>
                  <a:gd name="T0" fmla="*/ 12 w 24"/>
                  <a:gd name="T1" fmla="*/ 334 h 334"/>
                  <a:gd name="T2" fmla="*/ 0 w 24"/>
                  <a:gd name="T3" fmla="*/ 322 h 334"/>
                  <a:gd name="T4" fmla="*/ 0 w 24"/>
                  <a:gd name="T5" fmla="*/ 12 h 334"/>
                  <a:gd name="T6" fmla="*/ 12 w 24"/>
                  <a:gd name="T7" fmla="*/ 0 h 334"/>
                  <a:gd name="T8" fmla="*/ 24 w 24"/>
                  <a:gd name="T9" fmla="*/ 12 h 334"/>
                  <a:gd name="T10" fmla="*/ 24 w 24"/>
                  <a:gd name="T11" fmla="*/ 322 h 334"/>
                  <a:gd name="T12" fmla="*/ 12 w 24"/>
                  <a:gd name="T13" fmla="*/ 334 h 334"/>
                </a:gdLst>
                <a:ahLst/>
                <a:cxnLst>
                  <a:cxn ang="0">
                    <a:pos x="T0" y="T1"/>
                  </a:cxn>
                  <a:cxn ang="0">
                    <a:pos x="T2" y="T3"/>
                  </a:cxn>
                  <a:cxn ang="0">
                    <a:pos x="T4" y="T5"/>
                  </a:cxn>
                  <a:cxn ang="0">
                    <a:pos x="T6" y="T7"/>
                  </a:cxn>
                  <a:cxn ang="0">
                    <a:pos x="T8" y="T9"/>
                  </a:cxn>
                  <a:cxn ang="0">
                    <a:pos x="T10" y="T11"/>
                  </a:cxn>
                  <a:cxn ang="0">
                    <a:pos x="T12" y="T13"/>
                  </a:cxn>
                </a:cxnLst>
                <a:rect l="0" t="0" r="r" b="b"/>
                <a:pathLst>
                  <a:path w="24" h="334">
                    <a:moveTo>
                      <a:pt x="12" y="334"/>
                    </a:moveTo>
                    <a:cubicBezTo>
                      <a:pt x="6" y="334"/>
                      <a:pt x="0" y="329"/>
                      <a:pt x="0" y="322"/>
                    </a:cubicBezTo>
                    <a:cubicBezTo>
                      <a:pt x="0" y="12"/>
                      <a:pt x="0" y="12"/>
                      <a:pt x="0" y="12"/>
                    </a:cubicBezTo>
                    <a:cubicBezTo>
                      <a:pt x="0" y="5"/>
                      <a:pt x="6" y="0"/>
                      <a:pt x="12" y="0"/>
                    </a:cubicBezTo>
                    <a:cubicBezTo>
                      <a:pt x="19" y="0"/>
                      <a:pt x="24" y="5"/>
                      <a:pt x="24" y="12"/>
                    </a:cubicBezTo>
                    <a:cubicBezTo>
                      <a:pt x="24" y="322"/>
                      <a:pt x="24" y="322"/>
                      <a:pt x="24" y="322"/>
                    </a:cubicBezTo>
                    <a:cubicBezTo>
                      <a:pt x="24" y="329"/>
                      <a:pt x="19" y="334"/>
                      <a:pt x="12" y="334"/>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sp>
            <p:nvSpPr>
              <p:cNvPr id="119" name="Freeform 19">
                <a:extLst>
                  <a:ext uri="{FF2B5EF4-FFF2-40B4-BE49-F238E27FC236}">
                    <a16:creationId xmlns:a16="http://schemas.microsoft.com/office/drawing/2014/main" id="{B502E093-CC32-4630-8AB3-D9370D17BDC2}"/>
                  </a:ext>
                </a:extLst>
              </p:cNvPr>
              <p:cNvSpPr>
                <a:spLocks/>
              </p:cNvSpPr>
              <p:nvPr/>
            </p:nvSpPr>
            <p:spPr bwMode="auto">
              <a:xfrm>
                <a:off x="8447088" y="3311208"/>
                <a:ext cx="90487" cy="2232342"/>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grpSp>
        <p:grpSp>
          <p:nvGrpSpPr>
            <p:cNvPr id="80" name="Group 79">
              <a:extLst>
                <a:ext uri="{FF2B5EF4-FFF2-40B4-BE49-F238E27FC236}">
                  <a16:creationId xmlns:a16="http://schemas.microsoft.com/office/drawing/2014/main" id="{9D13328E-1E8A-48F9-9E39-49C4F1CD4E77}"/>
                </a:ext>
              </a:extLst>
            </p:cNvPr>
            <p:cNvGrpSpPr/>
            <p:nvPr/>
          </p:nvGrpSpPr>
          <p:grpSpPr>
            <a:xfrm>
              <a:off x="9398726" y="621846"/>
              <a:ext cx="92075" cy="4587876"/>
              <a:chOff x="9474200" y="955675"/>
              <a:chExt cx="92075" cy="4587876"/>
            </a:xfrm>
          </p:grpSpPr>
          <p:sp>
            <p:nvSpPr>
              <p:cNvPr id="116" name="Freeform 14">
                <a:extLst>
                  <a:ext uri="{FF2B5EF4-FFF2-40B4-BE49-F238E27FC236}">
                    <a16:creationId xmlns:a16="http://schemas.microsoft.com/office/drawing/2014/main" id="{5C4FAC65-CE91-4C95-A05A-16821133F27C}"/>
                  </a:ext>
                </a:extLst>
              </p:cNvPr>
              <p:cNvSpPr>
                <a:spLocks/>
              </p:cNvSpPr>
              <p:nvPr/>
            </p:nvSpPr>
            <p:spPr bwMode="auto">
              <a:xfrm>
                <a:off x="9474200" y="955675"/>
                <a:ext cx="92075" cy="3143250"/>
              </a:xfrm>
              <a:custGeom>
                <a:avLst/>
                <a:gdLst>
                  <a:gd name="T0" fmla="*/ 12 w 24"/>
                  <a:gd name="T1" fmla="*/ 825 h 825"/>
                  <a:gd name="T2" fmla="*/ 0 w 24"/>
                  <a:gd name="T3" fmla="*/ 813 h 825"/>
                  <a:gd name="T4" fmla="*/ 0 w 24"/>
                  <a:gd name="T5" fmla="*/ 12 h 825"/>
                  <a:gd name="T6" fmla="*/ 12 w 24"/>
                  <a:gd name="T7" fmla="*/ 0 h 825"/>
                  <a:gd name="T8" fmla="*/ 24 w 24"/>
                  <a:gd name="T9" fmla="*/ 12 h 825"/>
                  <a:gd name="T10" fmla="*/ 24 w 24"/>
                  <a:gd name="T11" fmla="*/ 813 h 825"/>
                  <a:gd name="T12" fmla="*/ 12 w 24"/>
                  <a:gd name="T13" fmla="*/ 825 h 825"/>
                </a:gdLst>
                <a:ahLst/>
                <a:cxnLst>
                  <a:cxn ang="0">
                    <a:pos x="T0" y="T1"/>
                  </a:cxn>
                  <a:cxn ang="0">
                    <a:pos x="T2" y="T3"/>
                  </a:cxn>
                  <a:cxn ang="0">
                    <a:pos x="T4" y="T5"/>
                  </a:cxn>
                  <a:cxn ang="0">
                    <a:pos x="T6" y="T7"/>
                  </a:cxn>
                  <a:cxn ang="0">
                    <a:pos x="T8" y="T9"/>
                  </a:cxn>
                  <a:cxn ang="0">
                    <a:pos x="T10" y="T11"/>
                  </a:cxn>
                  <a:cxn ang="0">
                    <a:pos x="T12" y="T13"/>
                  </a:cxn>
                </a:cxnLst>
                <a:rect l="0" t="0" r="r" b="b"/>
                <a:pathLst>
                  <a:path w="24" h="825">
                    <a:moveTo>
                      <a:pt x="12" y="825"/>
                    </a:moveTo>
                    <a:cubicBezTo>
                      <a:pt x="5" y="825"/>
                      <a:pt x="0" y="820"/>
                      <a:pt x="0" y="813"/>
                    </a:cubicBezTo>
                    <a:cubicBezTo>
                      <a:pt x="0" y="12"/>
                      <a:pt x="0" y="12"/>
                      <a:pt x="0" y="12"/>
                    </a:cubicBezTo>
                    <a:cubicBezTo>
                      <a:pt x="0" y="5"/>
                      <a:pt x="5" y="0"/>
                      <a:pt x="12" y="0"/>
                    </a:cubicBezTo>
                    <a:cubicBezTo>
                      <a:pt x="19" y="0"/>
                      <a:pt x="24" y="5"/>
                      <a:pt x="24" y="12"/>
                    </a:cubicBezTo>
                    <a:cubicBezTo>
                      <a:pt x="24" y="813"/>
                      <a:pt x="24" y="813"/>
                      <a:pt x="24" y="813"/>
                    </a:cubicBezTo>
                    <a:cubicBezTo>
                      <a:pt x="24" y="820"/>
                      <a:pt x="19" y="825"/>
                      <a:pt x="12" y="825"/>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sp>
            <p:nvSpPr>
              <p:cNvPr id="117" name="Freeform 20">
                <a:extLst>
                  <a:ext uri="{FF2B5EF4-FFF2-40B4-BE49-F238E27FC236}">
                    <a16:creationId xmlns:a16="http://schemas.microsoft.com/office/drawing/2014/main" id="{3BE42CF6-8054-46B3-B698-EBEC6E646D3A}"/>
                  </a:ext>
                </a:extLst>
              </p:cNvPr>
              <p:cNvSpPr>
                <a:spLocks/>
              </p:cNvSpPr>
              <p:nvPr/>
            </p:nvSpPr>
            <p:spPr bwMode="auto">
              <a:xfrm>
                <a:off x="9474200" y="4008438"/>
                <a:ext cx="92075" cy="1535113"/>
              </a:xfrm>
              <a:custGeom>
                <a:avLst/>
                <a:gdLst>
                  <a:gd name="T0" fmla="*/ 12 w 24"/>
                  <a:gd name="T1" fmla="*/ 403 h 403"/>
                  <a:gd name="T2" fmla="*/ 0 w 24"/>
                  <a:gd name="T3" fmla="*/ 391 h 403"/>
                  <a:gd name="T4" fmla="*/ 0 w 24"/>
                  <a:gd name="T5" fmla="*/ 12 h 403"/>
                  <a:gd name="T6" fmla="*/ 12 w 24"/>
                  <a:gd name="T7" fmla="*/ 0 h 403"/>
                  <a:gd name="T8" fmla="*/ 24 w 24"/>
                  <a:gd name="T9" fmla="*/ 12 h 403"/>
                  <a:gd name="T10" fmla="*/ 24 w 24"/>
                  <a:gd name="T11" fmla="*/ 391 h 403"/>
                  <a:gd name="T12" fmla="*/ 12 w 24"/>
                  <a:gd name="T13" fmla="*/ 403 h 403"/>
                </a:gdLst>
                <a:ahLst/>
                <a:cxnLst>
                  <a:cxn ang="0">
                    <a:pos x="T0" y="T1"/>
                  </a:cxn>
                  <a:cxn ang="0">
                    <a:pos x="T2" y="T3"/>
                  </a:cxn>
                  <a:cxn ang="0">
                    <a:pos x="T4" y="T5"/>
                  </a:cxn>
                  <a:cxn ang="0">
                    <a:pos x="T6" y="T7"/>
                  </a:cxn>
                  <a:cxn ang="0">
                    <a:pos x="T8" y="T9"/>
                  </a:cxn>
                  <a:cxn ang="0">
                    <a:pos x="T10" y="T11"/>
                  </a:cxn>
                  <a:cxn ang="0">
                    <a:pos x="T12" y="T13"/>
                  </a:cxn>
                </a:cxnLst>
                <a:rect l="0" t="0" r="r" b="b"/>
                <a:pathLst>
                  <a:path w="24" h="403">
                    <a:moveTo>
                      <a:pt x="12" y="403"/>
                    </a:moveTo>
                    <a:cubicBezTo>
                      <a:pt x="5" y="403"/>
                      <a:pt x="0" y="397"/>
                      <a:pt x="0" y="391"/>
                    </a:cubicBezTo>
                    <a:cubicBezTo>
                      <a:pt x="0" y="12"/>
                      <a:pt x="0" y="12"/>
                      <a:pt x="0" y="12"/>
                    </a:cubicBezTo>
                    <a:cubicBezTo>
                      <a:pt x="0" y="6"/>
                      <a:pt x="5" y="0"/>
                      <a:pt x="12" y="0"/>
                    </a:cubicBezTo>
                    <a:cubicBezTo>
                      <a:pt x="19" y="0"/>
                      <a:pt x="24" y="6"/>
                      <a:pt x="24" y="12"/>
                    </a:cubicBezTo>
                    <a:cubicBezTo>
                      <a:pt x="24" y="391"/>
                      <a:pt x="24" y="391"/>
                      <a:pt x="24" y="391"/>
                    </a:cubicBezTo>
                    <a:cubicBezTo>
                      <a:pt x="24" y="397"/>
                      <a:pt x="19" y="403"/>
                      <a:pt x="12" y="403"/>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grpSp>
        <p:grpSp>
          <p:nvGrpSpPr>
            <p:cNvPr id="81" name="Group 80">
              <a:extLst>
                <a:ext uri="{FF2B5EF4-FFF2-40B4-BE49-F238E27FC236}">
                  <a16:creationId xmlns:a16="http://schemas.microsoft.com/office/drawing/2014/main" id="{B107A943-3525-435E-A71A-4CE0924230A9}"/>
                </a:ext>
              </a:extLst>
            </p:cNvPr>
            <p:cNvGrpSpPr/>
            <p:nvPr/>
          </p:nvGrpSpPr>
          <p:grpSpPr>
            <a:xfrm>
              <a:off x="10404566" y="621845"/>
              <a:ext cx="90488" cy="4587876"/>
              <a:chOff x="10502900" y="955675"/>
              <a:chExt cx="90488" cy="4587876"/>
            </a:xfrm>
          </p:grpSpPr>
          <p:sp>
            <p:nvSpPr>
              <p:cNvPr id="114" name="Freeform 15">
                <a:extLst>
                  <a:ext uri="{FF2B5EF4-FFF2-40B4-BE49-F238E27FC236}">
                    <a16:creationId xmlns:a16="http://schemas.microsoft.com/office/drawing/2014/main" id="{505D71BB-FAB4-4D50-A7F6-E0AE359D03CC}"/>
                  </a:ext>
                </a:extLst>
              </p:cNvPr>
              <p:cNvSpPr>
                <a:spLocks/>
              </p:cNvSpPr>
              <p:nvPr/>
            </p:nvSpPr>
            <p:spPr bwMode="auto">
              <a:xfrm>
                <a:off x="10502900" y="955675"/>
                <a:ext cx="90488" cy="2347913"/>
              </a:xfrm>
              <a:custGeom>
                <a:avLst/>
                <a:gdLst>
                  <a:gd name="T0" fmla="*/ 12 w 24"/>
                  <a:gd name="T1" fmla="*/ 616 h 616"/>
                  <a:gd name="T2" fmla="*/ 0 w 24"/>
                  <a:gd name="T3" fmla="*/ 604 h 616"/>
                  <a:gd name="T4" fmla="*/ 0 w 24"/>
                  <a:gd name="T5" fmla="*/ 12 h 616"/>
                  <a:gd name="T6" fmla="*/ 12 w 24"/>
                  <a:gd name="T7" fmla="*/ 0 h 616"/>
                  <a:gd name="T8" fmla="*/ 24 w 24"/>
                  <a:gd name="T9" fmla="*/ 12 h 616"/>
                  <a:gd name="T10" fmla="*/ 24 w 24"/>
                  <a:gd name="T11" fmla="*/ 604 h 616"/>
                  <a:gd name="T12" fmla="*/ 12 w 24"/>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 h="616">
                    <a:moveTo>
                      <a:pt x="12" y="616"/>
                    </a:moveTo>
                    <a:cubicBezTo>
                      <a:pt x="5" y="616"/>
                      <a:pt x="0" y="610"/>
                      <a:pt x="0" y="604"/>
                    </a:cubicBezTo>
                    <a:cubicBezTo>
                      <a:pt x="0" y="12"/>
                      <a:pt x="0" y="12"/>
                      <a:pt x="0" y="12"/>
                    </a:cubicBezTo>
                    <a:cubicBezTo>
                      <a:pt x="0" y="5"/>
                      <a:pt x="5" y="0"/>
                      <a:pt x="12" y="0"/>
                    </a:cubicBezTo>
                    <a:cubicBezTo>
                      <a:pt x="18" y="0"/>
                      <a:pt x="24" y="5"/>
                      <a:pt x="24" y="12"/>
                    </a:cubicBezTo>
                    <a:cubicBezTo>
                      <a:pt x="24" y="604"/>
                      <a:pt x="24" y="604"/>
                      <a:pt x="24" y="604"/>
                    </a:cubicBezTo>
                    <a:cubicBezTo>
                      <a:pt x="24" y="610"/>
                      <a:pt x="18" y="616"/>
                      <a:pt x="12" y="616"/>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sp>
            <p:nvSpPr>
              <p:cNvPr id="115" name="Freeform 21">
                <a:extLst>
                  <a:ext uri="{FF2B5EF4-FFF2-40B4-BE49-F238E27FC236}">
                    <a16:creationId xmlns:a16="http://schemas.microsoft.com/office/drawing/2014/main" id="{C1E9691E-6714-490E-A95D-9E4B4C6F50F0}"/>
                  </a:ext>
                </a:extLst>
              </p:cNvPr>
              <p:cNvSpPr>
                <a:spLocks/>
              </p:cNvSpPr>
              <p:nvPr/>
            </p:nvSpPr>
            <p:spPr bwMode="auto">
              <a:xfrm>
                <a:off x="10502900" y="3211513"/>
                <a:ext cx="90488" cy="2332038"/>
              </a:xfrm>
              <a:custGeom>
                <a:avLst/>
                <a:gdLst>
                  <a:gd name="T0" fmla="*/ 12 w 24"/>
                  <a:gd name="T1" fmla="*/ 612 h 612"/>
                  <a:gd name="T2" fmla="*/ 0 w 24"/>
                  <a:gd name="T3" fmla="*/ 600 h 612"/>
                  <a:gd name="T4" fmla="*/ 0 w 24"/>
                  <a:gd name="T5" fmla="*/ 12 h 612"/>
                  <a:gd name="T6" fmla="*/ 12 w 24"/>
                  <a:gd name="T7" fmla="*/ 0 h 612"/>
                  <a:gd name="T8" fmla="*/ 24 w 24"/>
                  <a:gd name="T9" fmla="*/ 12 h 612"/>
                  <a:gd name="T10" fmla="*/ 24 w 24"/>
                  <a:gd name="T11" fmla="*/ 600 h 612"/>
                  <a:gd name="T12" fmla="*/ 12 w 24"/>
                  <a:gd name="T13" fmla="*/ 612 h 612"/>
                </a:gdLst>
                <a:ahLst/>
                <a:cxnLst>
                  <a:cxn ang="0">
                    <a:pos x="T0" y="T1"/>
                  </a:cxn>
                  <a:cxn ang="0">
                    <a:pos x="T2" y="T3"/>
                  </a:cxn>
                  <a:cxn ang="0">
                    <a:pos x="T4" y="T5"/>
                  </a:cxn>
                  <a:cxn ang="0">
                    <a:pos x="T6" y="T7"/>
                  </a:cxn>
                  <a:cxn ang="0">
                    <a:pos x="T8" y="T9"/>
                  </a:cxn>
                  <a:cxn ang="0">
                    <a:pos x="T10" y="T11"/>
                  </a:cxn>
                  <a:cxn ang="0">
                    <a:pos x="T12" y="T13"/>
                  </a:cxn>
                </a:cxnLst>
                <a:rect l="0" t="0" r="r" b="b"/>
                <a:pathLst>
                  <a:path w="24" h="612">
                    <a:moveTo>
                      <a:pt x="12" y="612"/>
                    </a:moveTo>
                    <a:cubicBezTo>
                      <a:pt x="5" y="612"/>
                      <a:pt x="0" y="606"/>
                      <a:pt x="0" y="600"/>
                    </a:cubicBezTo>
                    <a:cubicBezTo>
                      <a:pt x="0" y="12"/>
                      <a:pt x="0" y="12"/>
                      <a:pt x="0" y="12"/>
                    </a:cubicBezTo>
                    <a:cubicBezTo>
                      <a:pt x="0" y="5"/>
                      <a:pt x="5" y="0"/>
                      <a:pt x="12" y="0"/>
                    </a:cubicBezTo>
                    <a:cubicBezTo>
                      <a:pt x="18" y="0"/>
                      <a:pt x="24" y="5"/>
                      <a:pt x="24" y="12"/>
                    </a:cubicBezTo>
                    <a:cubicBezTo>
                      <a:pt x="24" y="600"/>
                      <a:pt x="24" y="600"/>
                      <a:pt x="24" y="600"/>
                    </a:cubicBezTo>
                    <a:cubicBezTo>
                      <a:pt x="24" y="606"/>
                      <a:pt x="18" y="612"/>
                      <a:pt x="12" y="612"/>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grpSp>
        <p:grpSp>
          <p:nvGrpSpPr>
            <p:cNvPr id="82" name="Group 81">
              <a:extLst>
                <a:ext uri="{FF2B5EF4-FFF2-40B4-BE49-F238E27FC236}">
                  <a16:creationId xmlns:a16="http://schemas.microsoft.com/office/drawing/2014/main" id="{3CB90B5D-3D94-4FA2-988E-BF9EA3D78D1F}"/>
                </a:ext>
              </a:extLst>
            </p:cNvPr>
            <p:cNvGrpSpPr/>
            <p:nvPr/>
          </p:nvGrpSpPr>
          <p:grpSpPr>
            <a:xfrm>
              <a:off x="8195301" y="2658720"/>
              <a:ext cx="486567" cy="624444"/>
              <a:chOff x="5262879" y="1479925"/>
              <a:chExt cx="595314" cy="764006"/>
            </a:xfrm>
          </p:grpSpPr>
          <p:sp>
            <p:nvSpPr>
              <p:cNvPr id="112" name="Oval 111">
                <a:extLst>
                  <a:ext uri="{FF2B5EF4-FFF2-40B4-BE49-F238E27FC236}">
                    <a16:creationId xmlns:a16="http://schemas.microsoft.com/office/drawing/2014/main" id="{907C9CA7-B4DB-4C38-8323-D8B6EC025749}"/>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113" name="Oval 112">
                <a:extLst>
                  <a:ext uri="{FF2B5EF4-FFF2-40B4-BE49-F238E27FC236}">
                    <a16:creationId xmlns:a16="http://schemas.microsoft.com/office/drawing/2014/main" id="{6FBD1BAE-20E0-422E-B725-4D621ABD5D23}"/>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grpSp>
        <p:grpSp>
          <p:nvGrpSpPr>
            <p:cNvPr id="83" name="Group 82">
              <a:extLst>
                <a:ext uri="{FF2B5EF4-FFF2-40B4-BE49-F238E27FC236}">
                  <a16:creationId xmlns:a16="http://schemas.microsoft.com/office/drawing/2014/main" id="{C820F4F9-409E-4B90-BBBB-FE067FDE98C2}"/>
                </a:ext>
              </a:extLst>
            </p:cNvPr>
            <p:cNvGrpSpPr/>
            <p:nvPr/>
          </p:nvGrpSpPr>
          <p:grpSpPr>
            <a:xfrm>
              <a:off x="5161529" y="2891273"/>
              <a:ext cx="486567" cy="624444"/>
              <a:chOff x="5262879" y="1479925"/>
              <a:chExt cx="595314" cy="764006"/>
            </a:xfrm>
          </p:grpSpPr>
          <p:sp>
            <p:nvSpPr>
              <p:cNvPr id="110" name="Oval 109">
                <a:extLst>
                  <a:ext uri="{FF2B5EF4-FFF2-40B4-BE49-F238E27FC236}">
                    <a16:creationId xmlns:a16="http://schemas.microsoft.com/office/drawing/2014/main" id="{08BD9E10-E52C-462D-80B2-5DF12579623B}"/>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111" name="Oval 110">
                <a:extLst>
                  <a:ext uri="{FF2B5EF4-FFF2-40B4-BE49-F238E27FC236}">
                    <a16:creationId xmlns:a16="http://schemas.microsoft.com/office/drawing/2014/main" id="{C24254CD-E76D-442F-A8B7-1557325E0E57}"/>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grpSp>
        <p:grpSp>
          <p:nvGrpSpPr>
            <p:cNvPr id="84" name="Group 83">
              <a:extLst>
                <a:ext uri="{FF2B5EF4-FFF2-40B4-BE49-F238E27FC236}">
                  <a16:creationId xmlns:a16="http://schemas.microsoft.com/office/drawing/2014/main" id="{03917E82-29CF-4FBE-8070-09115B820B44}"/>
                </a:ext>
              </a:extLst>
            </p:cNvPr>
            <p:cNvGrpSpPr/>
            <p:nvPr/>
          </p:nvGrpSpPr>
          <p:grpSpPr>
            <a:xfrm>
              <a:off x="6140224" y="3109695"/>
              <a:ext cx="486567" cy="624444"/>
              <a:chOff x="5262879" y="1479925"/>
              <a:chExt cx="595314" cy="764006"/>
            </a:xfrm>
          </p:grpSpPr>
          <p:sp>
            <p:nvSpPr>
              <p:cNvPr id="108" name="Oval 107">
                <a:extLst>
                  <a:ext uri="{FF2B5EF4-FFF2-40B4-BE49-F238E27FC236}">
                    <a16:creationId xmlns:a16="http://schemas.microsoft.com/office/drawing/2014/main" id="{18D4C256-C627-4B5C-AFF8-D8968333664B}"/>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109" name="Oval 108">
                <a:extLst>
                  <a:ext uri="{FF2B5EF4-FFF2-40B4-BE49-F238E27FC236}">
                    <a16:creationId xmlns:a16="http://schemas.microsoft.com/office/drawing/2014/main" id="{F4587630-5348-4DC9-BC88-17EFFA8C8683}"/>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grpSp>
        <p:grpSp>
          <p:nvGrpSpPr>
            <p:cNvPr id="85" name="Group 84">
              <a:extLst>
                <a:ext uri="{FF2B5EF4-FFF2-40B4-BE49-F238E27FC236}">
                  <a16:creationId xmlns:a16="http://schemas.microsoft.com/office/drawing/2014/main" id="{4ECE5B56-2750-400E-B312-6858A264DE1A}"/>
                </a:ext>
              </a:extLst>
            </p:cNvPr>
            <p:cNvGrpSpPr/>
            <p:nvPr/>
          </p:nvGrpSpPr>
          <p:grpSpPr>
            <a:xfrm>
              <a:off x="7170909" y="3459891"/>
              <a:ext cx="486567" cy="624444"/>
              <a:chOff x="5262879" y="1479925"/>
              <a:chExt cx="595314" cy="764006"/>
            </a:xfrm>
          </p:grpSpPr>
          <p:sp>
            <p:nvSpPr>
              <p:cNvPr id="106" name="Oval 105">
                <a:extLst>
                  <a:ext uri="{FF2B5EF4-FFF2-40B4-BE49-F238E27FC236}">
                    <a16:creationId xmlns:a16="http://schemas.microsoft.com/office/drawing/2014/main" id="{9D4699A7-BB9C-4464-8C24-2580075029A7}"/>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107" name="Oval 106">
                <a:extLst>
                  <a:ext uri="{FF2B5EF4-FFF2-40B4-BE49-F238E27FC236}">
                    <a16:creationId xmlns:a16="http://schemas.microsoft.com/office/drawing/2014/main" id="{C05D49FB-693D-4CA5-A0A2-74528B34E6D7}"/>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grpSp>
        <p:grpSp>
          <p:nvGrpSpPr>
            <p:cNvPr id="86" name="Group 85">
              <a:extLst>
                <a:ext uri="{FF2B5EF4-FFF2-40B4-BE49-F238E27FC236}">
                  <a16:creationId xmlns:a16="http://schemas.microsoft.com/office/drawing/2014/main" id="{5A277B09-3635-4A84-B761-66249B5C7495}"/>
                </a:ext>
              </a:extLst>
            </p:cNvPr>
            <p:cNvGrpSpPr/>
            <p:nvPr/>
          </p:nvGrpSpPr>
          <p:grpSpPr>
            <a:xfrm>
              <a:off x="9195924" y="3466884"/>
              <a:ext cx="486567" cy="624444"/>
              <a:chOff x="5262879" y="1479925"/>
              <a:chExt cx="595314" cy="764006"/>
            </a:xfrm>
          </p:grpSpPr>
          <p:sp>
            <p:nvSpPr>
              <p:cNvPr id="104" name="Oval 103">
                <a:extLst>
                  <a:ext uri="{FF2B5EF4-FFF2-40B4-BE49-F238E27FC236}">
                    <a16:creationId xmlns:a16="http://schemas.microsoft.com/office/drawing/2014/main" id="{D3B29102-AD09-447D-854B-809A7B6F8328}"/>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105" name="Oval 104">
                <a:extLst>
                  <a:ext uri="{FF2B5EF4-FFF2-40B4-BE49-F238E27FC236}">
                    <a16:creationId xmlns:a16="http://schemas.microsoft.com/office/drawing/2014/main" id="{220F4B18-1636-489D-B8DB-D3E9ABCABC0F}"/>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grpSp>
        <p:grpSp>
          <p:nvGrpSpPr>
            <p:cNvPr id="87" name="Group 86">
              <a:extLst>
                <a:ext uri="{FF2B5EF4-FFF2-40B4-BE49-F238E27FC236}">
                  <a16:creationId xmlns:a16="http://schemas.microsoft.com/office/drawing/2014/main" id="{0C55BCB4-21C3-490E-A7FA-40C7C19063B8}"/>
                </a:ext>
              </a:extLst>
            </p:cNvPr>
            <p:cNvGrpSpPr/>
            <p:nvPr/>
          </p:nvGrpSpPr>
          <p:grpSpPr>
            <a:xfrm>
              <a:off x="10215802" y="2623128"/>
              <a:ext cx="486567" cy="624444"/>
              <a:chOff x="5262879" y="1479925"/>
              <a:chExt cx="595314" cy="764006"/>
            </a:xfrm>
          </p:grpSpPr>
          <p:sp>
            <p:nvSpPr>
              <p:cNvPr id="102" name="Oval 101">
                <a:extLst>
                  <a:ext uri="{FF2B5EF4-FFF2-40B4-BE49-F238E27FC236}">
                    <a16:creationId xmlns:a16="http://schemas.microsoft.com/office/drawing/2014/main" id="{86EF0884-989C-4AEA-B0C6-F869D37D2B42}"/>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103" name="Oval 102">
                <a:extLst>
                  <a:ext uri="{FF2B5EF4-FFF2-40B4-BE49-F238E27FC236}">
                    <a16:creationId xmlns:a16="http://schemas.microsoft.com/office/drawing/2014/main" id="{778B600C-C7D2-464A-A564-A74597B9F8A8}"/>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grpSp>
        <p:sp>
          <p:nvSpPr>
            <p:cNvPr id="88" name="Rectangle 87">
              <a:extLst>
                <a:ext uri="{FF2B5EF4-FFF2-40B4-BE49-F238E27FC236}">
                  <a16:creationId xmlns:a16="http://schemas.microsoft.com/office/drawing/2014/main" id="{D920897C-21F8-4F93-B893-D3939A594AFB}"/>
                </a:ext>
              </a:extLst>
            </p:cNvPr>
            <p:cNvSpPr/>
            <p:nvPr/>
          </p:nvSpPr>
          <p:spPr>
            <a:xfrm>
              <a:off x="5098046" y="5236965"/>
              <a:ext cx="5845000" cy="1421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89" name="Rectangle 22">
              <a:extLst>
                <a:ext uri="{FF2B5EF4-FFF2-40B4-BE49-F238E27FC236}">
                  <a16:creationId xmlns:a16="http://schemas.microsoft.com/office/drawing/2014/main" id="{410F0F0B-97C3-439A-96DA-134D0119C88B}"/>
                </a:ext>
              </a:extLst>
            </p:cNvPr>
            <p:cNvSpPr>
              <a:spLocks noChangeArrowheads="1"/>
            </p:cNvSpPr>
            <p:nvPr/>
          </p:nvSpPr>
          <p:spPr bwMode="auto">
            <a:xfrm>
              <a:off x="4847265" y="5537064"/>
              <a:ext cx="967479" cy="138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ru-UA" sz="1700" b="1" dirty="0">
                  <a:solidFill>
                    <a:srgbClr val="005ACD"/>
                  </a:solidFill>
                  <a:latin typeface="Roboto" panose="02000000000000000000" pitchFamily="2" charset="0"/>
                  <a:ea typeface="Roboto" panose="02000000000000000000" pitchFamily="2" charset="0"/>
                </a:rPr>
                <a:t>CO</a:t>
              </a:r>
              <a:r>
                <a:rPr lang="en-GB" altLang="ru-UA" sz="1700" b="1" baseline="-25000" dirty="0">
                  <a:solidFill>
                    <a:srgbClr val="005ACD"/>
                  </a:solidFill>
                  <a:latin typeface="Roboto" panose="02000000000000000000" pitchFamily="2" charset="0"/>
                  <a:ea typeface="Roboto" panose="02000000000000000000" pitchFamily="2" charset="0"/>
                </a:rPr>
                <a:t>2</a:t>
              </a:r>
            </a:p>
            <a:p>
              <a:pPr lvl="0" algn="ctr"/>
              <a:r>
                <a:rPr lang="en-GB" altLang="ru-UA" b="1" baseline="-25000" dirty="0">
                  <a:solidFill>
                    <a:srgbClr val="005ACD"/>
                  </a:solidFill>
                  <a:latin typeface="Roboto" panose="02000000000000000000" pitchFamily="2" charset="0"/>
                  <a:ea typeface="Roboto" panose="02000000000000000000" pitchFamily="2" charset="0"/>
                </a:rPr>
                <a:t>(Carbon Dioxide</a:t>
              </a:r>
              <a:r>
                <a:rPr lang="en-GB" altLang="ru-UA" sz="1800" b="1" baseline="-25000" dirty="0">
                  <a:solidFill>
                    <a:srgbClr val="005ACD"/>
                  </a:solidFill>
                  <a:latin typeface="Roboto" panose="02000000000000000000" pitchFamily="2" charset="0"/>
                  <a:ea typeface="Roboto" panose="02000000000000000000" pitchFamily="2" charset="0"/>
                </a:rPr>
                <a:t>)</a:t>
              </a:r>
            </a:p>
            <a:p>
              <a:pPr lvl="0" algn="ctr"/>
              <a:r>
                <a:rPr lang="en-GB" altLang="ru-UA" sz="1800" b="1" baseline="-25000" dirty="0">
                  <a:solidFill>
                    <a:srgbClr val="005ACD"/>
                  </a:solidFill>
                  <a:latin typeface="Roboto" panose="02000000000000000000" pitchFamily="2" charset="0"/>
                  <a:ea typeface="Roboto" panose="02000000000000000000" pitchFamily="2" charset="0"/>
                </a:rPr>
                <a:t>GWP x1</a:t>
              </a:r>
              <a:endParaRPr lang="ru-UA" altLang="ru-UA" baseline="-25000" dirty="0">
                <a:solidFill>
                  <a:srgbClr val="005ACD"/>
                </a:solidFill>
                <a:latin typeface="Roboto" panose="02000000000000000000" pitchFamily="2" charset="0"/>
                <a:ea typeface="Roboto" panose="020000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UA" altLang="ru-UA" sz="1800" b="0" i="0" u="none" strike="noStrike" cap="none" normalizeH="0" baseline="-25000" dirty="0">
                <a:ln>
                  <a:noFill/>
                </a:ln>
                <a:solidFill>
                  <a:srgbClr val="005ACD"/>
                </a:solidFill>
                <a:effectLst/>
                <a:latin typeface="Roboto" panose="02000000000000000000" pitchFamily="2" charset="0"/>
                <a:ea typeface="Roboto" panose="02000000000000000000" pitchFamily="2" charset="0"/>
              </a:endParaRPr>
            </a:p>
          </p:txBody>
        </p:sp>
        <p:sp>
          <p:nvSpPr>
            <p:cNvPr id="90" name="Rectangle 23">
              <a:extLst>
                <a:ext uri="{FF2B5EF4-FFF2-40B4-BE49-F238E27FC236}">
                  <a16:creationId xmlns:a16="http://schemas.microsoft.com/office/drawing/2014/main" id="{6F163F1E-5EE7-4F9F-A9C1-A995ABDB1D2D}"/>
                </a:ext>
              </a:extLst>
            </p:cNvPr>
            <p:cNvSpPr>
              <a:spLocks noChangeArrowheads="1"/>
            </p:cNvSpPr>
            <p:nvPr/>
          </p:nvSpPr>
          <p:spPr bwMode="auto">
            <a:xfrm>
              <a:off x="6058099" y="5537064"/>
              <a:ext cx="678071" cy="84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ru-UA" sz="1700" b="1" dirty="0">
                  <a:solidFill>
                    <a:srgbClr val="005ACD"/>
                  </a:solidFill>
                  <a:latin typeface="Roboto" panose="02000000000000000000" pitchFamily="2" charset="0"/>
                  <a:ea typeface="Roboto" panose="02000000000000000000" pitchFamily="2" charset="0"/>
                </a:rPr>
                <a:t>CH</a:t>
              </a:r>
              <a:r>
                <a:rPr lang="en-GB" altLang="ru-UA" sz="1700" b="1" baseline="-25000" dirty="0">
                  <a:solidFill>
                    <a:srgbClr val="005ACD"/>
                  </a:solidFill>
                  <a:latin typeface="Roboto" panose="02000000000000000000" pitchFamily="2" charset="0"/>
                  <a:ea typeface="Roboto" panose="02000000000000000000" pitchFamily="2" charset="0"/>
                </a:rPr>
                <a:t>4</a:t>
              </a:r>
            </a:p>
            <a:p>
              <a:pPr lvl="0" algn="ctr"/>
              <a:r>
                <a:rPr lang="en-GB" altLang="ru-UA" sz="1700" b="1" baseline="-25000" dirty="0">
                  <a:solidFill>
                    <a:srgbClr val="005ACD"/>
                  </a:solidFill>
                  <a:latin typeface="Roboto" panose="02000000000000000000" pitchFamily="2" charset="0"/>
                  <a:ea typeface="Roboto" panose="02000000000000000000" pitchFamily="2" charset="0"/>
                </a:rPr>
                <a:t>(Methane)</a:t>
              </a:r>
            </a:p>
            <a:p>
              <a:pPr lvl="0" algn="ctr"/>
              <a:r>
                <a:rPr lang="en-GB" altLang="ru-UA" sz="1700" b="1" baseline="-25000" dirty="0">
                  <a:solidFill>
                    <a:srgbClr val="005ACD"/>
                  </a:solidFill>
                  <a:latin typeface="Roboto" panose="02000000000000000000" pitchFamily="2" charset="0"/>
                  <a:ea typeface="Roboto" panose="02000000000000000000" pitchFamily="2" charset="0"/>
                </a:rPr>
                <a:t>GWP x28</a:t>
              </a:r>
              <a:endParaRPr lang="ru-UA" altLang="ru-UA" baseline="-25000" dirty="0">
                <a:solidFill>
                  <a:srgbClr val="005ACD"/>
                </a:solidFill>
                <a:latin typeface="Roboto" panose="02000000000000000000" pitchFamily="2" charset="0"/>
                <a:ea typeface="Roboto" panose="02000000000000000000" pitchFamily="2" charset="0"/>
              </a:endParaRPr>
            </a:p>
          </p:txBody>
        </p:sp>
        <p:sp>
          <p:nvSpPr>
            <p:cNvPr id="91" name="Rectangle 24">
              <a:extLst>
                <a:ext uri="{FF2B5EF4-FFF2-40B4-BE49-F238E27FC236}">
                  <a16:creationId xmlns:a16="http://schemas.microsoft.com/office/drawing/2014/main" id="{C12EF7BB-0483-40D8-AD9B-997E97044610}"/>
                </a:ext>
              </a:extLst>
            </p:cNvPr>
            <p:cNvSpPr>
              <a:spLocks noChangeArrowheads="1"/>
            </p:cNvSpPr>
            <p:nvPr/>
          </p:nvSpPr>
          <p:spPr bwMode="auto">
            <a:xfrm>
              <a:off x="7696755" y="5545155"/>
              <a:ext cx="1499169" cy="166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ru-UA" b="1" dirty="0">
                  <a:solidFill>
                    <a:srgbClr val="005ACD"/>
                  </a:solidFill>
                  <a:latin typeface="Roboto" panose="02000000000000000000" pitchFamily="2" charset="0"/>
                  <a:ea typeface="Roboto" panose="02000000000000000000" pitchFamily="2" charset="0"/>
                </a:rPr>
                <a:t>HFCs</a:t>
              </a:r>
            </a:p>
            <a:p>
              <a:pPr lvl="0" algn="ctr"/>
              <a:endParaRPr lang="en-GB" altLang="ru-UA" b="1" baseline="-25000" dirty="0">
                <a:solidFill>
                  <a:srgbClr val="005ACD"/>
                </a:solidFill>
                <a:latin typeface="Roboto" panose="02000000000000000000" pitchFamily="2" charset="0"/>
                <a:ea typeface="Roboto" panose="02000000000000000000" pitchFamily="2" charset="0"/>
              </a:endParaRPr>
            </a:p>
            <a:p>
              <a:pPr lvl="0" algn="ctr"/>
              <a:endParaRPr lang="en-GB" altLang="ru-UA" b="1" baseline="-25000" dirty="0">
                <a:solidFill>
                  <a:srgbClr val="005ACD"/>
                </a:solidFill>
                <a:latin typeface="Roboto" panose="02000000000000000000" pitchFamily="2" charset="0"/>
                <a:ea typeface="Roboto" panose="02000000000000000000" pitchFamily="2" charset="0"/>
              </a:endParaRPr>
            </a:p>
            <a:p>
              <a:pPr lvl="0" algn="ctr"/>
              <a:endParaRPr lang="en-GB" altLang="ru-UA" b="1" baseline="-25000" dirty="0">
                <a:solidFill>
                  <a:srgbClr val="005ACD"/>
                </a:solidFill>
                <a:latin typeface="Roboto" panose="02000000000000000000" pitchFamily="2" charset="0"/>
                <a:ea typeface="Roboto" panose="02000000000000000000" pitchFamily="2" charset="0"/>
              </a:endParaRPr>
            </a:p>
            <a:p>
              <a:pPr lvl="0" algn="ctr"/>
              <a:r>
                <a:rPr lang="en-GB" altLang="ru-UA" b="1" baseline="-25000" dirty="0">
                  <a:solidFill>
                    <a:srgbClr val="005ACD"/>
                  </a:solidFill>
                  <a:latin typeface="Roboto" panose="02000000000000000000" pitchFamily="2" charset="0"/>
                  <a:ea typeface="Roboto" panose="02000000000000000000" pitchFamily="2" charset="0"/>
                </a:rPr>
                <a:t>(Hydrofluorocarbons)</a:t>
              </a:r>
            </a:p>
            <a:p>
              <a:pPr lvl="0" algn="ctr"/>
              <a:r>
                <a:rPr lang="en-GB" altLang="ru-UA" b="1" baseline="-25000" dirty="0">
                  <a:solidFill>
                    <a:srgbClr val="005ACD"/>
                  </a:solidFill>
                  <a:latin typeface="Roboto" panose="02000000000000000000" pitchFamily="2" charset="0"/>
                  <a:ea typeface="Roboto" panose="02000000000000000000" pitchFamily="2" charset="0"/>
                </a:rPr>
                <a:t>GWP x150 -11,500</a:t>
              </a:r>
              <a:endParaRPr lang="ru-UA" altLang="ru-UA" baseline="-25000" dirty="0">
                <a:solidFill>
                  <a:srgbClr val="005ACD"/>
                </a:solidFill>
                <a:latin typeface="Roboto" panose="02000000000000000000" pitchFamily="2" charset="0"/>
                <a:ea typeface="Roboto" panose="02000000000000000000" pitchFamily="2" charset="0"/>
              </a:endParaRPr>
            </a:p>
          </p:txBody>
        </p:sp>
        <p:sp>
          <p:nvSpPr>
            <p:cNvPr id="92" name="Rectangle 25">
              <a:extLst>
                <a:ext uri="{FF2B5EF4-FFF2-40B4-BE49-F238E27FC236}">
                  <a16:creationId xmlns:a16="http://schemas.microsoft.com/office/drawing/2014/main" id="{E1A32D1B-A0E6-4784-9A0C-F62352421996}"/>
                </a:ext>
              </a:extLst>
            </p:cNvPr>
            <p:cNvSpPr>
              <a:spLocks noChangeArrowheads="1"/>
            </p:cNvSpPr>
            <p:nvPr/>
          </p:nvSpPr>
          <p:spPr bwMode="auto">
            <a:xfrm>
              <a:off x="8751093" y="5553248"/>
              <a:ext cx="1409039" cy="104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ru-UA" sz="1700" b="1" dirty="0">
                  <a:solidFill>
                    <a:srgbClr val="005ACD"/>
                  </a:solidFill>
                  <a:latin typeface="Roboto" panose="02000000000000000000" pitchFamily="2" charset="0"/>
                  <a:ea typeface="Roboto" panose="02000000000000000000" pitchFamily="2" charset="0"/>
                </a:rPr>
                <a:t>PFCs</a:t>
              </a:r>
              <a:endParaRPr lang="en-GB" altLang="ru-UA" sz="1200" b="1" baseline="-25000" dirty="0">
                <a:solidFill>
                  <a:srgbClr val="005ACD"/>
                </a:solidFill>
                <a:latin typeface="Roboto" panose="02000000000000000000" pitchFamily="2" charset="0"/>
                <a:ea typeface="Roboto" panose="02000000000000000000" pitchFamily="2" charset="0"/>
              </a:endParaRPr>
            </a:p>
            <a:p>
              <a:pPr lvl="0" algn="ctr"/>
              <a:endParaRPr lang="en-GB" altLang="ru-UA" sz="1200" b="1" baseline="-25000" dirty="0">
                <a:solidFill>
                  <a:srgbClr val="005ACD"/>
                </a:solidFill>
                <a:latin typeface="Roboto" panose="02000000000000000000" pitchFamily="2" charset="0"/>
                <a:ea typeface="Roboto" panose="02000000000000000000" pitchFamily="2" charset="0"/>
              </a:endParaRPr>
            </a:p>
            <a:p>
              <a:pPr lvl="0" algn="ctr"/>
              <a:r>
                <a:rPr lang="en-GB" altLang="ru-UA" b="1" baseline="-25000" dirty="0">
                  <a:solidFill>
                    <a:srgbClr val="005ACD"/>
                  </a:solidFill>
                  <a:latin typeface="Roboto" panose="02000000000000000000" pitchFamily="2" charset="0"/>
                  <a:ea typeface="Roboto" panose="02000000000000000000" pitchFamily="2" charset="0"/>
                </a:rPr>
                <a:t>Perfluorocarbons)</a:t>
              </a:r>
            </a:p>
            <a:p>
              <a:pPr lvl="0" algn="ctr"/>
              <a:r>
                <a:rPr lang="en-GB" altLang="ru-UA" b="1" baseline="-25000" dirty="0">
                  <a:solidFill>
                    <a:srgbClr val="005ACD"/>
                  </a:solidFill>
                  <a:latin typeface="Roboto" panose="02000000000000000000" pitchFamily="2" charset="0"/>
                  <a:ea typeface="Roboto" panose="02000000000000000000" pitchFamily="2" charset="0"/>
                </a:rPr>
                <a:t>GWP x6,500 – 9,200</a:t>
              </a:r>
              <a:endParaRPr lang="ru-UA" altLang="ru-UA" baseline="-25000" dirty="0">
                <a:solidFill>
                  <a:srgbClr val="005ACD"/>
                </a:solidFill>
                <a:latin typeface="Roboto" panose="02000000000000000000" pitchFamily="2" charset="0"/>
                <a:ea typeface="Roboto" panose="02000000000000000000" pitchFamily="2" charset="0"/>
              </a:endParaRPr>
            </a:p>
          </p:txBody>
        </p:sp>
        <p:sp>
          <p:nvSpPr>
            <p:cNvPr id="93" name="Rectangle 26">
              <a:extLst>
                <a:ext uri="{FF2B5EF4-FFF2-40B4-BE49-F238E27FC236}">
                  <a16:creationId xmlns:a16="http://schemas.microsoft.com/office/drawing/2014/main" id="{86751158-E4E9-4690-B004-4A28F9CDB0D1}"/>
                </a:ext>
              </a:extLst>
            </p:cNvPr>
            <p:cNvSpPr>
              <a:spLocks noChangeArrowheads="1"/>
            </p:cNvSpPr>
            <p:nvPr/>
          </p:nvSpPr>
          <p:spPr bwMode="auto">
            <a:xfrm>
              <a:off x="9978117" y="5559344"/>
              <a:ext cx="940963" cy="19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ru-UA" sz="1700" b="1" dirty="0">
                  <a:solidFill>
                    <a:srgbClr val="005ACD"/>
                  </a:solidFill>
                  <a:latin typeface="Roboto" panose="02000000000000000000" pitchFamily="2" charset="0"/>
                  <a:ea typeface="Roboto" panose="02000000000000000000" pitchFamily="2" charset="0"/>
                </a:rPr>
                <a:t>SF</a:t>
              </a:r>
              <a:r>
                <a:rPr lang="en-GB" altLang="ru-UA" sz="1700" b="1" baseline="-25000" dirty="0">
                  <a:solidFill>
                    <a:srgbClr val="005ACD"/>
                  </a:solidFill>
                  <a:latin typeface="Roboto" panose="02000000000000000000" pitchFamily="2" charset="0"/>
                  <a:ea typeface="Roboto" panose="02000000000000000000" pitchFamily="2" charset="0"/>
                </a:rPr>
                <a:t>6</a:t>
              </a:r>
            </a:p>
            <a:p>
              <a:pPr lvl="0" algn="ctr"/>
              <a:endParaRPr lang="en-GB" altLang="ru-UA" b="1" baseline="-25000" dirty="0">
                <a:solidFill>
                  <a:srgbClr val="005ACD"/>
                </a:solidFill>
                <a:latin typeface="Roboto" panose="02000000000000000000" pitchFamily="2" charset="0"/>
                <a:ea typeface="Roboto" panose="02000000000000000000" pitchFamily="2" charset="0"/>
              </a:endParaRPr>
            </a:p>
            <a:p>
              <a:pPr lvl="0" algn="ctr"/>
              <a:endParaRPr lang="en-GB" altLang="ru-UA" b="1" baseline="-25000" dirty="0">
                <a:solidFill>
                  <a:srgbClr val="005ACD"/>
                </a:solidFill>
                <a:latin typeface="Roboto" panose="02000000000000000000" pitchFamily="2" charset="0"/>
                <a:ea typeface="Roboto" panose="02000000000000000000" pitchFamily="2" charset="0"/>
              </a:endParaRPr>
            </a:p>
            <a:p>
              <a:pPr lvl="0" algn="ctr"/>
              <a:endParaRPr lang="en-GB" altLang="ru-UA" b="1" baseline="-25000" dirty="0">
                <a:solidFill>
                  <a:srgbClr val="005ACD"/>
                </a:solidFill>
                <a:latin typeface="Roboto" panose="02000000000000000000" pitchFamily="2" charset="0"/>
                <a:ea typeface="Roboto" panose="02000000000000000000" pitchFamily="2" charset="0"/>
              </a:endParaRPr>
            </a:p>
            <a:p>
              <a:pPr lvl="0" algn="ctr"/>
              <a:r>
                <a:rPr lang="en-GB" altLang="ru-UA" b="1" baseline="-25000" dirty="0">
                  <a:solidFill>
                    <a:srgbClr val="005ACD"/>
                  </a:solidFill>
                  <a:latin typeface="Roboto" panose="02000000000000000000" pitchFamily="2" charset="0"/>
                  <a:ea typeface="Roboto" panose="02000000000000000000" pitchFamily="2" charset="0"/>
                </a:rPr>
                <a:t>(Sulphur </a:t>
              </a:r>
            </a:p>
            <a:p>
              <a:pPr lvl="0" algn="ctr"/>
              <a:r>
                <a:rPr lang="en-GB" altLang="ru-UA" b="1" baseline="-25000" dirty="0">
                  <a:solidFill>
                    <a:srgbClr val="005ACD"/>
                  </a:solidFill>
                  <a:latin typeface="Roboto" panose="02000000000000000000" pitchFamily="2" charset="0"/>
                  <a:ea typeface="Roboto" panose="02000000000000000000" pitchFamily="2" charset="0"/>
                </a:rPr>
                <a:t>Hexafluoride)</a:t>
              </a:r>
            </a:p>
            <a:p>
              <a:pPr lvl="0" algn="ctr"/>
              <a:r>
                <a:rPr lang="en-GB" altLang="ru-UA" b="1" baseline="-25000" dirty="0">
                  <a:solidFill>
                    <a:srgbClr val="005ACD"/>
                  </a:solidFill>
                  <a:latin typeface="Roboto" panose="02000000000000000000" pitchFamily="2" charset="0"/>
                  <a:ea typeface="Roboto" panose="02000000000000000000" pitchFamily="2" charset="0"/>
                </a:rPr>
                <a:t>GWP x23,500</a:t>
              </a:r>
              <a:endParaRPr lang="ru-UA" altLang="ru-UA" baseline="-25000" dirty="0">
                <a:solidFill>
                  <a:srgbClr val="005ACD"/>
                </a:solidFill>
                <a:latin typeface="Roboto" panose="02000000000000000000" pitchFamily="2" charset="0"/>
                <a:ea typeface="Roboto" panose="02000000000000000000" pitchFamily="2" charset="0"/>
              </a:endParaRPr>
            </a:p>
          </p:txBody>
        </p:sp>
        <p:sp>
          <p:nvSpPr>
            <p:cNvPr id="94" name="Rectangle 27">
              <a:extLst>
                <a:ext uri="{FF2B5EF4-FFF2-40B4-BE49-F238E27FC236}">
                  <a16:creationId xmlns:a16="http://schemas.microsoft.com/office/drawing/2014/main" id="{3E038883-05C4-4B00-B8BA-7E55F86B0374}"/>
                </a:ext>
              </a:extLst>
            </p:cNvPr>
            <p:cNvSpPr>
              <a:spLocks noChangeArrowheads="1"/>
            </p:cNvSpPr>
            <p:nvPr/>
          </p:nvSpPr>
          <p:spPr bwMode="auto">
            <a:xfrm>
              <a:off x="10890475" y="5549798"/>
              <a:ext cx="932948" cy="113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ru-UA" sz="1700" b="1" dirty="0">
                  <a:solidFill>
                    <a:srgbClr val="005ACD"/>
                  </a:solidFill>
                  <a:latin typeface="Roboto" panose="02000000000000000000" pitchFamily="2" charset="0"/>
                  <a:ea typeface="Roboto" panose="02000000000000000000" pitchFamily="2" charset="0"/>
                </a:rPr>
                <a:t>NF</a:t>
              </a:r>
              <a:r>
                <a:rPr lang="en-GB" altLang="ru-UA" sz="1700" b="1" baseline="-25000" dirty="0">
                  <a:solidFill>
                    <a:srgbClr val="005ACD"/>
                  </a:solidFill>
                  <a:latin typeface="Roboto" panose="02000000000000000000" pitchFamily="2" charset="0"/>
                  <a:ea typeface="Roboto" panose="02000000000000000000" pitchFamily="2" charset="0"/>
                </a:rPr>
                <a:t>3</a:t>
              </a:r>
            </a:p>
            <a:p>
              <a:pPr lvl="0" algn="ctr"/>
              <a:r>
                <a:rPr lang="en-GB" altLang="ru-UA" b="1" baseline="-25000" dirty="0">
                  <a:solidFill>
                    <a:srgbClr val="005ACD"/>
                  </a:solidFill>
                  <a:latin typeface="Roboto" panose="02000000000000000000" pitchFamily="2" charset="0"/>
                  <a:ea typeface="Roboto" panose="02000000000000000000" pitchFamily="2" charset="0"/>
                </a:rPr>
                <a:t>(Nitrogen</a:t>
              </a:r>
            </a:p>
            <a:p>
              <a:pPr lvl="0" algn="ctr"/>
              <a:r>
                <a:rPr lang="en-GB" altLang="ru-UA" b="1" baseline="-25000" dirty="0">
                  <a:solidFill>
                    <a:srgbClr val="005ACD"/>
                  </a:solidFill>
                  <a:latin typeface="Roboto" panose="02000000000000000000" pitchFamily="2" charset="0"/>
                  <a:ea typeface="Roboto" panose="02000000000000000000" pitchFamily="2" charset="0"/>
                </a:rPr>
                <a:t>Trifluoride)</a:t>
              </a:r>
            </a:p>
            <a:p>
              <a:pPr lvl="0" algn="ctr"/>
              <a:r>
                <a:rPr lang="en-GB" altLang="ru-UA" b="1" baseline="-25000" dirty="0">
                  <a:solidFill>
                    <a:srgbClr val="005ACD"/>
                  </a:solidFill>
                  <a:latin typeface="Roboto" panose="02000000000000000000" pitchFamily="2" charset="0"/>
                  <a:ea typeface="Roboto" panose="02000000000000000000" pitchFamily="2" charset="0"/>
                </a:rPr>
                <a:t>GWP x16,100</a:t>
              </a:r>
              <a:endParaRPr lang="ru-UA" altLang="ru-UA" baseline="-25000" dirty="0">
                <a:solidFill>
                  <a:srgbClr val="005ACD"/>
                </a:solidFill>
                <a:latin typeface="Roboto" panose="02000000000000000000" pitchFamily="2" charset="0"/>
                <a:ea typeface="Roboto" panose="02000000000000000000" pitchFamily="2" charset="0"/>
              </a:endParaRPr>
            </a:p>
          </p:txBody>
        </p:sp>
        <p:grpSp>
          <p:nvGrpSpPr>
            <p:cNvPr id="95" name="Group 94">
              <a:extLst>
                <a:ext uri="{FF2B5EF4-FFF2-40B4-BE49-F238E27FC236}">
                  <a16:creationId xmlns:a16="http://schemas.microsoft.com/office/drawing/2014/main" id="{34510D37-D5AF-45E8-BE5F-D51B095FA49E}"/>
                </a:ext>
              </a:extLst>
            </p:cNvPr>
            <p:cNvGrpSpPr/>
            <p:nvPr/>
          </p:nvGrpSpPr>
          <p:grpSpPr>
            <a:xfrm>
              <a:off x="11288486" y="629466"/>
              <a:ext cx="90488" cy="4587875"/>
              <a:chOff x="10502900" y="955675"/>
              <a:chExt cx="90488" cy="4587875"/>
            </a:xfrm>
          </p:grpSpPr>
          <p:sp>
            <p:nvSpPr>
              <p:cNvPr id="100" name="Freeform 15">
                <a:extLst>
                  <a:ext uri="{FF2B5EF4-FFF2-40B4-BE49-F238E27FC236}">
                    <a16:creationId xmlns:a16="http://schemas.microsoft.com/office/drawing/2014/main" id="{F9F9C607-559D-4BAB-99F2-21CC39FB9B1A}"/>
                  </a:ext>
                </a:extLst>
              </p:cNvPr>
              <p:cNvSpPr>
                <a:spLocks/>
              </p:cNvSpPr>
              <p:nvPr/>
            </p:nvSpPr>
            <p:spPr bwMode="auto">
              <a:xfrm>
                <a:off x="10502900" y="955675"/>
                <a:ext cx="90488" cy="3320099"/>
              </a:xfrm>
              <a:custGeom>
                <a:avLst/>
                <a:gdLst>
                  <a:gd name="T0" fmla="*/ 12 w 24"/>
                  <a:gd name="T1" fmla="*/ 616 h 616"/>
                  <a:gd name="T2" fmla="*/ 0 w 24"/>
                  <a:gd name="T3" fmla="*/ 604 h 616"/>
                  <a:gd name="T4" fmla="*/ 0 w 24"/>
                  <a:gd name="T5" fmla="*/ 12 h 616"/>
                  <a:gd name="T6" fmla="*/ 12 w 24"/>
                  <a:gd name="T7" fmla="*/ 0 h 616"/>
                  <a:gd name="T8" fmla="*/ 24 w 24"/>
                  <a:gd name="T9" fmla="*/ 12 h 616"/>
                  <a:gd name="T10" fmla="*/ 24 w 24"/>
                  <a:gd name="T11" fmla="*/ 604 h 616"/>
                  <a:gd name="T12" fmla="*/ 12 w 24"/>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 h="616">
                    <a:moveTo>
                      <a:pt x="12" y="616"/>
                    </a:moveTo>
                    <a:cubicBezTo>
                      <a:pt x="5" y="616"/>
                      <a:pt x="0" y="610"/>
                      <a:pt x="0" y="604"/>
                    </a:cubicBezTo>
                    <a:cubicBezTo>
                      <a:pt x="0" y="12"/>
                      <a:pt x="0" y="12"/>
                      <a:pt x="0" y="12"/>
                    </a:cubicBezTo>
                    <a:cubicBezTo>
                      <a:pt x="0" y="5"/>
                      <a:pt x="5" y="0"/>
                      <a:pt x="12" y="0"/>
                    </a:cubicBezTo>
                    <a:cubicBezTo>
                      <a:pt x="18" y="0"/>
                      <a:pt x="24" y="5"/>
                      <a:pt x="24" y="12"/>
                    </a:cubicBezTo>
                    <a:cubicBezTo>
                      <a:pt x="24" y="604"/>
                      <a:pt x="24" y="604"/>
                      <a:pt x="24" y="604"/>
                    </a:cubicBezTo>
                    <a:cubicBezTo>
                      <a:pt x="24" y="610"/>
                      <a:pt x="18" y="616"/>
                      <a:pt x="12" y="616"/>
                    </a:cubicBezTo>
                    <a:close/>
                  </a:path>
                </a:pathLst>
              </a:custGeom>
              <a:gradFill>
                <a:gsLst>
                  <a:gs pos="0">
                    <a:schemeClr val="tx2"/>
                  </a:gs>
                  <a:gs pos="100000">
                    <a:schemeClr val="bg2"/>
                  </a:gs>
                  <a:gs pos="100000">
                    <a:schemeClr val="bg2"/>
                  </a:gs>
                </a:gsLst>
                <a:lin ang="10800000" scaled="0"/>
              </a:gradFill>
              <a:ln>
                <a:noFill/>
              </a:ln>
              <a:effectLst>
                <a:innerShdw blurRad="63500" dist="50800" dir="13200000">
                  <a:schemeClr val="tx1">
                    <a:alpha val="50000"/>
                  </a:schemeClr>
                </a:innerShdw>
              </a:effectLst>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sp>
            <p:nvSpPr>
              <p:cNvPr id="101" name="Freeform 21">
                <a:extLst>
                  <a:ext uri="{FF2B5EF4-FFF2-40B4-BE49-F238E27FC236}">
                    <a16:creationId xmlns:a16="http://schemas.microsoft.com/office/drawing/2014/main" id="{D7ED65F6-959D-44B4-A4A8-B3595FBDF4D1}"/>
                  </a:ext>
                </a:extLst>
              </p:cNvPr>
              <p:cNvSpPr>
                <a:spLocks/>
              </p:cNvSpPr>
              <p:nvPr/>
            </p:nvSpPr>
            <p:spPr bwMode="auto">
              <a:xfrm>
                <a:off x="10502900" y="4535303"/>
                <a:ext cx="90488" cy="1008247"/>
              </a:xfrm>
              <a:custGeom>
                <a:avLst/>
                <a:gdLst>
                  <a:gd name="T0" fmla="*/ 12 w 24"/>
                  <a:gd name="T1" fmla="*/ 612 h 612"/>
                  <a:gd name="T2" fmla="*/ 0 w 24"/>
                  <a:gd name="T3" fmla="*/ 600 h 612"/>
                  <a:gd name="T4" fmla="*/ 0 w 24"/>
                  <a:gd name="T5" fmla="*/ 12 h 612"/>
                  <a:gd name="T6" fmla="*/ 12 w 24"/>
                  <a:gd name="T7" fmla="*/ 0 h 612"/>
                  <a:gd name="T8" fmla="*/ 24 w 24"/>
                  <a:gd name="T9" fmla="*/ 12 h 612"/>
                  <a:gd name="T10" fmla="*/ 24 w 24"/>
                  <a:gd name="T11" fmla="*/ 600 h 612"/>
                  <a:gd name="T12" fmla="*/ 12 w 24"/>
                  <a:gd name="T13" fmla="*/ 612 h 612"/>
                </a:gdLst>
                <a:ahLst/>
                <a:cxnLst>
                  <a:cxn ang="0">
                    <a:pos x="T0" y="T1"/>
                  </a:cxn>
                  <a:cxn ang="0">
                    <a:pos x="T2" y="T3"/>
                  </a:cxn>
                  <a:cxn ang="0">
                    <a:pos x="T4" y="T5"/>
                  </a:cxn>
                  <a:cxn ang="0">
                    <a:pos x="T6" y="T7"/>
                  </a:cxn>
                  <a:cxn ang="0">
                    <a:pos x="T8" y="T9"/>
                  </a:cxn>
                  <a:cxn ang="0">
                    <a:pos x="T10" y="T11"/>
                  </a:cxn>
                  <a:cxn ang="0">
                    <a:pos x="T12" y="T13"/>
                  </a:cxn>
                </a:cxnLst>
                <a:rect l="0" t="0" r="r" b="b"/>
                <a:pathLst>
                  <a:path w="24" h="612">
                    <a:moveTo>
                      <a:pt x="12" y="612"/>
                    </a:moveTo>
                    <a:cubicBezTo>
                      <a:pt x="5" y="612"/>
                      <a:pt x="0" y="606"/>
                      <a:pt x="0" y="600"/>
                    </a:cubicBezTo>
                    <a:cubicBezTo>
                      <a:pt x="0" y="12"/>
                      <a:pt x="0" y="12"/>
                      <a:pt x="0" y="12"/>
                    </a:cubicBezTo>
                    <a:cubicBezTo>
                      <a:pt x="0" y="5"/>
                      <a:pt x="5" y="0"/>
                      <a:pt x="12" y="0"/>
                    </a:cubicBezTo>
                    <a:cubicBezTo>
                      <a:pt x="18" y="0"/>
                      <a:pt x="24" y="5"/>
                      <a:pt x="24" y="12"/>
                    </a:cubicBezTo>
                    <a:cubicBezTo>
                      <a:pt x="24" y="600"/>
                      <a:pt x="24" y="600"/>
                      <a:pt x="24" y="600"/>
                    </a:cubicBezTo>
                    <a:cubicBezTo>
                      <a:pt x="24" y="606"/>
                      <a:pt x="18" y="612"/>
                      <a:pt x="12" y="612"/>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solidFill>
                    <a:srgbClr val="005ACD"/>
                  </a:solidFill>
                  <a:latin typeface="Roboto" panose="02000000000000000000" pitchFamily="2" charset="0"/>
                  <a:ea typeface="Roboto" panose="02000000000000000000" pitchFamily="2" charset="0"/>
                </a:endParaRPr>
              </a:p>
            </p:txBody>
          </p:sp>
        </p:grpSp>
        <p:grpSp>
          <p:nvGrpSpPr>
            <p:cNvPr id="96" name="Group 95">
              <a:extLst>
                <a:ext uri="{FF2B5EF4-FFF2-40B4-BE49-F238E27FC236}">
                  <a16:creationId xmlns:a16="http://schemas.microsoft.com/office/drawing/2014/main" id="{B8FE9662-C2AF-4EEB-A020-7A53BA85FDDC}"/>
                </a:ext>
              </a:extLst>
            </p:cNvPr>
            <p:cNvGrpSpPr/>
            <p:nvPr/>
          </p:nvGrpSpPr>
          <p:grpSpPr>
            <a:xfrm>
              <a:off x="11081299" y="3775829"/>
              <a:ext cx="486567" cy="624444"/>
              <a:chOff x="5262879" y="1479925"/>
              <a:chExt cx="595314" cy="764006"/>
            </a:xfrm>
          </p:grpSpPr>
          <p:sp>
            <p:nvSpPr>
              <p:cNvPr id="98" name="Oval 97">
                <a:extLst>
                  <a:ext uri="{FF2B5EF4-FFF2-40B4-BE49-F238E27FC236}">
                    <a16:creationId xmlns:a16="http://schemas.microsoft.com/office/drawing/2014/main" id="{16FCBACA-A508-4F3B-8616-6A9FD1459B42}"/>
                  </a:ext>
                </a:extLst>
              </p:cNvPr>
              <p:cNvSpPr/>
              <p:nvPr/>
            </p:nvSpPr>
            <p:spPr>
              <a:xfrm>
                <a:off x="5262879" y="1648617"/>
                <a:ext cx="595314" cy="595314"/>
              </a:xfrm>
              <a:prstGeom prst="ellipse">
                <a:avLst/>
              </a:prstGeom>
              <a:solidFill>
                <a:schemeClr val="bg2"/>
              </a:solidFill>
              <a:ln>
                <a:noFill/>
              </a:ln>
              <a:effectLst>
                <a:outerShdw blurRad="114300" dist="76200" dir="2700000" algn="tl"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sp>
            <p:nvSpPr>
              <p:cNvPr id="99" name="Oval 98">
                <a:extLst>
                  <a:ext uri="{FF2B5EF4-FFF2-40B4-BE49-F238E27FC236}">
                    <a16:creationId xmlns:a16="http://schemas.microsoft.com/office/drawing/2014/main" id="{8A2F6C90-BB4E-4136-83C9-B5250288705F}"/>
                  </a:ext>
                </a:extLst>
              </p:cNvPr>
              <p:cNvSpPr/>
              <p:nvPr/>
            </p:nvSpPr>
            <p:spPr>
              <a:xfrm>
                <a:off x="5262879" y="1479925"/>
                <a:ext cx="595314" cy="764006"/>
              </a:xfrm>
              <a:prstGeom prst="ellipse">
                <a:avLst/>
              </a:prstGeom>
              <a:solidFill>
                <a:schemeClr val="bg2"/>
              </a:solidFill>
              <a:ln>
                <a:noFill/>
              </a:ln>
              <a:effectLst>
                <a:outerShdw blurRad="114300" dist="114300" dir="13500000" algn="br" rotWithShape="0">
                  <a:schemeClr val="tx2">
                    <a:alpha val="5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solidFill>
                    <a:srgbClr val="005ACD"/>
                  </a:solidFill>
                  <a:latin typeface="Roboto" panose="02000000000000000000" pitchFamily="2" charset="0"/>
                  <a:ea typeface="Roboto" panose="02000000000000000000" pitchFamily="2" charset="0"/>
                </a:endParaRPr>
              </a:p>
            </p:txBody>
          </p:sp>
        </p:grpSp>
        <p:sp>
          <p:nvSpPr>
            <p:cNvPr id="97" name="Rectangle 23">
              <a:extLst>
                <a:ext uri="{FF2B5EF4-FFF2-40B4-BE49-F238E27FC236}">
                  <a16:creationId xmlns:a16="http://schemas.microsoft.com/office/drawing/2014/main" id="{312EFFA8-A687-4865-A5D0-8B302195AE3E}"/>
                </a:ext>
              </a:extLst>
            </p:cNvPr>
            <p:cNvSpPr>
              <a:spLocks noChangeArrowheads="1"/>
            </p:cNvSpPr>
            <p:nvPr/>
          </p:nvSpPr>
          <p:spPr bwMode="auto">
            <a:xfrm>
              <a:off x="6897623" y="5544684"/>
              <a:ext cx="995464" cy="84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ru-UA" sz="1700" b="1" dirty="0">
                  <a:solidFill>
                    <a:srgbClr val="005ACD"/>
                  </a:solidFill>
                  <a:latin typeface="Roboto" panose="02000000000000000000" pitchFamily="2" charset="0"/>
                  <a:ea typeface="Roboto" panose="02000000000000000000" pitchFamily="2" charset="0"/>
                </a:rPr>
                <a:t>N</a:t>
              </a:r>
              <a:r>
                <a:rPr lang="en-GB" altLang="ru-UA" sz="1700" b="1" baseline="-25000" dirty="0">
                  <a:solidFill>
                    <a:srgbClr val="005ACD"/>
                  </a:solidFill>
                  <a:latin typeface="Roboto" panose="02000000000000000000" pitchFamily="2" charset="0"/>
                  <a:ea typeface="Roboto" panose="02000000000000000000" pitchFamily="2" charset="0"/>
                </a:rPr>
                <a:t>2</a:t>
              </a:r>
              <a:r>
                <a:rPr lang="en-GB" altLang="ru-UA" sz="1700" b="1" dirty="0">
                  <a:solidFill>
                    <a:srgbClr val="005ACD"/>
                  </a:solidFill>
                  <a:latin typeface="Roboto" panose="02000000000000000000" pitchFamily="2" charset="0"/>
                  <a:ea typeface="Roboto" panose="02000000000000000000" pitchFamily="2" charset="0"/>
                </a:rPr>
                <a:t>O</a:t>
              </a:r>
            </a:p>
            <a:p>
              <a:pPr lvl="0" algn="ctr"/>
              <a:r>
                <a:rPr lang="en-GB" altLang="ru-UA" sz="1700" b="1" baseline="-25000" dirty="0">
                  <a:solidFill>
                    <a:srgbClr val="005ACD"/>
                  </a:solidFill>
                  <a:latin typeface="Roboto" panose="02000000000000000000" pitchFamily="2" charset="0"/>
                  <a:ea typeface="Roboto" panose="02000000000000000000" pitchFamily="2" charset="0"/>
                </a:rPr>
                <a:t>(Nitrous Oxide)</a:t>
              </a:r>
            </a:p>
            <a:p>
              <a:pPr lvl="0" algn="ctr"/>
              <a:r>
                <a:rPr lang="en-GB" altLang="ru-UA" sz="1700" b="1" baseline="-25000" dirty="0">
                  <a:solidFill>
                    <a:srgbClr val="005ACD"/>
                  </a:solidFill>
                  <a:latin typeface="Roboto" panose="02000000000000000000" pitchFamily="2" charset="0"/>
                  <a:ea typeface="Roboto" panose="02000000000000000000" pitchFamily="2" charset="0"/>
                </a:rPr>
                <a:t>GWP x265</a:t>
              </a:r>
              <a:endParaRPr lang="ru-UA" altLang="ru-UA" sz="1600" baseline="-25000" dirty="0">
                <a:solidFill>
                  <a:srgbClr val="005ACD"/>
                </a:solidFill>
                <a:latin typeface="Roboto" panose="02000000000000000000" pitchFamily="2" charset="0"/>
                <a:ea typeface="Roboto" panose="02000000000000000000" pitchFamily="2" charset="0"/>
              </a:endParaRPr>
            </a:p>
          </p:txBody>
        </p:sp>
      </p:grpSp>
      <p:sp>
        <p:nvSpPr>
          <p:cNvPr id="6" name="TextBox 5">
            <a:extLst>
              <a:ext uri="{FF2B5EF4-FFF2-40B4-BE49-F238E27FC236}">
                <a16:creationId xmlns:a16="http://schemas.microsoft.com/office/drawing/2014/main" id="{A2905E52-BBE3-515F-406F-B7B1BA47FB86}"/>
              </a:ext>
            </a:extLst>
          </p:cNvPr>
          <p:cNvSpPr txBox="1"/>
          <p:nvPr/>
        </p:nvSpPr>
        <p:spPr>
          <a:xfrm>
            <a:off x="371240" y="338795"/>
            <a:ext cx="4259263" cy="723275"/>
          </a:xfrm>
          <a:prstGeom prst="rect">
            <a:avLst/>
          </a:prstGeom>
          <a:noFill/>
        </p:spPr>
        <p:txBody>
          <a:bodyPr wrap="square">
            <a:spAutoFit/>
          </a:bodyPr>
          <a:lstStyle/>
          <a:p>
            <a:pPr>
              <a:lnSpc>
                <a:spcPct val="90000"/>
              </a:lnSpc>
              <a:spcBef>
                <a:spcPct val="0"/>
              </a:spcBef>
              <a:spcAft>
                <a:spcPts val="600"/>
              </a:spcAft>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a:t>
            </a:r>
          </a:p>
          <a:p>
            <a:pPr>
              <a:lnSpc>
                <a:spcPct val="90000"/>
              </a:lnSpc>
              <a:spcBef>
                <a:spcPct val="0"/>
              </a:spcBef>
              <a:spcAft>
                <a:spcPts val="600"/>
              </a:spcAft>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GHG Emissions</a:t>
            </a:r>
            <a:r>
              <a:rPr lang="en-US" sz="2000" dirty="0">
                <a:solidFill>
                  <a:schemeClr val="bg2">
                    <a:lumMod val="10000"/>
                  </a:schemeClr>
                </a:solidFill>
                <a:latin typeface="Roboto" panose="02000000000000000000" pitchFamily="2" charset="0"/>
                <a:ea typeface="Roboto" panose="02000000000000000000" pitchFamily="2" charset="0"/>
                <a:cs typeface="Open Sans" panose="020B0606030504020204" pitchFamily="34" charset="0"/>
              </a:rPr>
              <a:t>			</a:t>
            </a:r>
            <a:endPar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endParaRPr>
          </a:p>
        </p:txBody>
      </p:sp>
      <p:sp>
        <p:nvSpPr>
          <p:cNvPr id="10" name="Freeform 19">
            <a:extLst>
              <a:ext uri="{FF2B5EF4-FFF2-40B4-BE49-F238E27FC236}">
                <a16:creationId xmlns:a16="http://schemas.microsoft.com/office/drawing/2014/main" id="{247517F3-FF77-2957-8CD5-6EC08A8869DF}"/>
              </a:ext>
            </a:extLst>
          </p:cNvPr>
          <p:cNvSpPr>
            <a:spLocks/>
          </p:cNvSpPr>
          <p:nvPr/>
        </p:nvSpPr>
        <p:spPr bwMode="auto">
          <a:xfrm rot="16200000">
            <a:off x="1327550" y="220266"/>
            <a:ext cx="47622" cy="1793084"/>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818963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randombar(horizontal)">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19">
            <a:extLst>
              <a:ext uri="{FF2B5EF4-FFF2-40B4-BE49-F238E27FC236}">
                <a16:creationId xmlns:a16="http://schemas.microsoft.com/office/drawing/2014/main" id="{72771D8A-827B-4B2C-A82D-66DE281C2C74}"/>
              </a:ext>
            </a:extLst>
          </p:cNvPr>
          <p:cNvSpPr>
            <a:spLocks/>
          </p:cNvSpPr>
          <p:nvPr/>
        </p:nvSpPr>
        <p:spPr bwMode="auto">
          <a:xfrm rot="16200000">
            <a:off x="1929082" y="-420468"/>
            <a:ext cx="61341" cy="3062321"/>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chemeClr val="accent4"/>
              </a:gs>
              <a:gs pos="0">
                <a:schemeClr val="accent3"/>
              </a:gs>
            </a:gsLst>
            <a:lin ang="5400000" scaled="0"/>
            <a:tileRect/>
          </a:gradFill>
          <a:ln>
            <a:noFill/>
          </a:ln>
        </p:spPr>
        <p:txBody>
          <a:bodyPr vert="horz" wrap="square" lIns="91440" tIns="45720" rIns="91440" bIns="45720" numCol="1" anchor="t" anchorCtr="0" compatLnSpc="1">
            <a:prstTxWarp prst="textNoShape">
              <a:avLst/>
            </a:prstTxWarp>
          </a:bodyPr>
          <a:lstStyle/>
          <a:p>
            <a:endParaRPr lang="ru-UA">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3C623CAD-EC1F-7D2C-86CF-261FD95000D1}"/>
              </a:ext>
            </a:extLst>
          </p:cNvPr>
          <p:cNvSpPr txBox="1"/>
          <p:nvPr/>
        </p:nvSpPr>
        <p:spPr>
          <a:xfrm>
            <a:off x="331244" y="275660"/>
            <a:ext cx="3937999" cy="723275"/>
          </a:xfrm>
          <a:prstGeom prst="rect">
            <a:avLst/>
          </a:prstGeom>
          <a:noFill/>
        </p:spPr>
        <p:txBody>
          <a:bodyPr wrap="square">
            <a:spAutoFit/>
          </a:bodyPr>
          <a:lstStyle/>
          <a:p>
            <a:pPr marR="0" lvl="0" indent="0" fontAlgn="auto">
              <a:lnSpc>
                <a:spcPct val="90000"/>
              </a:lnSpc>
              <a:spcBef>
                <a:spcPct val="0"/>
              </a:spcBef>
              <a:spcAft>
                <a:spcPts val="600"/>
              </a:spcAft>
              <a:buClrTx/>
              <a:buSzTx/>
              <a:buFontTx/>
              <a:buNone/>
              <a:tabLst/>
              <a:defRPr/>
            </a:pP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Carbon Management</a:t>
            </a:r>
          </a:p>
          <a:p>
            <a:pPr marR="0" lvl="0" indent="0" fontAlgn="auto">
              <a:lnSpc>
                <a:spcPct val="90000"/>
              </a:lnSpc>
              <a:spcBef>
                <a:spcPct val="0"/>
              </a:spcBef>
              <a:spcAft>
                <a:spcPts val="600"/>
              </a:spcAft>
              <a:buClrTx/>
              <a:buSzTx/>
              <a:buFontTx/>
              <a:buNone/>
              <a:tabLst/>
              <a:defRPr/>
            </a:pPr>
            <a:r>
              <a:rPr lang="en-US" sz="2000" dirty="0">
                <a:solidFill>
                  <a:srgbClr val="00B0F0"/>
                </a:solidFill>
                <a:latin typeface="Roboto" panose="02000000000000000000" pitchFamily="2" charset="0"/>
                <a:ea typeface="Roboto" panose="02000000000000000000" pitchFamily="2" charset="0"/>
                <a:cs typeface="Open Sans" panose="020B0606030504020204" pitchFamily="34" charset="0"/>
              </a:rPr>
              <a:t>Opportunities &amp; Challenges </a:t>
            </a:r>
          </a:p>
        </p:txBody>
      </p:sp>
      <p:sp>
        <p:nvSpPr>
          <p:cNvPr id="4" name="Oval 3">
            <a:extLst>
              <a:ext uri="{FF2B5EF4-FFF2-40B4-BE49-F238E27FC236}">
                <a16:creationId xmlns:a16="http://schemas.microsoft.com/office/drawing/2014/main" id="{E6A3E5C2-0389-7DF0-35B7-182F939CBB7E}"/>
              </a:ext>
            </a:extLst>
          </p:cNvPr>
          <p:cNvSpPr/>
          <p:nvPr/>
        </p:nvSpPr>
        <p:spPr>
          <a:xfrm>
            <a:off x="3534424" y="2124887"/>
            <a:ext cx="3191962" cy="3191965"/>
          </a:xfrm>
          <a:prstGeom prst="ellipse">
            <a:avLst/>
          </a:prstGeom>
          <a:gradFill>
            <a:gsLst>
              <a:gs pos="0">
                <a:schemeClr val="bg1"/>
              </a:gs>
              <a:gs pos="100000">
                <a:schemeClr val="tx1">
                  <a:lumMod val="60000"/>
                  <a:lumOff val="40000"/>
                </a:schemeClr>
              </a:gs>
            </a:gsLst>
            <a:lin ang="5400000" scaled="1"/>
          </a:gradFill>
          <a:ln w="12700" cap="flat" cmpd="sng" algn="ctr">
            <a:solidFill>
              <a:sysClr val="window" lastClr="FFFFFF">
                <a:lumMod val="75000"/>
              </a:sysClr>
            </a:solidFill>
            <a:prstDash val="dash"/>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 name="Oval 5">
            <a:extLst>
              <a:ext uri="{FF2B5EF4-FFF2-40B4-BE49-F238E27FC236}">
                <a16:creationId xmlns:a16="http://schemas.microsoft.com/office/drawing/2014/main" id="{6C3A4E5A-0334-D99D-0FDE-6E4574B97265}"/>
              </a:ext>
            </a:extLst>
          </p:cNvPr>
          <p:cNvSpPr/>
          <p:nvPr/>
        </p:nvSpPr>
        <p:spPr>
          <a:xfrm>
            <a:off x="5633601" y="2124887"/>
            <a:ext cx="3191962" cy="3191965"/>
          </a:xfrm>
          <a:prstGeom prst="ellipse">
            <a:avLst/>
          </a:prstGeom>
          <a:gradFill>
            <a:gsLst>
              <a:gs pos="0">
                <a:schemeClr val="bg1"/>
              </a:gs>
              <a:gs pos="100000">
                <a:schemeClr val="tx1">
                  <a:lumMod val="60000"/>
                  <a:lumOff val="40000"/>
                </a:schemeClr>
              </a:gs>
            </a:gsLst>
            <a:lin ang="5400000" scaled="1"/>
          </a:gradFill>
          <a:ln w="12700" cap="flat" cmpd="sng" algn="ctr">
            <a:solidFill>
              <a:sysClr val="window" lastClr="FFFFFF">
                <a:lumMod val="75000"/>
              </a:sysClr>
            </a:solidFill>
            <a:prstDash val="dash"/>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IN" sz="1200" kern="0">
              <a:solidFill>
                <a:prstClr val="white"/>
              </a:solidFill>
              <a:latin typeface="Roboto" panose="02000000000000000000" pitchFamily="2" charset="0"/>
              <a:ea typeface="Roboto" panose="02000000000000000000" pitchFamily="2" charset="0"/>
            </a:endParaRPr>
          </a:p>
        </p:txBody>
      </p:sp>
      <p:sp>
        <p:nvSpPr>
          <p:cNvPr id="10" name="Freeform 31">
            <a:extLst>
              <a:ext uri="{FF2B5EF4-FFF2-40B4-BE49-F238E27FC236}">
                <a16:creationId xmlns:a16="http://schemas.microsoft.com/office/drawing/2014/main" id="{73EA226A-63D3-3091-DFF1-FA3D63186F65}"/>
              </a:ext>
            </a:extLst>
          </p:cNvPr>
          <p:cNvSpPr/>
          <p:nvPr/>
        </p:nvSpPr>
        <p:spPr>
          <a:xfrm>
            <a:off x="4419840" y="2425089"/>
            <a:ext cx="1730154" cy="2596152"/>
          </a:xfrm>
          <a:custGeom>
            <a:avLst/>
            <a:gdLst>
              <a:gd name="connsiteX0" fmla="*/ 3358921 w 3358922"/>
              <a:gd name="connsiteY0" fmla="*/ 1189146 h 2379847"/>
              <a:gd name="connsiteX1" fmla="*/ 380194 w 3358922"/>
              <a:gd name="connsiteY1" fmla="*/ 25364 h 2379847"/>
              <a:gd name="connsiteX2" fmla="*/ 366340 w 3358922"/>
              <a:gd name="connsiteY2" fmla="*/ 2352928 h 2379847"/>
              <a:gd name="connsiteX3" fmla="*/ 3358921 w 3358922"/>
              <a:gd name="connsiteY3" fmla="*/ 1189146 h 2379847"/>
              <a:gd name="connsiteX0" fmla="*/ 2992581 w 2992582"/>
              <a:gd name="connsiteY0" fmla="*/ 1189146 h 2379847"/>
              <a:gd name="connsiteX1" fmla="*/ 13854 w 2992582"/>
              <a:gd name="connsiteY1" fmla="*/ 25364 h 2379847"/>
              <a:gd name="connsiteX2" fmla="*/ 0 w 2992582"/>
              <a:gd name="connsiteY2" fmla="*/ 2352928 h 2379847"/>
              <a:gd name="connsiteX3" fmla="*/ 2992581 w 2992582"/>
              <a:gd name="connsiteY3" fmla="*/ 1189146 h 2379847"/>
              <a:gd name="connsiteX0" fmla="*/ 2992581 w 2992581"/>
              <a:gd name="connsiteY0" fmla="*/ 1163782 h 2354483"/>
              <a:gd name="connsiteX1" fmla="*/ 13854 w 2992581"/>
              <a:gd name="connsiteY1" fmla="*/ 0 h 2354483"/>
              <a:gd name="connsiteX2" fmla="*/ 0 w 2992581"/>
              <a:gd name="connsiteY2" fmla="*/ 2327564 h 2354483"/>
              <a:gd name="connsiteX3" fmla="*/ 2992581 w 2992581"/>
              <a:gd name="connsiteY3" fmla="*/ 1163782 h 2354483"/>
              <a:gd name="connsiteX0" fmla="*/ 2992581 w 2992581"/>
              <a:gd name="connsiteY0" fmla="*/ 1163782 h 2327564"/>
              <a:gd name="connsiteX1" fmla="*/ 13854 w 2992581"/>
              <a:gd name="connsiteY1" fmla="*/ 0 h 2327564"/>
              <a:gd name="connsiteX2" fmla="*/ 0 w 2992581"/>
              <a:gd name="connsiteY2" fmla="*/ 2327564 h 2327564"/>
              <a:gd name="connsiteX3" fmla="*/ 2992581 w 2992581"/>
              <a:gd name="connsiteY3" fmla="*/ 1163782 h 2327564"/>
            </a:gdLst>
            <a:ahLst/>
            <a:cxnLst>
              <a:cxn ang="0">
                <a:pos x="connsiteX0" y="connsiteY0"/>
              </a:cxn>
              <a:cxn ang="0">
                <a:pos x="connsiteX1" y="connsiteY1"/>
              </a:cxn>
              <a:cxn ang="0">
                <a:pos x="connsiteX2" y="connsiteY2"/>
              </a:cxn>
              <a:cxn ang="0">
                <a:pos x="connsiteX3" y="connsiteY3"/>
              </a:cxn>
            </a:cxnLst>
            <a:rect l="l" t="t" r="r" b="b"/>
            <a:pathLst>
              <a:path w="2992581" h="2327564">
                <a:moveTo>
                  <a:pt x="2992581" y="1163782"/>
                </a:moveTo>
                <a:lnTo>
                  <a:pt x="13854" y="0"/>
                </a:lnTo>
                <a:lnTo>
                  <a:pt x="0" y="2327564"/>
                </a:lnTo>
                <a:lnTo>
                  <a:pt x="2992581" y="1163782"/>
                </a:lnTo>
                <a:close/>
              </a:path>
            </a:pathLst>
          </a:custGeom>
          <a:gradFill flip="none" rotWithShape="1">
            <a:gsLst>
              <a:gs pos="100000">
                <a:sysClr val="window" lastClr="FFFFFF">
                  <a:alpha val="0"/>
                </a:sysClr>
              </a:gs>
              <a:gs pos="0">
                <a:schemeClr val="bg1">
                  <a:lumMod val="75000"/>
                </a:schemeClr>
              </a:gs>
            </a:gsLst>
            <a:lin ang="10800000" scaled="1"/>
            <a:tileRect/>
          </a:gra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sng"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1" name="Freeform 32">
            <a:extLst>
              <a:ext uri="{FF2B5EF4-FFF2-40B4-BE49-F238E27FC236}">
                <a16:creationId xmlns:a16="http://schemas.microsoft.com/office/drawing/2014/main" id="{08D451A9-48CC-0D40-E396-245668EBD64A}"/>
              </a:ext>
            </a:extLst>
          </p:cNvPr>
          <p:cNvSpPr/>
          <p:nvPr/>
        </p:nvSpPr>
        <p:spPr>
          <a:xfrm flipH="1">
            <a:off x="6160004" y="2425089"/>
            <a:ext cx="1730154" cy="2596152"/>
          </a:xfrm>
          <a:custGeom>
            <a:avLst/>
            <a:gdLst>
              <a:gd name="connsiteX0" fmla="*/ 3358921 w 3358922"/>
              <a:gd name="connsiteY0" fmla="*/ 1189146 h 2379847"/>
              <a:gd name="connsiteX1" fmla="*/ 380194 w 3358922"/>
              <a:gd name="connsiteY1" fmla="*/ 25364 h 2379847"/>
              <a:gd name="connsiteX2" fmla="*/ 366340 w 3358922"/>
              <a:gd name="connsiteY2" fmla="*/ 2352928 h 2379847"/>
              <a:gd name="connsiteX3" fmla="*/ 3358921 w 3358922"/>
              <a:gd name="connsiteY3" fmla="*/ 1189146 h 2379847"/>
              <a:gd name="connsiteX0" fmla="*/ 2992581 w 2992582"/>
              <a:gd name="connsiteY0" fmla="*/ 1189146 h 2379847"/>
              <a:gd name="connsiteX1" fmla="*/ 13854 w 2992582"/>
              <a:gd name="connsiteY1" fmla="*/ 25364 h 2379847"/>
              <a:gd name="connsiteX2" fmla="*/ 0 w 2992582"/>
              <a:gd name="connsiteY2" fmla="*/ 2352928 h 2379847"/>
              <a:gd name="connsiteX3" fmla="*/ 2992581 w 2992582"/>
              <a:gd name="connsiteY3" fmla="*/ 1189146 h 2379847"/>
              <a:gd name="connsiteX0" fmla="*/ 2992581 w 2992581"/>
              <a:gd name="connsiteY0" fmla="*/ 1163782 h 2354483"/>
              <a:gd name="connsiteX1" fmla="*/ 13854 w 2992581"/>
              <a:gd name="connsiteY1" fmla="*/ 0 h 2354483"/>
              <a:gd name="connsiteX2" fmla="*/ 0 w 2992581"/>
              <a:gd name="connsiteY2" fmla="*/ 2327564 h 2354483"/>
              <a:gd name="connsiteX3" fmla="*/ 2992581 w 2992581"/>
              <a:gd name="connsiteY3" fmla="*/ 1163782 h 2354483"/>
              <a:gd name="connsiteX0" fmla="*/ 2992581 w 2992581"/>
              <a:gd name="connsiteY0" fmla="*/ 1163782 h 2327564"/>
              <a:gd name="connsiteX1" fmla="*/ 13854 w 2992581"/>
              <a:gd name="connsiteY1" fmla="*/ 0 h 2327564"/>
              <a:gd name="connsiteX2" fmla="*/ 0 w 2992581"/>
              <a:gd name="connsiteY2" fmla="*/ 2327564 h 2327564"/>
              <a:gd name="connsiteX3" fmla="*/ 2992581 w 2992581"/>
              <a:gd name="connsiteY3" fmla="*/ 1163782 h 2327564"/>
            </a:gdLst>
            <a:ahLst/>
            <a:cxnLst>
              <a:cxn ang="0">
                <a:pos x="connsiteX0" y="connsiteY0"/>
              </a:cxn>
              <a:cxn ang="0">
                <a:pos x="connsiteX1" y="connsiteY1"/>
              </a:cxn>
              <a:cxn ang="0">
                <a:pos x="connsiteX2" y="connsiteY2"/>
              </a:cxn>
              <a:cxn ang="0">
                <a:pos x="connsiteX3" y="connsiteY3"/>
              </a:cxn>
            </a:cxnLst>
            <a:rect l="l" t="t" r="r" b="b"/>
            <a:pathLst>
              <a:path w="2992581" h="2327564">
                <a:moveTo>
                  <a:pt x="2992581" y="1163782"/>
                </a:moveTo>
                <a:lnTo>
                  <a:pt x="13854" y="0"/>
                </a:lnTo>
                <a:lnTo>
                  <a:pt x="0" y="2327564"/>
                </a:lnTo>
                <a:lnTo>
                  <a:pt x="2992581" y="1163782"/>
                </a:lnTo>
                <a:close/>
              </a:path>
            </a:pathLst>
          </a:custGeom>
          <a:gradFill>
            <a:gsLst>
              <a:gs pos="100000">
                <a:sysClr val="window" lastClr="FFFFFF">
                  <a:alpha val="0"/>
                </a:sysClr>
              </a:gs>
              <a:gs pos="0">
                <a:schemeClr val="bg1">
                  <a:lumMod val="75000"/>
                </a:schemeClr>
              </a:gs>
            </a:gsLst>
            <a:lin ang="10800000" scaled="1"/>
          </a:gra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sng"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2" name="Rectangle 11">
            <a:extLst>
              <a:ext uri="{FF2B5EF4-FFF2-40B4-BE49-F238E27FC236}">
                <a16:creationId xmlns:a16="http://schemas.microsoft.com/office/drawing/2014/main" id="{E25F3E5C-B731-45C4-015B-FB4DDA6111C5}"/>
              </a:ext>
            </a:extLst>
          </p:cNvPr>
          <p:cNvSpPr/>
          <p:nvPr/>
        </p:nvSpPr>
        <p:spPr>
          <a:xfrm>
            <a:off x="3395949" y="1439330"/>
            <a:ext cx="2047780" cy="369332"/>
          </a:xfrm>
          <a:prstGeom prst="rect">
            <a:avLst/>
          </a:prstGeom>
        </p:spPr>
        <p:txBody>
          <a:bodyPr wrap="square">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b="1" dirty="0">
                <a:solidFill>
                  <a:srgbClr val="005ACD"/>
                </a:solidFill>
                <a:latin typeface="Roboto" panose="02000000000000000000" pitchFamily="2" charset="0"/>
                <a:ea typeface="Roboto" panose="02000000000000000000" pitchFamily="2" charset="0"/>
              </a:rPr>
              <a:t>Market Forces</a:t>
            </a:r>
            <a:endParaRPr lang="en-IN" b="1" dirty="0">
              <a:solidFill>
                <a:srgbClr val="005ACD"/>
              </a:solidFill>
              <a:latin typeface="Roboto" panose="02000000000000000000" pitchFamily="2" charset="0"/>
              <a:ea typeface="Roboto" panose="02000000000000000000" pitchFamily="2" charset="0"/>
              <a:cs typeface="Arial" pitchFamily="34" charset="0"/>
            </a:endParaRPr>
          </a:p>
        </p:txBody>
      </p:sp>
      <p:grpSp>
        <p:nvGrpSpPr>
          <p:cNvPr id="60" name="Group 59">
            <a:extLst>
              <a:ext uri="{FF2B5EF4-FFF2-40B4-BE49-F238E27FC236}">
                <a16:creationId xmlns:a16="http://schemas.microsoft.com/office/drawing/2014/main" id="{A1E495D9-8BD6-D645-5F66-E0EC6D336698}"/>
              </a:ext>
            </a:extLst>
          </p:cNvPr>
          <p:cNvGrpSpPr/>
          <p:nvPr/>
        </p:nvGrpSpPr>
        <p:grpSpPr>
          <a:xfrm>
            <a:off x="4077491" y="1989936"/>
            <a:ext cx="722991" cy="722990"/>
            <a:chOff x="2302816" y="1831363"/>
            <a:chExt cx="1625738" cy="1625738"/>
          </a:xfrm>
        </p:grpSpPr>
        <p:sp>
          <p:nvSpPr>
            <p:cNvPr id="62" name="Oval 61">
              <a:extLst>
                <a:ext uri="{FF2B5EF4-FFF2-40B4-BE49-F238E27FC236}">
                  <a16:creationId xmlns:a16="http://schemas.microsoft.com/office/drawing/2014/main" id="{03F037A0-3651-CF4C-AD2A-F9D67BDECDB7}"/>
                </a:ext>
              </a:extLst>
            </p:cNvPr>
            <p:cNvSpPr/>
            <p:nvPr/>
          </p:nvSpPr>
          <p:spPr>
            <a:xfrm>
              <a:off x="2302816" y="1831363"/>
              <a:ext cx="1625738" cy="1625738"/>
            </a:xfrm>
            <a:prstGeom prst="ellipse">
              <a:avLst/>
            </a:prstGeom>
            <a:solidFill>
              <a:srgbClr val="FFFFFF"/>
            </a:solidFill>
            <a:ln w="12700" cap="flat" cmpd="sng" algn="ctr">
              <a:noFill/>
              <a:prstDash val="solid"/>
              <a:miter lim="800000"/>
            </a:ln>
            <a:effectLst>
              <a:innerShdw blurRad="698500">
                <a:prstClr val="black">
                  <a:alpha val="59000"/>
                </a:prstClr>
              </a:innerShdw>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65" name="Oval 64">
              <a:extLst>
                <a:ext uri="{FF2B5EF4-FFF2-40B4-BE49-F238E27FC236}">
                  <a16:creationId xmlns:a16="http://schemas.microsoft.com/office/drawing/2014/main" id="{C8F86848-367B-E1AC-0EA8-7950A7699791}"/>
                </a:ext>
              </a:extLst>
            </p:cNvPr>
            <p:cNvSpPr/>
            <p:nvPr/>
          </p:nvSpPr>
          <p:spPr>
            <a:xfrm>
              <a:off x="2615334" y="1864145"/>
              <a:ext cx="1028412" cy="792088"/>
            </a:xfrm>
            <a:prstGeom prst="ellipse">
              <a:avLst/>
            </a:prstGeom>
            <a:gradFill flip="none" rotWithShape="1">
              <a:gsLst>
                <a:gs pos="0">
                  <a:sysClr val="window" lastClr="FFFFFF"/>
                </a:gs>
                <a:gs pos="85000">
                  <a:sysClr val="window" lastClr="FFFFFF">
                    <a:lumMod val="85000"/>
                    <a:alpha val="0"/>
                  </a:sysClr>
                </a:gs>
              </a:gsLst>
              <a:lin ang="5400000" scaled="1"/>
              <a:tileRect/>
            </a:gra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61" name="TextBox 55">
            <a:extLst>
              <a:ext uri="{FF2B5EF4-FFF2-40B4-BE49-F238E27FC236}">
                <a16:creationId xmlns:a16="http://schemas.microsoft.com/office/drawing/2014/main" id="{EB0F8C8E-5A87-6F76-45F2-49FF1F4F09CC}"/>
              </a:ext>
            </a:extLst>
          </p:cNvPr>
          <p:cNvSpPr txBox="1"/>
          <p:nvPr/>
        </p:nvSpPr>
        <p:spPr>
          <a:xfrm>
            <a:off x="1486567" y="2075879"/>
            <a:ext cx="2393867"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IN" sz="1400" b="1" i="0" u="none" strike="noStrike" kern="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Times New Roman" panose="02020603050405020304" pitchFamily="18" charset="0"/>
              </a:rPr>
              <a:t>Consumer demand</a:t>
            </a:r>
          </a:p>
        </p:txBody>
      </p:sp>
      <p:grpSp>
        <p:nvGrpSpPr>
          <p:cNvPr id="14" name="Group 13">
            <a:extLst>
              <a:ext uri="{FF2B5EF4-FFF2-40B4-BE49-F238E27FC236}">
                <a16:creationId xmlns:a16="http://schemas.microsoft.com/office/drawing/2014/main" id="{34FA4C6B-6EA3-D0C4-2F55-AB02BCD1F6BB}"/>
              </a:ext>
            </a:extLst>
          </p:cNvPr>
          <p:cNvGrpSpPr/>
          <p:nvPr/>
        </p:nvGrpSpPr>
        <p:grpSpPr>
          <a:xfrm>
            <a:off x="4077486" y="4731014"/>
            <a:ext cx="722990" cy="722990"/>
            <a:chOff x="2302816" y="4103508"/>
            <a:chExt cx="1625738" cy="1625738"/>
          </a:xfrm>
        </p:grpSpPr>
        <p:sp>
          <p:nvSpPr>
            <p:cNvPr id="58" name="Oval 57">
              <a:extLst>
                <a:ext uri="{FF2B5EF4-FFF2-40B4-BE49-F238E27FC236}">
                  <a16:creationId xmlns:a16="http://schemas.microsoft.com/office/drawing/2014/main" id="{B143574A-7615-722E-E604-2A320977DDD1}"/>
                </a:ext>
              </a:extLst>
            </p:cNvPr>
            <p:cNvSpPr/>
            <p:nvPr/>
          </p:nvSpPr>
          <p:spPr>
            <a:xfrm>
              <a:off x="2302816" y="4103508"/>
              <a:ext cx="1625738" cy="1625738"/>
            </a:xfrm>
            <a:prstGeom prst="ellipse">
              <a:avLst/>
            </a:prstGeom>
            <a:solidFill>
              <a:srgbClr val="FFFFFF"/>
            </a:solidFill>
            <a:ln w="12700" cap="flat" cmpd="sng" algn="ctr">
              <a:noFill/>
              <a:prstDash val="solid"/>
              <a:miter lim="800000"/>
            </a:ln>
            <a:effectLst>
              <a:innerShdw blurRad="698500">
                <a:prstClr val="black">
                  <a:alpha val="59000"/>
                </a:prstClr>
              </a:innerShdw>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9" name="Oval 58">
              <a:extLst>
                <a:ext uri="{FF2B5EF4-FFF2-40B4-BE49-F238E27FC236}">
                  <a16:creationId xmlns:a16="http://schemas.microsoft.com/office/drawing/2014/main" id="{6EB955FF-49DD-AA1A-8BBB-DF50C1268F4F}"/>
                </a:ext>
              </a:extLst>
            </p:cNvPr>
            <p:cNvSpPr/>
            <p:nvPr/>
          </p:nvSpPr>
          <p:spPr>
            <a:xfrm>
              <a:off x="2615334" y="4150145"/>
              <a:ext cx="1028412" cy="792088"/>
            </a:xfrm>
            <a:prstGeom prst="ellipse">
              <a:avLst/>
            </a:prstGeom>
            <a:gradFill flip="none" rotWithShape="1">
              <a:gsLst>
                <a:gs pos="0">
                  <a:sysClr val="window" lastClr="FFFFFF"/>
                </a:gs>
                <a:gs pos="85000">
                  <a:sysClr val="window" lastClr="FFFFFF">
                    <a:lumMod val="85000"/>
                    <a:alpha val="0"/>
                  </a:sysClr>
                </a:gs>
              </a:gsLst>
              <a:lin ang="5400000" scaled="1"/>
              <a:tileRect/>
            </a:gra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15" name="Group 14">
            <a:extLst>
              <a:ext uri="{FF2B5EF4-FFF2-40B4-BE49-F238E27FC236}">
                <a16:creationId xmlns:a16="http://schemas.microsoft.com/office/drawing/2014/main" id="{152BEE4C-C256-24E1-870D-27025F4FCAC2}"/>
              </a:ext>
            </a:extLst>
          </p:cNvPr>
          <p:cNvGrpSpPr/>
          <p:nvPr/>
        </p:nvGrpSpPr>
        <p:grpSpPr>
          <a:xfrm>
            <a:off x="7535180" y="4731014"/>
            <a:ext cx="722990" cy="722990"/>
            <a:chOff x="8260271" y="4103508"/>
            <a:chExt cx="1625738" cy="1625738"/>
          </a:xfrm>
        </p:grpSpPr>
        <p:sp>
          <p:nvSpPr>
            <p:cNvPr id="56" name="Oval 55">
              <a:extLst>
                <a:ext uri="{FF2B5EF4-FFF2-40B4-BE49-F238E27FC236}">
                  <a16:creationId xmlns:a16="http://schemas.microsoft.com/office/drawing/2014/main" id="{1BE3646D-04E3-A4A0-640A-C64696F52D1A}"/>
                </a:ext>
              </a:extLst>
            </p:cNvPr>
            <p:cNvSpPr/>
            <p:nvPr/>
          </p:nvSpPr>
          <p:spPr>
            <a:xfrm>
              <a:off x="8260271" y="4103508"/>
              <a:ext cx="1625738" cy="1625738"/>
            </a:xfrm>
            <a:prstGeom prst="ellipse">
              <a:avLst/>
            </a:prstGeom>
            <a:solidFill>
              <a:sysClr val="window" lastClr="FFFFFF">
                <a:lumMod val="75000"/>
              </a:sysClr>
            </a:solidFill>
            <a:ln w="12700" cap="flat" cmpd="sng" algn="ctr">
              <a:noFill/>
              <a:prstDash val="solid"/>
              <a:miter lim="800000"/>
            </a:ln>
            <a:effectLst>
              <a:innerShdw blurRad="698500">
                <a:prstClr val="black">
                  <a:alpha val="59000"/>
                </a:prstClr>
              </a:innerShdw>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7" name="Oval 56">
              <a:extLst>
                <a:ext uri="{FF2B5EF4-FFF2-40B4-BE49-F238E27FC236}">
                  <a16:creationId xmlns:a16="http://schemas.microsoft.com/office/drawing/2014/main" id="{4F68500A-9347-82F3-AF66-FF674511BE47}"/>
                </a:ext>
              </a:extLst>
            </p:cNvPr>
            <p:cNvSpPr/>
            <p:nvPr/>
          </p:nvSpPr>
          <p:spPr>
            <a:xfrm>
              <a:off x="8572789" y="4150145"/>
              <a:ext cx="1028412" cy="792088"/>
            </a:xfrm>
            <a:prstGeom prst="ellipse">
              <a:avLst/>
            </a:prstGeom>
            <a:gradFill flip="none" rotWithShape="1">
              <a:gsLst>
                <a:gs pos="0">
                  <a:sysClr val="window" lastClr="FFFFFF"/>
                </a:gs>
                <a:gs pos="85000">
                  <a:sysClr val="window" lastClr="FFFFFF">
                    <a:lumMod val="85000"/>
                    <a:alpha val="0"/>
                  </a:sysClr>
                </a:gs>
              </a:gsLst>
              <a:lin ang="5400000" scaled="1"/>
              <a:tileRect/>
            </a:gra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16" name="Oval 15">
            <a:extLst>
              <a:ext uri="{FF2B5EF4-FFF2-40B4-BE49-F238E27FC236}">
                <a16:creationId xmlns:a16="http://schemas.microsoft.com/office/drawing/2014/main" id="{DB9EE221-1789-8AD1-E7EE-437AB1BDBD06}"/>
              </a:ext>
            </a:extLst>
          </p:cNvPr>
          <p:cNvSpPr/>
          <p:nvPr/>
        </p:nvSpPr>
        <p:spPr>
          <a:xfrm>
            <a:off x="7535180" y="1989936"/>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sp>
        <p:nvSpPr>
          <p:cNvPr id="17" name="Right Arrow 56">
            <a:extLst>
              <a:ext uri="{FF2B5EF4-FFF2-40B4-BE49-F238E27FC236}">
                <a16:creationId xmlns:a16="http://schemas.microsoft.com/office/drawing/2014/main" id="{BA60B66B-98D5-D25F-DB31-C808081C45BB}"/>
              </a:ext>
            </a:extLst>
          </p:cNvPr>
          <p:cNvSpPr/>
          <p:nvPr/>
        </p:nvSpPr>
        <p:spPr>
          <a:xfrm rot="2252310">
            <a:off x="4915950" y="2981114"/>
            <a:ext cx="825851" cy="200843"/>
          </a:xfrm>
          <a:prstGeom prst="rightArrow">
            <a:avLst/>
          </a:prstGeom>
          <a:solidFill>
            <a:srgbClr val="0073FF"/>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8" name="Right Arrow 57">
            <a:extLst>
              <a:ext uri="{FF2B5EF4-FFF2-40B4-BE49-F238E27FC236}">
                <a16:creationId xmlns:a16="http://schemas.microsoft.com/office/drawing/2014/main" id="{72C7D75C-A300-6AA4-A7BF-2563570F9579}"/>
              </a:ext>
            </a:extLst>
          </p:cNvPr>
          <p:cNvSpPr/>
          <p:nvPr/>
        </p:nvSpPr>
        <p:spPr>
          <a:xfrm rot="19343493" flipV="1">
            <a:off x="4926695" y="4294820"/>
            <a:ext cx="825851" cy="200843"/>
          </a:xfrm>
          <a:prstGeom prst="rightArrow">
            <a:avLst/>
          </a:prstGeom>
          <a:solidFill>
            <a:srgbClr val="00E6F3"/>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9" name="Right Arrow 61">
            <a:extLst>
              <a:ext uri="{FF2B5EF4-FFF2-40B4-BE49-F238E27FC236}">
                <a16:creationId xmlns:a16="http://schemas.microsoft.com/office/drawing/2014/main" id="{52952F8D-8159-848F-CA26-625CE46E4697}"/>
              </a:ext>
            </a:extLst>
          </p:cNvPr>
          <p:cNvSpPr/>
          <p:nvPr/>
        </p:nvSpPr>
        <p:spPr>
          <a:xfrm rot="1103897" flipV="1">
            <a:off x="4792385" y="3302959"/>
            <a:ext cx="825851" cy="200843"/>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0" name="Right Arrow 61">
            <a:extLst>
              <a:ext uri="{FF2B5EF4-FFF2-40B4-BE49-F238E27FC236}">
                <a16:creationId xmlns:a16="http://schemas.microsoft.com/office/drawing/2014/main" id="{5D5D9893-FDE6-9E71-74B8-FEB48E0F3982}"/>
              </a:ext>
            </a:extLst>
          </p:cNvPr>
          <p:cNvSpPr/>
          <p:nvPr/>
        </p:nvSpPr>
        <p:spPr>
          <a:xfrm rot="20496103">
            <a:off x="4769845" y="3982414"/>
            <a:ext cx="825851" cy="200843"/>
          </a:xfrm>
          <a:prstGeom prst="rightArrow">
            <a:avLst/>
          </a:prstGeom>
          <a:solidFill>
            <a:srgbClr val="00C8FB"/>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1" name="Right Arrow 56">
            <a:extLst>
              <a:ext uri="{FF2B5EF4-FFF2-40B4-BE49-F238E27FC236}">
                <a16:creationId xmlns:a16="http://schemas.microsoft.com/office/drawing/2014/main" id="{A7072C6B-923E-5E6E-A052-B1331B8CB4EC}"/>
              </a:ext>
            </a:extLst>
          </p:cNvPr>
          <p:cNvSpPr/>
          <p:nvPr/>
        </p:nvSpPr>
        <p:spPr>
          <a:xfrm rot="19347690" flipH="1">
            <a:off x="6628695" y="2992583"/>
            <a:ext cx="825851" cy="200843"/>
          </a:xfrm>
          <a:prstGeom prst="rightArrow">
            <a:avLst/>
          </a:prstGeom>
          <a:solidFill>
            <a:srgbClr val="0073FF"/>
          </a:solidFill>
          <a:ln>
            <a:no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200">
              <a:solidFill>
                <a:srgbClr val="ACB0C0"/>
              </a:solidFill>
              <a:latin typeface="Roboto" panose="02000000000000000000" pitchFamily="2" charset="0"/>
              <a:ea typeface="Roboto" panose="02000000000000000000" pitchFamily="2" charset="0"/>
            </a:endParaRPr>
          </a:p>
        </p:txBody>
      </p:sp>
      <p:sp>
        <p:nvSpPr>
          <p:cNvPr id="22" name="Right Arrow 57">
            <a:extLst>
              <a:ext uri="{FF2B5EF4-FFF2-40B4-BE49-F238E27FC236}">
                <a16:creationId xmlns:a16="http://schemas.microsoft.com/office/drawing/2014/main" id="{3C258DCF-7C71-C3D7-58B6-9B5E86362ECE}"/>
              </a:ext>
            </a:extLst>
          </p:cNvPr>
          <p:cNvSpPr/>
          <p:nvPr/>
        </p:nvSpPr>
        <p:spPr>
          <a:xfrm rot="2256507" flipH="1" flipV="1">
            <a:off x="6598254" y="4300294"/>
            <a:ext cx="825851" cy="200843"/>
          </a:xfrm>
          <a:prstGeom prst="rightArrow">
            <a:avLst/>
          </a:prstGeom>
          <a:solidFill>
            <a:srgbClr val="00E6F3"/>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3" name="Right Arrow 61">
            <a:extLst>
              <a:ext uri="{FF2B5EF4-FFF2-40B4-BE49-F238E27FC236}">
                <a16:creationId xmlns:a16="http://schemas.microsoft.com/office/drawing/2014/main" id="{22E69AD1-6E81-A212-F0A4-8FB0327EE61F}"/>
              </a:ext>
            </a:extLst>
          </p:cNvPr>
          <p:cNvSpPr/>
          <p:nvPr/>
        </p:nvSpPr>
        <p:spPr>
          <a:xfrm rot="20496103" flipH="1" flipV="1">
            <a:off x="6782456" y="3301833"/>
            <a:ext cx="825851" cy="200843"/>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4" name="Right Arrow 61">
            <a:extLst>
              <a:ext uri="{FF2B5EF4-FFF2-40B4-BE49-F238E27FC236}">
                <a16:creationId xmlns:a16="http://schemas.microsoft.com/office/drawing/2014/main" id="{05E509E6-2178-B801-BF09-56B274A1571F}"/>
              </a:ext>
            </a:extLst>
          </p:cNvPr>
          <p:cNvSpPr/>
          <p:nvPr/>
        </p:nvSpPr>
        <p:spPr>
          <a:xfrm rot="1103897" flipH="1">
            <a:off x="6755291" y="3977098"/>
            <a:ext cx="825851" cy="200843"/>
          </a:xfrm>
          <a:prstGeom prst="rightArrow">
            <a:avLst/>
          </a:prstGeom>
          <a:solidFill>
            <a:srgbClr val="00C8FB"/>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25" name="TextBox 19">
            <a:extLst>
              <a:ext uri="{FF2B5EF4-FFF2-40B4-BE49-F238E27FC236}">
                <a16:creationId xmlns:a16="http://schemas.microsoft.com/office/drawing/2014/main" id="{472DD9EE-09F6-3651-8009-63434181DA18}"/>
              </a:ext>
            </a:extLst>
          </p:cNvPr>
          <p:cNvSpPr txBox="1"/>
          <p:nvPr/>
        </p:nvSpPr>
        <p:spPr>
          <a:xfrm>
            <a:off x="1375670" y="2717503"/>
            <a:ext cx="1849146"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Legal reporting</a:t>
            </a:r>
          </a:p>
        </p:txBody>
      </p:sp>
      <p:sp>
        <p:nvSpPr>
          <p:cNvPr id="26" name="TextBox 20">
            <a:extLst>
              <a:ext uri="{FF2B5EF4-FFF2-40B4-BE49-F238E27FC236}">
                <a16:creationId xmlns:a16="http://schemas.microsoft.com/office/drawing/2014/main" id="{775A5185-12E0-219D-F925-F4812746B07B}"/>
              </a:ext>
            </a:extLst>
          </p:cNvPr>
          <p:cNvSpPr txBox="1"/>
          <p:nvPr/>
        </p:nvSpPr>
        <p:spPr>
          <a:xfrm>
            <a:off x="705328" y="4483452"/>
            <a:ext cx="2571881"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Tender returns – PPN 06/21</a:t>
            </a:r>
          </a:p>
        </p:txBody>
      </p:sp>
      <p:sp>
        <p:nvSpPr>
          <p:cNvPr id="27" name="TextBox 21">
            <a:extLst>
              <a:ext uri="{FF2B5EF4-FFF2-40B4-BE49-F238E27FC236}">
                <a16:creationId xmlns:a16="http://schemas.microsoft.com/office/drawing/2014/main" id="{FD5CC632-A382-C320-FDC4-2AE0640ED9A4}"/>
              </a:ext>
            </a:extLst>
          </p:cNvPr>
          <p:cNvSpPr txBox="1"/>
          <p:nvPr/>
        </p:nvSpPr>
        <p:spPr>
          <a:xfrm>
            <a:off x="2435284" y="5106360"/>
            <a:ext cx="1521544"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Increasing costs</a:t>
            </a:r>
          </a:p>
        </p:txBody>
      </p:sp>
      <p:sp>
        <p:nvSpPr>
          <p:cNvPr id="28" name="Rectangle 27">
            <a:extLst>
              <a:ext uri="{FF2B5EF4-FFF2-40B4-BE49-F238E27FC236}">
                <a16:creationId xmlns:a16="http://schemas.microsoft.com/office/drawing/2014/main" id="{C0AE94B5-EF20-501A-50F5-8ED2284A55C3}"/>
              </a:ext>
            </a:extLst>
          </p:cNvPr>
          <p:cNvSpPr/>
          <p:nvPr/>
        </p:nvSpPr>
        <p:spPr>
          <a:xfrm>
            <a:off x="6871077" y="1421584"/>
            <a:ext cx="2047780" cy="369332"/>
          </a:xfrm>
          <a:prstGeom prst="rect">
            <a:avLst/>
          </a:prstGeom>
        </p:spPr>
        <p:txBody>
          <a:bodyPr wrap="square">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b="1" dirty="0">
                <a:solidFill>
                  <a:srgbClr val="005ACD"/>
                </a:solidFill>
                <a:latin typeface="Roboto" panose="02000000000000000000" pitchFamily="2" charset="0"/>
                <a:ea typeface="Roboto" panose="02000000000000000000" pitchFamily="2" charset="0"/>
                <a:cs typeface="Arial" pitchFamily="34" charset="0"/>
              </a:rPr>
              <a:t>Challenges</a:t>
            </a:r>
          </a:p>
        </p:txBody>
      </p:sp>
      <p:sp>
        <p:nvSpPr>
          <p:cNvPr id="29" name="TextBox 23">
            <a:extLst>
              <a:ext uri="{FF2B5EF4-FFF2-40B4-BE49-F238E27FC236}">
                <a16:creationId xmlns:a16="http://schemas.microsoft.com/office/drawing/2014/main" id="{F07BEA8D-C337-4311-5C22-A41A356903ED}"/>
              </a:ext>
            </a:extLst>
          </p:cNvPr>
          <p:cNvSpPr txBox="1"/>
          <p:nvPr/>
        </p:nvSpPr>
        <p:spPr>
          <a:xfrm>
            <a:off x="8371334" y="5151044"/>
            <a:ext cx="1521543"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Perceived cost</a:t>
            </a:r>
          </a:p>
        </p:txBody>
      </p:sp>
      <p:sp>
        <p:nvSpPr>
          <p:cNvPr id="30" name="TextBox 24">
            <a:extLst>
              <a:ext uri="{FF2B5EF4-FFF2-40B4-BE49-F238E27FC236}">
                <a16:creationId xmlns:a16="http://schemas.microsoft.com/office/drawing/2014/main" id="{D47B0A62-6B96-CC0E-0FDC-4B1A84AF5D30}"/>
              </a:ext>
            </a:extLst>
          </p:cNvPr>
          <p:cNvSpPr txBox="1"/>
          <p:nvPr/>
        </p:nvSpPr>
        <p:spPr>
          <a:xfrm>
            <a:off x="9468904" y="3607689"/>
            <a:ext cx="1744693"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Confusion</a:t>
            </a:r>
          </a:p>
        </p:txBody>
      </p:sp>
      <p:sp>
        <p:nvSpPr>
          <p:cNvPr id="31" name="TextBox 25">
            <a:extLst>
              <a:ext uri="{FF2B5EF4-FFF2-40B4-BE49-F238E27FC236}">
                <a16:creationId xmlns:a16="http://schemas.microsoft.com/office/drawing/2014/main" id="{534BE501-C718-35D6-AB71-EA28535E1DDA}"/>
              </a:ext>
            </a:extLst>
          </p:cNvPr>
          <p:cNvSpPr txBox="1"/>
          <p:nvPr/>
        </p:nvSpPr>
        <p:spPr>
          <a:xfrm>
            <a:off x="9159464" y="2717504"/>
            <a:ext cx="2156018"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Too big a challenge</a:t>
            </a:r>
          </a:p>
        </p:txBody>
      </p:sp>
      <p:sp>
        <p:nvSpPr>
          <p:cNvPr id="32" name="TextBox 26">
            <a:extLst>
              <a:ext uri="{FF2B5EF4-FFF2-40B4-BE49-F238E27FC236}">
                <a16:creationId xmlns:a16="http://schemas.microsoft.com/office/drawing/2014/main" id="{238DBA43-5552-3373-E278-504CE5DA8833}"/>
              </a:ext>
            </a:extLst>
          </p:cNvPr>
          <p:cNvSpPr txBox="1"/>
          <p:nvPr/>
        </p:nvSpPr>
        <p:spPr>
          <a:xfrm>
            <a:off x="8533045" y="2070520"/>
            <a:ext cx="3253408"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Lack of expertise &amp; good data</a:t>
            </a:r>
          </a:p>
        </p:txBody>
      </p:sp>
      <p:pic>
        <p:nvPicPr>
          <p:cNvPr id="33" name="Graphic 27" descr="Brain in head outline">
            <a:extLst>
              <a:ext uri="{FF2B5EF4-FFF2-40B4-BE49-F238E27FC236}">
                <a16:creationId xmlns:a16="http://schemas.microsoft.com/office/drawing/2014/main" id="{AD2D0301-686C-49D1-48C9-1015C1E266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618897" y="2053663"/>
            <a:ext cx="567877" cy="567877"/>
          </a:xfrm>
          <a:prstGeom prst="rect">
            <a:avLst/>
          </a:prstGeom>
        </p:spPr>
      </p:pic>
      <p:sp>
        <p:nvSpPr>
          <p:cNvPr id="34" name="Oval 33">
            <a:extLst>
              <a:ext uri="{FF2B5EF4-FFF2-40B4-BE49-F238E27FC236}">
                <a16:creationId xmlns:a16="http://schemas.microsoft.com/office/drawing/2014/main" id="{DB03175B-B981-2DA7-CB91-0E463BDD0A20}"/>
              </a:ext>
            </a:extLst>
          </p:cNvPr>
          <p:cNvSpPr/>
          <p:nvPr/>
        </p:nvSpPr>
        <p:spPr>
          <a:xfrm>
            <a:off x="8214740" y="2580247"/>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sp>
        <p:nvSpPr>
          <p:cNvPr id="35" name="Oval 34">
            <a:extLst>
              <a:ext uri="{FF2B5EF4-FFF2-40B4-BE49-F238E27FC236}">
                <a16:creationId xmlns:a16="http://schemas.microsoft.com/office/drawing/2014/main" id="{3BF43C27-66BB-1B35-C724-EB2EAA4295D3}"/>
              </a:ext>
            </a:extLst>
          </p:cNvPr>
          <p:cNvSpPr/>
          <p:nvPr/>
        </p:nvSpPr>
        <p:spPr>
          <a:xfrm>
            <a:off x="8572196" y="3394652"/>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pic>
        <p:nvPicPr>
          <p:cNvPr id="36" name="Graphic 30" descr="Lost outline">
            <a:extLst>
              <a:ext uri="{FF2B5EF4-FFF2-40B4-BE49-F238E27FC236}">
                <a16:creationId xmlns:a16="http://schemas.microsoft.com/office/drawing/2014/main" id="{DC9B03DE-7113-4CF8-4060-C197427D9A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55207" y="3451816"/>
            <a:ext cx="567877" cy="567877"/>
          </a:xfrm>
          <a:prstGeom prst="rect">
            <a:avLst/>
          </a:prstGeom>
        </p:spPr>
      </p:pic>
      <p:sp>
        <p:nvSpPr>
          <p:cNvPr id="37" name="Oval 36">
            <a:extLst>
              <a:ext uri="{FF2B5EF4-FFF2-40B4-BE49-F238E27FC236}">
                <a16:creationId xmlns:a16="http://schemas.microsoft.com/office/drawing/2014/main" id="{93ACF401-E148-4AD5-CC91-F00D12B08BB6}"/>
              </a:ext>
            </a:extLst>
          </p:cNvPr>
          <p:cNvSpPr/>
          <p:nvPr/>
        </p:nvSpPr>
        <p:spPr>
          <a:xfrm>
            <a:off x="7533473" y="4731014"/>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sp>
        <p:nvSpPr>
          <p:cNvPr id="38" name="Oval 37">
            <a:extLst>
              <a:ext uri="{FF2B5EF4-FFF2-40B4-BE49-F238E27FC236}">
                <a16:creationId xmlns:a16="http://schemas.microsoft.com/office/drawing/2014/main" id="{B7F2FB17-870F-D3FA-2AB8-5D01C6DA24A4}"/>
              </a:ext>
            </a:extLst>
          </p:cNvPr>
          <p:cNvSpPr/>
          <p:nvPr/>
        </p:nvSpPr>
        <p:spPr>
          <a:xfrm>
            <a:off x="4082878" y="1980827"/>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sp>
        <p:nvSpPr>
          <p:cNvPr id="39" name="Oval 38">
            <a:extLst>
              <a:ext uri="{FF2B5EF4-FFF2-40B4-BE49-F238E27FC236}">
                <a16:creationId xmlns:a16="http://schemas.microsoft.com/office/drawing/2014/main" id="{C13D0FB8-EA40-A521-B777-D36775D1F97C}"/>
              </a:ext>
            </a:extLst>
          </p:cNvPr>
          <p:cNvSpPr/>
          <p:nvPr/>
        </p:nvSpPr>
        <p:spPr>
          <a:xfrm>
            <a:off x="4075571" y="4726788"/>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sp>
        <p:nvSpPr>
          <p:cNvPr id="40" name="Oval 39">
            <a:extLst>
              <a:ext uri="{FF2B5EF4-FFF2-40B4-BE49-F238E27FC236}">
                <a16:creationId xmlns:a16="http://schemas.microsoft.com/office/drawing/2014/main" id="{57F5ED29-344F-2169-C91B-DAD65FBA17A2}"/>
              </a:ext>
            </a:extLst>
          </p:cNvPr>
          <p:cNvSpPr/>
          <p:nvPr/>
        </p:nvSpPr>
        <p:spPr>
          <a:xfrm>
            <a:off x="3395953" y="4199566"/>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sp>
        <p:nvSpPr>
          <p:cNvPr id="41" name="Oval 40">
            <a:extLst>
              <a:ext uri="{FF2B5EF4-FFF2-40B4-BE49-F238E27FC236}">
                <a16:creationId xmlns:a16="http://schemas.microsoft.com/office/drawing/2014/main" id="{54EA3A22-BF53-AF9F-F588-C3AAE3B03DE2}"/>
              </a:ext>
            </a:extLst>
          </p:cNvPr>
          <p:cNvSpPr/>
          <p:nvPr/>
        </p:nvSpPr>
        <p:spPr>
          <a:xfrm>
            <a:off x="3407768" y="2562619"/>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pic>
        <p:nvPicPr>
          <p:cNvPr id="42" name="Graphic 36" descr="Elephant outline">
            <a:extLst>
              <a:ext uri="{FF2B5EF4-FFF2-40B4-BE49-F238E27FC236}">
                <a16:creationId xmlns:a16="http://schemas.microsoft.com/office/drawing/2014/main" id="{99BE1FAE-2053-881B-D504-2B88DA97F4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317675" y="2654057"/>
            <a:ext cx="567877" cy="567877"/>
          </a:xfrm>
          <a:prstGeom prst="rect">
            <a:avLst/>
          </a:prstGeom>
        </p:spPr>
      </p:pic>
      <p:pic>
        <p:nvPicPr>
          <p:cNvPr id="43" name="Graphic 37" descr="Confused person outline">
            <a:extLst>
              <a:ext uri="{FF2B5EF4-FFF2-40B4-BE49-F238E27FC236}">
                <a16:creationId xmlns:a16="http://schemas.microsoft.com/office/drawing/2014/main" id="{8ECBB66C-66E6-9ABA-60E7-0D468A0A5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688233" y="3278824"/>
            <a:ext cx="931626" cy="931626"/>
          </a:xfrm>
          <a:prstGeom prst="rect">
            <a:avLst/>
          </a:prstGeom>
        </p:spPr>
      </p:pic>
      <p:pic>
        <p:nvPicPr>
          <p:cNvPr id="44" name="Graphic 38" descr="Pound outline">
            <a:extLst>
              <a:ext uri="{FF2B5EF4-FFF2-40B4-BE49-F238E27FC236}">
                <a16:creationId xmlns:a16="http://schemas.microsoft.com/office/drawing/2014/main" id="{C5AE3AEF-24A6-5C85-4745-362FF04ED81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646724" y="4825720"/>
            <a:ext cx="477135" cy="477135"/>
          </a:xfrm>
          <a:prstGeom prst="rect">
            <a:avLst/>
          </a:prstGeom>
        </p:spPr>
      </p:pic>
      <p:pic>
        <p:nvPicPr>
          <p:cNvPr id="45" name="Graphic 39">
            <a:extLst>
              <a:ext uri="{FF2B5EF4-FFF2-40B4-BE49-F238E27FC236}">
                <a16:creationId xmlns:a16="http://schemas.microsoft.com/office/drawing/2014/main" id="{29911B1C-AA69-C0F9-CBBC-998AD246598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56668" y="2134580"/>
            <a:ext cx="389662" cy="389662"/>
          </a:xfrm>
          <a:prstGeom prst="rect">
            <a:avLst/>
          </a:prstGeom>
        </p:spPr>
      </p:pic>
      <p:pic>
        <p:nvPicPr>
          <p:cNvPr id="46" name="Graphic 40">
            <a:extLst>
              <a:ext uri="{FF2B5EF4-FFF2-40B4-BE49-F238E27FC236}">
                <a16:creationId xmlns:a16="http://schemas.microsoft.com/office/drawing/2014/main" id="{71D96ED8-2025-D3B0-400D-C50FD253818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73245" y="2745399"/>
            <a:ext cx="352253" cy="352253"/>
          </a:xfrm>
          <a:prstGeom prst="rect">
            <a:avLst/>
          </a:prstGeom>
        </p:spPr>
      </p:pic>
      <p:pic>
        <p:nvPicPr>
          <p:cNvPr id="47" name="Graphic 41">
            <a:extLst>
              <a:ext uri="{FF2B5EF4-FFF2-40B4-BE49-F238E27FC236}">
                <a16:creationId xmlns:a16="http://schemas.microsoft.com/office/drawing/2014/main" id="{AE1F24D5-4C4C-3009-6646-6F688EFF0A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67183" y="4889617"/>
            <a:ext cx="349342" cy="349342"/>
          </a:xfrm>
          <a:prstGeom prst="rect">
            <a:avLst/>
          </a:prstGeom>
        </p:spPr>
      </p:pic>
      <p:pic>
        <p:nvPicPr>
          <p:cNvPr id="48" name="Graphic 42">
            <a:extLst>
              <a:ext uri="{FF2B5EF4-FFF2-40B4-BE49-F238E27FC236}">
                <a16:creationId xmlns:a16="http://schemas.microsoft.com/office/drawing/2014/main" id="{A9EA754B-9333-916B-C80B-9FAE9845C3C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608824" y="4385650"/>
            <a:ext cx="341865" cy="341865"/>
          </a:xfrm>
          <a:prstGeom prst="rect">
            <a:avLst/>
          </a:prstGeom>
        </p:spPr>
      </p:pic>
      <p:sp>
        <p:nvSpPr>
          <p:cNvPr id="49" name="Right Arrow 61">
            <a:extLst>
              <a:ext uri="{FF2B5EF4-FFF2-40B4-BE49-F238E27FC236}">
                <a16:creationId xmlns:a16="http://schemas.microsoft.com/office/drawing/2014/main" id="{B52CD11D-4473-83ED-0FCE-FBBE48B1BEAB}"/>
              </a:ext>
            </a:extLst>
          </p:cNvPr>
          <p:cNvSpPr/>
          <p:nvPr/>
        </p:nvSpPr>
        <p:spPr>
          <a:xfrm flipV="1">
            <a:off x="4725189" y="3631716"/>
            <a:ext cx="825851" cy="200843"/>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0" name="TextBox 44">
            <a:extLst>
              <a:ext uri="{FF2B5EF4-FFF2-40B4-BE49-F238E27FC236}">
                <a16:creationId xmlns:a16="http://schemas.microsoft.com/office/drawing/2014/main" id="{48DA6C81-BE81-41E4-93DA-A1706A1F1CF9}"/>
              </a:ext>
            </a:extLst>
          </p:cNvPr>
          <p:cNvSpPr txBox="1"/>
          <p:nvPr/>
        </p:nvSpPr>
        <p:spPr>
          <a:xfrm>
            <a:off x="1152400" y="3579744"/>
            <a:ext cx="1816516"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Your competition</a:t>
            </a:r>
          </a:p>
        </p:txBody>
      </p:sp>
      <p:sp>
        <p:nvSpPr>
          <p:cNvPr id="51" name="Oval 50">
            <a:extLst>
              <a:ext uri="{FF2B5EF4-FFF2-40B4-BE49-F238E27FC236}">
                <a16:creationId xmlns:a16="http://schemas.microsoft.com/office/drawing/2014/main" id="{2C28BAAC-8F82-1239-2D74-75617E69D171}"/>
              </a:ext>
            </a:extLst>
          </p:cNvPr>
          <p:cNvSpPr/>
          <p:nvPr/>
        </p:nvSpPr>
        <p:spPr>
          <a:xfrm>
            <a:off x="3188461" y="3390282"/>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sp>
        <p:nvSpPr>
          <p:cNvPr id="52" name="TextBox 46">
            <a:extLst>
              <a:ext uri="{FF2B5EF4-FFF2-40B4-BE49-F238E27FC236}">
                <a16:creationId xmlns:a16="http://schemas.microsoft.com/office/drawing/2014/main" id="{F2381309-3892-9E7E-6E35-6B2281FDC4E9}"/>
              </a:ext>
            </a:extLst>
          </p:cNvPr>
          <p:cNvSpPr txBox="1"/>
          <p:nvPr/>
        </p:nvSpPr>
        <p:spPr>
          <a:xfrm>
            <a:off x="8992071" y="4487013"/>
            <a:ext cx="2221526" cy="307777"/>
          </a:xfrm>
          <a:prstGeom prst="rect">
            <a:avLst/>
          </a:prstGeom>
          <a:noFill/>
        </p:spPr>
        <p:txBody>
          <a:bodyPr wrap="square" rtlCol="0">
            <a:spAutoFit/>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400" b="1" dirty="0">
                <a:solidFill>
                  <a:srgbClr val="005ACD"/>
                </a:solidFill>
                <a:latin typeface="Roboto" panose="02000000000000000000" pitchFamily="2" charset="0"/>
                <a:ea typeface="Roboto" panose="02000000000000000000" pitchFamily="2" charset="0"/>
                <a:cs typeface="Times New Roman" panose="02020603050405020304" pitchFamily="18" charset="0"/>
              </a:rPr>
              <a:t>Fear of Greenwashing</a:t>
            </a:r>
          </a:p>
        </p:txBody>
      </p:sp>
      <p:sp>
        <p:nvSpPr>
          <p:cNvPr id="53" name="Oval 52">
            <a:extLst>
              <a:ext uri="{FF2B5EF4-FFF2-40B4-BE49-F238E27FC236}">
                <a16:creationId xmlns:a16="http://schemas.microsoft.com/office/drawing/2014/main" id="{82E81FB8-9540-072F-3F85-31C80CD7D4C4}"/>
              </a:ext>
            </a:extLst>
          </p:cNvPr>
          <p:cNvSpPr/>
          <p:nvPr/>
        </p:nvSpPr>
        <p:spPr>
          <a:xfrm>
            <a:off x="8208514" y="4188625"/>
            <a:ext cx="722990" cy="722990"/>
          </a:xfrm>
          <a:prstGeom prst="ellipse">
            <a:avLst/>
          </a:prstGeom>
          <a:gradFill flip="none" rotWithShape="1">
            <a:gsLst>
              <a:gs pos="100000">
                <a:srgbClr val="006EFF"/>
              </a:gs>
              <a:gs pos="0">
                <a:srgbClr val="00E6F2"/>
              </a:gs>
            </a:gsLst>
            <a:lin ang="5400000" scaled="0"/>
            <a:tileRect/>
          </a:gradFill>
          <a:ln>
            <a:solidFill>
              <a:srgbClr val="005ACD"/>
            </a:solidFill>
          </a:ln>
        </p:spPr>
        <p:txBody>
          <a:bodyPr vert="horz" wrap="square" lIns="91440" tIns="45720" rIns="91440" bIns="45720" numCol="1" anchor="t" anchorCtr="0" compatLnSpc="1">
            <a:prstTxWarp prst="textNoShape">
              <a:avLst/>
            </a:prstTxWarp>
          </a:bodyP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srgbClr val="ACB0C0"/>
              </a:solidFill>
              <a:effectLst/>
              <a:uLnTx/>
              <a:uFillTx/>
              <a:latin typeface="Roboto" panose="02000000000000000000" pitchFamily="2" charset="0"/>
              <a:ea typeface="Roboto" panose="02000000000000000000" pitchFamily="2" charset="0"/>
            </a:endParaRPr>
          </a:p>
        </p:txBody>
      </p:sp>
      <p:pic>
        <p:nvPicPr>
          <p:cNvPr id="54" name="Graphic 31" descr="Clipboard All Crosses with solid fill">
            <a:extLst>
              <a:ext uri="{FF2B5EF4-FFF2-40B4-BE49-F238E27FC236}">
                <a16:creationId xmlns:a16="http://schemas.microsoft.com/office/drawing/2014/main" id="{B14D1DBA-2155-4313-61DF-398885FCBD7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8337484" y="4296493"/>
            <a:ext cx="480425" cy="480425"/>
          </a:xfrm>
          <a:prstGeom prst="rect">
            <a:avLst/>
          </a:prstGeom>
        </p:spPr>
      </p:pic>
      <p:pic>
        <p:nvPicPr>
          <p:cNvPr id="55" name="Graphic 49" descr="Competition outline">
            <a:extLst>
              <a:ext uri="{FF2B5EF4-FFF2-40B4-BE49-F238E27FC236}">
                <a16:creationId xmlns:a16="http://schemas.microsoft.com/office/drawing/2014/main" id="{37801559-9C07-F000-91D0-4565AC82C85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296937" y="3445547"/>
            <a:ext cx="586800" cy="586800"/>
          </a:xfrm>
          <a:prstGeom prst="rect">
            <a:avLst/>
          </a:prstGeom>
        </p:spPr>
      </p:pic>
      <p:sp>
        <p:nvSpPr>
          <p:cNvPr id="3" name="Right Arrow 61">
            <a:extLst>
              <a:ext uri="{FF2B5EF4-FFF2-40B4-BE49-F238E27FC236}">
                <a16:creationId xmlns:a16="http://schemas.microsoft.com/office/drawing/2014/main" id="{99926DA4-744C-1522-BAFB-EF3651D77579}"/>
              </a:ext>
            </a:extLst>
          </p:cNvPr>
          <p:cNvSpPr/>
          <p:nvPr/>
        </p:nvSpPr>
        <p:spPr>
          <a:xfrm flipH="1" flipV="1">
            <a:off x="6832032" y="3623686"/>
            <a:ext cx="825851" cy="200843"/>
          </a:xfrm>
          <a:prstGeom prst="rightArrow">
            <a:avLst/>
          </a:prstGeom>
          <a:solidFill>
            <a:srgbClr val="00A1FE"/>
          </a:solidFill>
          <a:ln w="12700" cap="flat" cmpd="sng" algn="ctr">
            <a:noFill/>
            <a:prstDash val="solid"/>
            <a:miter lim="800000"/>
          </a:ln>
          <a:effectLst/>
        </p:spPr>
        <p:txBody>
          <a:bodyPr rtlCol="0" anchor="ctr"/>
          <a:ls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200" b="0" i="0" u="none" strike="noStrike" kern="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35610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9C8B4097-083E-B373-289B-AA889D2D0C17}"/>
              </a:ext>
            </a:extLst>
          </p:cNvPr>
          <p:cNvGrpSpPr/>
          <p:nvPr/>
        </p:nvGrpSpPr>
        <p:grpSpPr>
          <a:xfrm>
            <a:off x="1198067" y="1022893"/>
            <a:ext cx="8428953" cy="6143904"/>
            <a:chOff x="1211499" y="995390"/>
            <a:chExt cx="8428953" cy="6143904"/>
          </a:xfrm>
        </p:grpSpPr>
        <p:sp>
          <p:nvSpPr>
            <p:cNvPr id="19" name="Freeform: Shape 18">
              <a:extLst>
                <a:ext uri="{FF2B5EF4-FFF2-40B4-BE49-F238E27FC236}">
                  <a16:creationId xmlns:a16="http://schemas.microsoft.com/office/drawing/2014/main" id="{08C8A771-8DE3-B8B2-8193-5FFFA7ED0A13}"/>
                </a:ext>
              </a:extLst>
            </p:cNvPr>
            <p:cNvSpPr/>
            <p:nvPr/>
          </p:nvSpPr>
          <p:spPr>
            <a:xfrm rot="18900000">
              <a:off x="5167889" y="5308299"/>
              <a:ext cx="1837474" cy="1830995"/>
            </a:xfrm>
            <a:custGeom>
              <a:avLst/>
              <a:gdLst>
                <a:gd name="connsiteX0" fmla="*/ 1 w 1246530"/>
                <a:gd name="connsiteY0" fmla="*/ 0 h 1242135"/>
                <a:gd name="connsiteX1" fmla="*/ 1240326 w 1246530"/>
                <a:gd name="connsiteY1" fmla="*/ 1119288 h 1242135"/>
                <a:gd name="connsiteX2" fmla="*/ 1246530 w 1246530"/>
                <a:gd name="connsiteY2" fmla="*/ 1242135 h 1242135"/>
                <a:gd name="connsiteX3" fmla="*/ 0 w 1246530"/>
                <a:gd name="connsiteY3" fmla="*/ 1242135 h 1242135"/>
                <a:gd name="connsiteX4" fmla="*/ 0 w 1246530"/>
                <a:gd name="connsiteY4" fmla="*/ 0 h 1242135"/>
                <a:gd name="connsiteX0" fmla="*/ 0 w 1246530"/>
                <a:gd name="connsiteY0" fmla="*/ 1242135 h 1333575"/>
                <a:gd name="connsiteX1" fmla="*/ 0 w 1246530"/>
                <a:gd name="connsiteY1" fmla="*/ 0 h 1333575"/>
                <a:gd name="connsiteX2" fmla="*/ 1 w 1246530"/>
                <a:gd name="connsiteY2" fmla="*/ 0 h 1333575"/>
                <a:gd name="connsiteX3" fmla="*/ 1240326 w 1246530"/>
                <a:gd name="connsiteY3" fmla="*/ 1119288 h 1333575"/>
                <a:gd name="connsiteX4" fmla="*/ 1246530 w 1246530"/>
                <a:gd name="connsiteY4" fmla="*/ 1242135 h 1333575"/>
                <a:gd name="connsiteX5" fmla="*/ 91440 w 1246530"/>
                <a:gd name="connsiteY5" fmla="*/ 1333575 h 1333575"/>
                <a:gd name="connsiteX0" fmla="*/ 0 w 1246530"/>
                <a:gd name="connsiteY0" fmla="*/ 1242135 h 1242135"/>
                <a:gd name="connsiteX1" fmla="*/ 0 w 1246530"/>
                <a:gd name="connsiteY1" fmla="*/ 0 h 1242135"/>
                <a:gd name="connsiteX2" fmla="*/ 1 w 1246530"/>
                <a:gd name="connsiteY2" fmla="*/ 0 h 1242135"/>
                <a:gd name="connsiteX3" fmla="*/ 1240326 w 1246530"/>
                <a:gd name="connsiteY3" fmla="*/ 1119288 h 1242135"/>
                <a:gd name="connsiteX4" fmla="*/ 1246530 w 1246530"/>
                <a:gd name="connsiteY4" fmla="*/ 1242135 h 1242135"/>
                <a:gd name="connsiteX0" fmla="*/ 0 w 1246530"/>
                <a:gd name="connsiteY0" fmla="*/ 0 h 1242135"/>
                <a:gd name="connsiteX1" fmla="*/ 1 w 1246530"/>
                <a:gd name="connsiteY1" fmla="*/ 0 h 1242135"/>
                <a:gd name="connsiteX2" fmla="*/ 1240326 w 1246530"/>
                <a:gd name="connsiteY2" fmla="*/ 1119288 h 1242135"/>
                <a:gd name="connsiteX3" fmla="*/ 1246530 w 1246530"/>
                <a:gd name="connsiteY3" fmla="*/ 1242135 h 1242135"/>
              </a:gdLst>
              <a:ahLst/>
              <a:cxnLst>
                <a:cxn ang="0">
                  <a:pos x="connsiteX0" y="connsiteY0"/>
                </a:cxn>
                <a:cxn ang="0">
                  <a:pos x="connsiteX1" y="connsiteY1"/>
                </a:cxn>
                <a:cxn ang="0">
                  <a:pos x="connsiteX2" y="connsiteY2"/>
                </a:cxn>
                <a:cxn ang="0">
                  <a:pos x="connsiteX3" y="connsiteY3"/>
                </a:cxn>
              </a:cxnLst>
              <a:rect l="l" t="t" r="r" b="b"/>
              <a:pathLst>
                <a:path w="1246530" h="1242135">
                  <a:moveTo>
                    <a:pt x="0" y="0"/>
                  </a:moveTo>
                  <a:lnTo>
                    <a:pt x="1" y="0"/>
                  </a:lnTo>
                  <a:cubicBezTo>
                    <a:pt x="645534" y="0"/>
                    <a:pt x="1176480" y="490600"/>
                    <a:pt x="1240326" y="1119288"/>
                  </a:cubicBezTo>
                  <a:lnTo>
                    <a:pt x="1246530" y="1242135"/>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19">
              <a:extLst>
                <a:ext uri="{FF2B5EF4-FFF2-40B4-BE49-F238E27FC236}">
                  <a16:creationId xmlns:a16="http://schemas.microsoft.com/office/drawing/2014/main" id="{21BB5CD9-0B7C-F525-BB6B-6EE2963B048A}"/>
                </a:ext>
              </a:extLst>
            </p:cNvPr>
            <p:cNvSpPr/>
            <p:nvPr/>
          </p:nvSpPr>
          <p:spPr>
            <a:xfrm rot="18900000">
              <a:off x="4798904" y="4417496"/>
              <a:ext cx="2575445" cy="2568956"/>
            </a:xfrm>
            <a:custGeom>
              <a:avLst/>
              <a:gdLst>
                <a:gd name="connsiteX0" fmla="*/ 1 w 1744503"/>
                <a:gd name="connsiteY0" fmla="*/ 0 h 1740107"/>
                <a:gd name="connsiteX1" fmla="*/ 1735728 w 1744503"/>
                <a:gd name="connsiteY1" fmla="*/ 1566346 h 1740107"/>
                <a:gd name="connsiteX2" fmla="*/ 1744503 w 1744503"/>
                <a:gd name="connsiteY2" fmla="*/ 1740107 h 1740107"/>
                <a:gd name="connsiteX3" fmla="*/ 0 w 1744503"/>
                <a:gd name="connsiteY3" fmla="*/ 1740107 h 1740107"/>
                <a:gd name="connsiteX4" fmla="*/ 0 w 1744503"/>
                <a:gd name="connsiteY4" fmla="*/ 0 h 1740107"/>
                <a:gd name="connsiteX0" fmla="*/ 1 w 1744503"/>
                <a:gd name="connsiteY0" fmla="*/ 0 h 1740107"/>
                <a:gd name="connsiteX1" fmla="*/ 1735728 w 1744503"/>
                <a:gd name="connsiteY1" fmla="*/ 1566346 h 1740107"/>
                <a:gd name="connsiteX2" fmla="*/ 1744503 w 1744503"/>
                <a:gd name="connsiteY2" fmla="*/ 1740107 h 1740107"/>
                <a:gd name="connsiteX3" fmla="*/ 0 w 1744503"/>
                <a:gd name="connsiteY3" fmla="*/ 1740107 h 1740107"/>
                <a:gd name="connsiteX4" fmla="*/ 0 w 1744503"/>
                <a:gd name="connsiteY4" fmla="*/ 0 h 1740107"/>
                <a:gd name="connsiteX5" fmla="*/ 1 w 1744503"/>
                <a:gd name="connsiteY5" fmla="*/ 0 h 1740107"/>
                <a:gd name="connsiteX0" fmla="*/ 0 w 1744503"/>
                <a:gd name="connsiteY0" fmla="*/ 1740107 h 1831547"/>
                <a:gd name="connsiteX1" fmla="*/ 0 w 1744503"/>
                <a:gd name="connsiteY1" fmla="*/ 0 h 1831547"/>
                <a:gd name="connsiteX2" fmla="*/ 1 w 1744503"/>
                <a:gd name="connsiteY2" fmla="*/ 0 h 1831547"/>
                <a:gd name="connsiteX3" fmla="*/ 1735728 w 1744503"/>
                <a:gd name="connsiteY3" fmla="*/ 1566346 h 1831547"/>
                <a:gd name="connsiteX4" fmla="*/ 1744503 w 1744503"/>
                <a:gd name="connsiteY4" fmla="*/ 1740107 h 1831547"/>
                <a:gd name="connsiteX5" fmla="*/ 91440 w 1744503"/>
                <a:gd name="connsiteY5" fmla="*/ 1831547 h 1831547"/>
                <a:gd name="connsiteX0" fmla="*/ 0 w 1744503"/>
                <a:gd name="connsiteY0" fmla="*/ 1740107 h 1740107"/>
                <a:gd name="connsiteX1" fmla="*/ 0 w 1744503"/>
                <a:gd name="connsiteY1" fmla="*/ 0 h 1740107"/>
                <a:gd name="connsiteX2" fmla="*/ 1 w 1744503"/>
                <a:gd name="connsiteY2" fmla="*/ 0 h 1740107"/>
                <a:gd name="connsiteX3" fmla="*/ 1735728 w 1744503"/>
                <a:gd name="connsiteY3" fmla="*/ 1566346 h 1740107"/>
                <a:gd name="connsiteX4" fmla="*/ 1744503 w 1744503"/>
                <a:gd name="connsiteY4" fmla="*/ 1740107 h 1740107"/>
                <a:gd name="connsiteX0" fmla="*/ 0 w 1744503"/>
                <a:gd name="connsiteY0" fmla="*/ 0 h 1740107"/>
                <a:gd name="connsiteX1" fmla="*/ 1 w 1744503"/>
                <a:gd name="connsiteY1" fmla="*/ 0 h 1740107"/>
                <a:gd name="connsiteX2" fmla="*/ 1735728 w 1744503"/>
                <a:gd name="connsiteY2" fmla="*/ 1566346 h 1740107"/>
                <a:gd name="connsiteX3" fmla="*/ 1744503 w 1744503"/>
                <a:gd name="connsiteY3" fmla="*/ 1740107 h 1740107"/>
              </a:gdLst>
              <a:ahLst/>
              <a:cxnLst>
                <a:cxn ang="0">
                  <a:pos x="connsiteX0" y="connsiteY0"/>
                </a:cxn>
                <a:cxn ang="0">
                  <a:pos x="connsiteX1" y="connsiteY1"/>
                </a:cxn>
                <a:cxn ang="0">
                  <a:pos x="connsiteX2" y="connsiteY2"/>
                </a:cxn>
                <a:cxn ang="0">
                  <a:pos x="connsiteX3" y="connsiteY3"/>
                </a:cxn>
              </a:cxnLst>
              <a:rect l="l" t="t" r="r" b="b"/>
              <a:pathLst>
                <a:path w="1744503" h="1740107">
                  <a:moveTo>
                    <a:pt x="0" y="0"/>
                  </a:moveTo>
                  <a:lnTo>
                    <a:pt x="1" y="0"/>
                  </a:lnTo>
                  <a:cubicBezTo>
                    <a:pt x="903368" y="0"/>
                    <a:pt x="1646381" y="686553"/>
                    <a:pt x="1735728" y="1566346"/>
                  </a:cubicBezTo>
                  <a:lnTo>
                    <a:pt x="1744503" y="1740107"/>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Freeform: Shape 20">
              <a:extLst>
                <a:ext uri="{FF2B5EF4-FFF2-40B4-BE49-F238E27FC236}">
                  <a16:creationId xmlns:a16="http://schemas.microsoft.com/office/drawing/2014/main" id="{D133A62E-3D10-7495-0873-001BAD5095E1}"/>
                </a:ext>
              </a:extLst>
            </p:cNvPr>
            <p:cNvSpPr/>
            <p:nvPr/>
          </p:nvSpPr>
          <p:spPr>
            <a:xfrm rot="18900000">
              <a:off x="4386010" y="3420550"/>
              <a:ext cx="3401233" cy="3394866"/>
            </a:xfrm>
            <a:custGeom>
              <a:avLst/>
              <a:gdLst>
                <a:gd name="connsiteX0" fmla="*/ 0 w 2356133"/>
                <a:gd name="connsiteY0" fmla="*/ 0 h 2351723"/>
                <a:gd name="connsiteX1" fmla="*/ 2344202 w 2356133"/>
                <a:gd name="connsiteY1" fmla="*/ 2115443 h 2351723"/>
                <a:gd name="connsiteX2" fmla="*/ 2356133 w 2356133"/>
                <a:gd name="connsiteY2" fmla="*/ 2351723 h 2351723"/>
                <a:gd name="connsiteX3" fmla="*/ 0 w 2356133"/>
                <a:gd name="connsiteY3" fmla="*/ 2351723 h 2351723"/>
                <a:gd name="connsiteX0" fmla="*/ 0 w 2356133"/>
                <a:gd name="connsiteY0" fmla="*/ 2351723 h 2443163"/>
                <a:gd name="connsiteX1" fmla="*/ 0 w 2356133"/>
                <a:gd name="connsiteY1" fmla="*/ 0 h 2443163"/>
                <a:gd name="connsiteX2" fmla="*/ 2344202 w 2356133"/>
                <a:gd name="connsiteY2" fmla="*/ 2115443 h 2443163"/>
                <a:gd name="connsiteX3" fmla="*/ 2356133 w 2356133"/>
                <a:gd name="connsiteY3" fmla="*/ 2351723 h 2443163"/>
                <a:gd name="connsiteX4" fmla="*/ 91440 w 2356133"/>
                <a:gd name="connsiteY4" fmla="*/ 2443163 h 2443163"/>
                <a:gd name="connsiteX0" fmla="*/ 0 w 2356133"/>
                <a:gd name="connsiteY0" fmla="*/ 0 h 2443163"/>
                <a:gd name="connsiteX1" fmla="*/ 2344202 w 2356133"/>
                <a:gd name="connsiteY1" fmla="*/ 2115443 h 2443163"/>
                <a:gd name="connsiteX2" fmla="*/ 2356133 w 2356133"/>
                <a:gd name="connsiteY2" fmla="*/ 2351723 h 2443163"/>
                <a:gd name="connsiteX3" fmla="*/ 91440 w 2356133"/>
                <a:gd name="connsiteY3" fmla="*/ 2443163 h 2443163"/>
                <a:gd name="connsiteX0" fmla="*/ 0 w 2356133"/>
                <a:gd name="connsiteY0" fmla="*/ 0 h 2351723"/>
                <a:gd name="connsiteX1" fmla="*/ 2344202 w 2356133"/>
                <a:gd name="connsiteY1" fmla="*/ 2115443 h 2351723"/>
                <a:gd name="connsiteX2" fmla="*/ 2356133 w 2356133"/>
                <a:gd name="connsiteY2" fmla="*/ 2351723 h 2351723"/>
              </a:gdLst>
              <a:ahLst/>
              <a:cxnLst>
                <a:cxn ang="0">
                  <a:pos x="connsiteX0" y="connsiteY0"/>
                </a:cxn>
                <a:cxn ang="0">
                  <a:pos x="connsiteX1" y="connsiteY1"/>
                </a:cxn>
                <a:cxn ang="0">
                  <a:pos x="connsiteX2" y="connsiteY2"/>
                </a:cxn>
              </a:cxnLst>
              <a:rect l="l" t="t" r="r" b="b"/>
              <a:pathLst>
                <a:path w="2356133" h="2351723">
                  <a:moveTo>
                    <a:pt x="0" y="0"/>
                  </a:moveTo>
                  <a:cubicBezTo>
                    <a:pt x="1220050" y="0"/>
                    <a:pt x="2223533" y="927230"/>
                    <a:pt x="2344202" y="2115443"/>
                  </a:cubicBezTo>
                  <a:lnTo>
                    <a:pt x="2356133" y="2351723"/>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2" name="Straight Connector 61">
              <a:extLst>
                <a:ext uri="{FF2B5EF4-FFF2-40B4-BE49-F238E27FC236}">
                  <a16:creationId xmlns:a16="http://schemas.microsoft.com/office/drawing/2014/main" id="{56E66DCC-E377-DC09-3B38-EF46D4ED9FC3}"/>
                </a:ext>
              </a:extLst>
            </p:cNvPr>
            <p:cNvCxnSpPr>
              <a:cxnSpLocks/>
              <a:stCxn id="7" idx="5"/>
              <a:endCxn id="31" idx="1"/>
            </p:cNvCxnSpPr>
            <p:nvPr/>
          </p:nvCxnSpPr>
          <p:spPr>
            <a:xfrm>
              <a:off x="3452422" y="4900246"/>
              <a:ext cx="150116" cy="149768"/>
            </a:xfrm>
            <a:prstGeom prst="lin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7" name="Oval 6">
              <a:extLst>
                <a:ext uri="{FF2B5EF4-FFF2-40B4-BE49-F238E27FC236}">
                  <a16:creationId xmlns:a16="http://schemas.microsoft.com/office/drawing/2014/main" id="{7C0774F6-DA28-600A-159B-CFF1D8D0DEE9}"/>
                </a:ext>
              </a:extLst>
            </p:cNvPr>
            <p:cNvSpPr/>
            <p:nvPr/>
          </p:nvSpPr>
          <p:spPr>
            <a:xfrm>
              <a:off x="3329775" y="4777599"/>
              <a:ext cx="143690" cy="14369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cxnSp>
          <p:nvCxnSpPr>
            <p:cNvPr id="11" name="Straight Connector 10">
              <a:extLst>
                <a:ext uri="{FF2B5EF4-FFF2-40B4-BE49-F238E27FC236}">
                  <a16:creationId xmlns:a16="http://schemas.microsoft.com/office/drawing/2014/main" id="{FC5673EE-3D14-9C98-4008-DBD04BE71CA4}"/>
                </a:ext>
              </a:extLst>
            </p:cNvPr>
            <p:cNvCxnSpPr>
              <a:cxnSpLocks/>
              <a:stCxn id="12" idx="5"/>
            </p:cNvCxnSpPr>
            <p:nvPr/>
          </p:nvCxnSpPr>
          <p:spPr>
            <a:xfrm>
              <a:off x="5138049" y="3898019"/>
              <a:ext cx="48517" cy="231681"/>
            </a:xfrm>
            <a:prstGeom prst="lin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2" name="Oval 11">
              <a:extLst>
                <a:ext uri="{FF2B5EF4-FFF2-40B4-BE49-F238E27FC236}">
                  <a16:creationId xmlns:a16="http://schemas.microsoft.com/office/drawing/2014/main" id="{031108C6-F05F-7A96-D09F-696907EC1CB0}"/>
                </a:ext>
              </a:extLst>
            </p:cNvPr>
            <p:cNvSpPr/>
            <p:nvPr/>
          </p:nvSpPr>
          <p:spPr>
            <a:xfrm rot="1931418">
              <a:off x="5050275" y="3756117"/>
              <a:ext cx="143690" cy="14369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grpSp>
          <p:nvGrpSpPr>
            <p:cNvPr id="13" name="Group 12">
              <a:extLst>
                <a:ext uri="{FF2B5EF4-FFF2-40B4-BE49-F238E27FC236}">
                  <a16:creationId xmlns:a16="http://schemas.microsoft.com/office/drawing/2014/main" id="{44FD3051-6226-3C13-053E-D50CC68C9D67}"/>
                </a:ext>
              </a:extLst>
            </p:cNvPr>
            <p:cNvGrpSpPr/>
            <p:nvPr/>
          </p:nvGrpSpPr>
          <p:grpSpPr>
            <a:xfrm rot="883723">
              <a:off x="7001035" y="3744137"/>
              <a:ext cx="143690" cy="440578"/>
              <a:chOff x="6027296" y="2996621"/>
              <a:chExt cx="143690" cy="440578"/>
            </a:xfrm>
          </p:grpSpPr>
          <p:cxnSp>
            <p:nvCxnSpPr>
              <p:cNvPr id="14" name="Straight Connector 13">
                <a:extLst>
                  <a:ext uri="{FF2B5EF4-FFF2-40B4-BE49-F238E27FC236}">
                    <a16:creationId xmlns:a16="http://schemas.microsoft.com/office/drawing/2014/main" id="{7F0B394E-57EF-7367-FEC7-F07B23B46C12}"/>
                  </a:ext>
                </a:extLst>
              </p:cNvPr>
              <p:cNvCxnSpPr/>
              <p:nvPr/>
            </p:nvCxnSpPr>
            <p:spPr>
              <a:xfrm>
                <a:off x="6093046" y="3088536"/>
                <a:ext cx="0" cy="348663"/>
              </a:xfrm>
              <a:prstGeom prst="lin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5" name="Oval 14">
                <a:extLst>
                  <a:ext uri="{FF2B5EF4-FFF2-40B4-BE49-F238E27FC236}">
                    <a16:creationId xmlns:a16="http://schemas.microsoft.com/office/drawing/2014/main" id="{0EF806CC-7F31-FAA4-9EDB-097ECBE16105}"/>
                  </a:ext>
                </a:extLst>
              </p:cNvPr>
              <p:cNvSpPr/>
              <p:nvPr/>
            </p:nvSpPr>
            <p:spPr>
              <a:xfrm>
                <a:off x="6027296" y="2996621"/>
                <a:ext cx="143690" cy="14369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grpSp>
        <p:grpSp>
          <p:nvGrpSpPr>
            <p:cNvPr id="16" name="Group 15">
              <a:extLst>
                <a:ext uri="{FF2B5EF4-FFF2-40B4-BE49-F238E27FC236}">
                  <a16:creationId xmlns:a16="http://schemas.microsoft.com/office/drawing/2014/main" id="{E205DB8C-D075-D5C7-E79E-67F7210A0BD4}"/>
                </a:ext>
              </a:extLst>
            </p:cNvPr>
            <p:cNvGrpSpPr/>
            <p:nvPr/>
          </p:nvGrpSpPr>
          <p:grpSpPr>
            <a:xfrm flipH="1">
              <a:off x="8477558" y="4777599"/>
              <a:ext cx="272763" cy="272415"/>
              <a:chOff x="3337561" y="4114801"/>
              <a:chExt cx="272763" cy="272415"/>
            </a:xfrm>
          </p:grpSpPr>
          <p:cxnSp>
            <p:nvCxnSpPr>
              <p:cNvPr id="17" name="Straight Connector 16">
                <a:extLst>
                  <a:ext uri="{FF2B5EF4-FFF2-40B4-BE49-F238E27FC236}">
                    <a16:creationId xmlns:a16="http://schemas.microsoft.com/office/drawing/2014/main" id="{7088F88D-378C-F557-8CE9-F0BED03DB9EF}"/>
                  </a:ext>
                </a:extLst>
              </p:cNvPr>
              <p:cNvCxnSpPr/>
              <p:nvPr/>
            </p:nvCxnSpPr>
            <p:spPr>
              <a:xfrm>
                <a:off x="3411952" y="4182501"/>
                <a:ext cx="198372" cy="204715"/>
              </a:xfrm>
              <a:prstGeom prst="lin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8" name="Oval 17">
                <a:extLst>
                  <a:ext uri="{FF2B5EF4-FFF2-40B4-BE49-F238E27FC236}">
                    <a16:creationId xmlns:a16="http://schemas.microsoft.com/office/drawing/2014/main" id="{881EC266-D7E0-A135-66F8-5BB603263DF0}"/>
                  </a:ext>
                </a:extLst>
              </p:cNvPr>
              <p:cNvSpPr/>
              <p:nvPr/>
            </p:nvSpPr>
            <p:spPr>
              <a:xfrm>
                <a:off x="3337561" y="4114801"/>
                <a:ext cx="143690" cy="14369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grpSp>
        <p:sp>
          <p:nvSpPr>
            <p:cNvPr id="23" name="Oval 22">
              <a:extLst>
                <a:ext uri="{FF2B5EF4-FFF2-40B4-BE49-F238E27FC236}">
                  <a16:creationId xmlns:a16="http://schemas.microsoft.com/office/drawing/2014/main" id="{15188406-C0E0-9C54-5A21-06572BD45652}"/>
                </a:ext>
              </a:extLst>
            </p:cNvPr>
            <p:cNvSpPr/>
            <p:nvPr/>
          </p:nvSpPr>
          <p:spPr>
            <a:xfrm>
              <a:off x="4731506" y="6147667"/>
              <a:ext cx="142240" cy="14224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24" name="Oval 23">
              <a:extLst>
                <a:ext uri="{FF2B5EF4-FFF2-40B4-BE49-F238E27FC236}">
                  <a16:creationId xmlns:a16="http://schemas.microsoft.com/office/drawing/2014/main" id="{70ACDA31-4D1E-41F0-2193-085AABC966FC}"/>
                </a:ext>
              </a:extLst>
            </p:cNvPr>
            <p:cNvSpPr/>
            <p:nvPr/>
          </p:nvSpPr>
          <p:spPr>
            <a:xfrm>
              <a:off x="7297254" y="6128878"/>
              <a:ext cx="142240" cy="14224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25" name="Oval 24">
              <a:extLst>
                <a:ext uri="{FF2B5EF4-FFF2-40B4-BE49-F238E27FC236}">
                  <a16:creationId xmlns:a16="http://schemas.microsoft.com/office/drawing/2014/main" id="{734087FD-ADB3-9E8D-8E95-CAFC59DD2B19}"/>
                </a:ext>
              </a:extLst>
            </p:cNvPr>
            <p:cNvSpPr/>
            <p:nvPr/>
          </p:nvSpPr>
          <p:spPr>
            <a:xfrm>
              <a:off x="4182509" y="5605768"/>
              <a:ext cx="189718" cy="189718"/>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26" name="Oval 25">
              <a:extLst>
                <a:ext uri="{FF2B5EF4-FFF2-40B4-BE49-F238E27FC236}">
                  <a16:creationId xmlns:a16="http://schemas.microsoft.com/office/drawing/2014/main" id="{AF206BCB-2CE1-FE8C-DA4D-054722D22896}"/>
                </a:ext>
              </a:extLst>
            </p:cNvPr>
            <p:cNvSpPr/>
            <p:nvPr/>
          </p:nvSpPr>
          <p:spPr>
            <a:xfrm>
              <a:off x="7781515" y="5586979"/>
              <a:ext cx="189718" cy="189718"/>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27" name="Oval 26">
              <a:extLst>
                <a:ext uri="{FF2B5EF4-FFF2-40B4-BE49-F238E27FC236}">
                  <a16:creationId xmlns:a16="http://schemas.microsoft.com/office/drawing/2014/main" id="{9BF75A9D-4F9C-C5FA-E423-94CFD542086F}"/>
                </a:ext>
              </a:extLst>
            </p:cNvPr>
            <p:cNvSpPr/>
            <p:nvPr/>
          </p:nvSpPr>
          <p:spPr>
            <a:xfrm>
              <a:off x="5570932" y="5658497"/>
              <a:ext cx="142240" cy="14224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28" name="Oval 27">
              <a:extLst>
                <a:ext uri="{FF2B5EF4-FFF2-40B4-BE49-F238E27FC236}">
                  <a16:creationId xmlns:a16="http://schemas.microsoft.com/office/drawing/2014/main" id="{64E48241-16DC-C591-E783-D3FF4D237B45}"/>
                </a:ext>
              </a:extLst>
            </p:cNvPr>
            <p:cNvSpPr/>
            <p:nvPr/>
          </p:nvSpPr>
          <p:spPr>
            <a:xfrm>
              <a:off x="6525596" y="5704449"/>
              <a:ext cx="142240" cy="142240"/>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29" name="Oval 28">
              <a:extLst>
                <a:ext uri="{FF2B5EF4-FFF2-40B4-BE49-F238E27FC236}">
                  <a16:creationId xmlns:a16="http://schemas.microsoft.com/office/drawing/2014/main" id="{5967C180-2AE6-4AC6-6CA6-328955E8D464}"/>
                </a:ext>
              </a:extLst>
            </p:cNvPr>
            <p:cNvSpPr/>
            <p:nvPr/>
          </p:nvSpPr>
          <p:spPr>
            <a:xfrm>
              <a:off x="5337715" y="4920353"/>
              <a:ext cx="189718" cy="189718"/>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30" name="Oval 29">
              <a:extLst>
                <a:ext uri="{FF2B5EF4-FFF2-40B4-BE49-F238E27FC236}">
                  <a16:creationId xmlns:a16="http://schemas.microsoft.com/office/drawing/2014/main" id="{8B4740F5-F65B-2198-891B-75FAC99782D6}"/>
                </a:ext>
              </a:extLst>
            </p:cNvPr>
            <p:cNvSpPr/>
            <p:nvPr/>
          </p:nvSpPr>
          <p:spPr>
            <a:xfrm>
              <a:off x="6686152" y="4955155"/>
              <a:ext cx="189718" cy="189718"/>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31" name="Oval 30">
              <a:extLst>
                <a:ext uri="{FF2B5EF4-FFF2-40B4-BE49-F238E27FC236}">
                  <a16:creationId xmlns:a16="http://schemas.microsoft.com/office/drawing/2014/main" id="{68F13FBF-CDF6-8E43-FD1C-3A22FC19BB2D}"/>
                </a:ext>
              </a:extLst>
            </p:cNvPr>
            <p:cNvSpPr/>
            <p:nvPr/>
          </p:nvSpPr>
          <p:spPr>
            <a:xfrm>
              <a:off x="3567736" y="5015212"/>
              <a:ext cx="237642" cy="237642"/>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32" name="Oval 31">
              <a:extLst>
                <a:ext uri="{FF2B5EF4-FFF2-40B4-BE49-F238E27FC236}">
                  <a16:creationId xmlns:a16="http://schemas.microsoft.com/office/drawing/2014/main" id="{1EDE9B3A-B4C9-1F6C-9EF7-D081763B3ACD}"/>
                </a:ext>
              </a:extLst>
            </p:cNvPr>
            <p:cNvSpPr/>
            <p:nvPr/>
          </p:nvSpPr>
          <p:spPr>
            <a:xfrm>
              <a:off x="5102599" y="4118724"/>
              <a:ext cx="237642" cy="237642"/>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33" name="Oval 32">
              <a:extLst>
                <a:ext uri="{FF2B5EF4-FFF2-40B4-BE49-F238E27FC236}">
                  <a16:creationId xmlns:a16="http://schemas.microsoft.com/office/drawing/2014/main" id="{CD340217-E235-CDF6-8A23-A39C616916BB}"/>
                </a:ext>
              </a:extLst>
            </p:cNvPr>
            <p:cNvSpPr/>
            <p:nvPr/>
          </p:nvSpPr>
          <p:spPr>
            <a:xfrm>
              <a:off x="6875870" y="4116200"/>
              <a:ext cx="237642" cy="237642"/>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34" name="Oval 33">
              <a:extLst>
                <a:ext uri="{FF2B5EF4-FFF2-40B4-BE49-F238E27FC236}">
                  <a16:creationId xmlns:a16="http://schemas.microsoft.com/office/drawing/2014/main" id="{8374A146-E237-8D96-E621-AFF8FAD90B1F}"/>
                </a:ext>
              </a:extLst>
            </p:cNvPr>
            <p:cNvSpPr/>
            <p:nvPr/>
          </p:nvSpPr>
          <p:spPr>
            <a:xfrm>
              <a:off x="8310743" y="4972677"/>
              <a:ext cx="237642" cy="237642"/>
            </a:xfrm>
            <a:prstGeom prst="ellipse">
              <a:avLst/>
            </a:prstGeom>
            <a:gradFill>
              <a:gsLst>
                <a:gs pos="100000">
                  <a:srgbClr val="006EFF"/>
                </a:gs>
                <a:gs pos="0">
                  <a:srgbClr val="00E6F2"/>
                </a:gs>
              </a:gsLst>
              <a:lin ang="5400000" scaled="0"/>
            </a:gradFill>
            <a:ln w="38100">
              <a:solidFill>
                <a:schemeClr val="bg1"/>
              </a:solid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grpSp>
          <p:nvGrpSpPr>
            <p:cNvPr id="85" name="Group 84">
              <a:extLst>
                <a:ext uri="{FF2B5EF4-FFF2-40B4-BE49-F238E27FC236}">
                  <a16:creationId xmlns:a16="http://schemas.microsoft.com/office/drawing/2014/main" id="{0BDBFB05-2C2F-DEBC-49D8-E3124E7C71F4}"/>
                </a:ext>
              </a:extLst>
            </p:cNvPr>
            <p:cNvGrpSpPr/>
            <p:nvPr/>
          </p:nvGrpSpPr>
          <p:grpSpPr>
            <a:xfrm>
              <a:off x="1211499" y="2421343"/>
              <a:ext cx="2427262" cy="2423957"/>
              <a:chOff x="1568722" y="2967209"/>
              <a:chExt cx="1927483" cy="1924858"/>
            </a:xfrm>
          </p:grpSpPr>
          <p:sp>
            <p:nvSpPr>
              <p:cNvPr id="22" name="Oval 21">
                <a:extLst>
                  <a:ext uri="{FF2B5EF4-FFF2-40B4-BE49-F238E27FC236}">
                    <a16:creationId xmlns:a16="http://schemas.microsoft.com/office/drawing/2014/main" id="{24986B19-CC5D-A068-3C65-DADED3F694B1}"/>
                  </a:ext>
                </a:extLst>
              </p:cNvPr>
              <p:cNvSpPr/>
              <p:nvPr/>
            </p:nvSpPr>
            <p:spPr>
              <a:xfrm>
                <a:off x="1568722" y="2967209"/>
                <a:ext cx="1927483" cy="1924858"/>
              </a:xfrm>
              <a:prstGeom prst="ellipse">
                <a:avLst/>
              </a:prstGeom>
              <a:gradFill>
                <a:gsLst>
                  <a:gs pos="100000">
                    <a:srgbClr val="006EFF"/>
                  </a:gs>
                  <a:gs pos="0">
                    <a:srgbClr val="00E6F2"/>
                  </a:gs>
                </a:gsLst>
                <a:lin ang="5400000" scaled="0"/>
              </a:gra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dirty="0">
                  <a:solidFill>
                    <a:srgbClr val="000000"/>
                  </a:solidFill>
                  <a:latin typeface="Calibri"/>
                </a:endParaRPr>
              </a:p>
            </p:txBody>
          </p:sp>
          <p:sp>
            <p:nvSpPr>
              <p:cNvPr id="35" name="Oval 34">
                <a:extLst>
                  <a:ext uri="{FF2B5EF4-FFF2-40B4-BE49-F238E27FC236}">
                    <a16:creationId xmlns:a16="http://schemas.microsoft.com/office/drawing/2014/main" id="{AA104534-A915-FCB1-D49B-C96B8EB02234}"/>
                  </a:ext>
                </a:extLst>
              </p:cNvPr>
              <p:cNvSpPr/>
              <p:nvPr/>
            </p:nvSpPr>
            <p:spPr>
              <a:xfrm>
                <a:off x="1864091" y="3275895"/>
                <a:ext cx="1279536" cy="1279536"/>
              </a:xfrm>
              <a:prstGeom prst="ellipse">
                <a:avLst/>
              </a:prstGeom>
              <a:solidFill>
                <a:schemeClr val="bg1"/>
              </a:soli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pic>
            <p:nvPicPr>
              <p:cNvPr id="215" name="Picture 214">
                <a:extLst>
                  <a:ext uri="{FF2B5EF4-FFF2-40B4-BE49-F238E27FC236}">
                    <a16:creationId xmlns:a16="http://schemas.microsoft.com/office/drawing/2014/main" id="{7122A29D-094F-4D8F-8496-7946C2147056}"/>
                  </a:ext>
                </a:extLst>
              </p:cNvPr>
              <p:cNvPicPr>
                <a:picLocks noChangeAspect="1"/>
              </p:cNvPicPr>
              <p:nvPr/>
            </p:nvPicPr>
            <p:blipFill rotWithShape="1">
              <a:blip r:embed="rId3"/>
              <a:srcRect r="24500"/>
              <a:stretch/>
            </p:blipFill>
            <p:spPr>
              <a:xfrm>
                <a:off x="1970221" y="3336422"/>
                <a:ext cx="1057117" cy="506214"/>
              </a:xfrm>
              <a:prstGeom prst="rect">
                <a:avLst/>
              </a:prstGeom>
            </p:spPr>
          </p:pic>
        </p:grpSp>
        <p:grpSp>
          <p:nvGrpSpPr>
            <p:cNvPr id="84" name="Group 83">
              <a:extLst>
                <a:ext uri="{FF2B5EF4-FFF2-40B4-BE49-F238E27FC236}">
                  <a16:creationId xmlns:a16="http://schemas.microsoft.com/office/drawing/2014/main" id="{C0204DBB-8B60-47E7-ED3C-E5AE77165D86}"/>
                </a:ext>
              </a:extLst>
            </p:cNvPr>
            <p:cNvGrpSpPr/>
            <p:nvPr/>
          </p:nvGrpSpPr>
          <p:grpSpPr>
            <a:xfrm>
              <a:off x="3744017" y="1585534"/>
              <a:ext cx="1881331" cy="1881331"/>
              <a:chOff x="4052452" y="2079160"/>
              <a:chExt cx="1493960" cy="1493960"/>
            </a:xfrm>
          </p:grpSpPr>
          <p:sp>
            <p:nvSpPr>
              <p:cNvPr id="37" name="Oval 36">
                <a:extLst>
                  <a:ext uri="{FF2B5EF4-FFF2-40B4-BE49-F238E27FC236}">
                    <a16:creationId xmlns:a16="http://schemas.microsoft.com/office/drawing/2014/main" id="{357C1FE5-B937-EC6A-D1B9-0B53E66A9A0D}"/>
                  </a:ext>
                </a:extLst>
              </p:cNvPr>
              <p:cNvSpPr/>
              <p:nvPr/>
            </p:nvSpPr>
            <p:spPr>
              <a:xfrm>
                <a:off x="4052452" y="2079160"/>
                <a:ext cx="1493960" cy="1493960"/>
              </a:xfrm>
              <a:prstGeom prst="ellipse">
                <a:avLst/>
              </a:prstGeom>
              <a:gradFill>
                <a:gsLst>
                  <a:gs pos="100000">
                    <a:srgbClr val="006EFF"/>
                  </a:gs>
                  <a:gs pos="0">
                    <a:srgbClr val="00E6F2"/>
                  </a:gs>
                </a:gsLst>
                <a:lin ang="5400000" scaled="0"/>
              </a:gra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38" name="Oval 37">
                <a:extLst>
                  <a:ext uri="{FF2B5EF4-FFF2-40B4-BE49-F238E27FC236}">
                    <a16:creationId xmlns:a16="http://schemas.microsoft.com/office/drawing/2014/main" id="{96EC00E5-476A-A8ED-6421-F6EF6F608C14}"/>
                  </a:ext>
                </a:extLst>
              </p:cNvPr>
              <p:cNvSpPr/>
              <p:nvPr/>
            </p:nvSpPr>
            <p:spPr>
              <a:xfrm>
                <a:off x="4156120" y="2187097"/>
                <a:ext cx="1279536" cy="1279536"/>
              </a:xfrm>
              <a:prstGeom prst="ellipse">
                <a:avLst/>
              </a:prstGeom>
              <a:solidFill>
                <a:schemeClr val="bg1"/>
              </a:soli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pic>
            <p:nvPicPr>
              <p:cNvPr id="6" name="Picture 5">
                <a:extLst>
                  <a:ext uri="{FF2B5EF4-FFF2-40B4-BE49-F238E27FC236}">
                    <a16:creationId xmlns:a16="http://schemas.microsoft.com/office/drawing/2014/main" id="{4FAC85C9-B19F-B14A-62C4-423237791672}"/>
                  </a:ext>
                </a:extLst>
              </p:cNvPr>
              <p:cNvPicPr>
                <a:picLocks noChangeAspect="1"/>
              </p:cNvPicPr>
              <p:nvPr/>
            </p:nvPicPr>
            <p:blipFill rotWithShape="1">
              <a:blip r:embed="rId4"/>
              <a:srcRect r="25558"/>
              <a:stretch/>
            </p:blipFill>
            <p:spPr>
              <a:xfrm>
                <a:off x="4227178" y="2547931"/>
                <a:ext cx="1124895" cy="527310"/>
              </a:xfrm>
              <a:prstGeom prst="rect">
                <a:avLst/>
              </a:prstGeom>
            </p:spPr>
          </p:pic>
        </p:grpSp>
        <p:grpSp>
          <p:nvGrpSpPr>
            <p:cNvPr id="83" name="Group 82">
              <a:extLst>
                <a:ext uri="{FF2B5EF4-FFF2-40B4-BE49-F238E27FC236}">
                  <a16:creationId xmlns:a16="http://schemas.microsoft.com/office/drawing/2014/main" id="{CAAEA3A1-656F-3DA3-A4CC-1DE5B2035696}"/>
                </a:ext>
              </a:extLst>
            </p:cNvPr>
            <p:cNvGrpSpPr/>
            <p:nvPr/>
          </p:nvGrpSpPr>
          <p:grpSpPr>
            <a:xfrm>
              <a:off x="5669116" y="995390"/>
              <a:ext cx="1881331" cy="1881331"/>
              <a:chOff x="6105038" y="1610528"/>
              <a:chExt cx="1493960" cy="1493960"/>
            </a:xfrm>
          </p:grpSpPr>
          <p:sp>
            <p:nvSpPr>
              <p:cNvPr id="40" name="Oval 39">
                <a:extLst>
                  <a:ext uri="{FF2B5EF4-FFF2-40B4-BE49-F238E27FC236}">
                    <a16:creationId xmlns:a16="http://schemas.microsoft.com/office/drawing/2014/main" id="{BBCC59D2-A08D-04FB-2EDA-76EDDEC2E72E}"/>
                  </a:ext>
                </a:extLst>
              </p:cNvPr>
              <p:cNvSpPr/>
              <p:nvPr/>
            </p:nvSpPr>
            <p:spPr>
              <a:xfrm>
                <a:off x="6105038" y="1610528"/>
                <a:ext cx="1493960" cy="1493960"/>
              </a:xfrm>
              <a:prstGeom prst="ellipse">
                <a:avLst/>
              </a:prstGeom>
              <a:gradFill>
                <a:gsLst>
                  <a:gs pos="100000">
                    <a:srgbClr val="006EFF"/>
                  </a:gs>
                  <a:gs pos="0">
                    <a:srgbClr val="00E6F2"/>
                  </a:gs>
                </a:gsLst>
                <a:lin ang="5400000" scaled="0"/>
              </a:gra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41" name="Oval 40">
                <a:extLst>
                  <a:ext uri="{FF2B5EF4-FFF2-40B4-BE49-F238E27FC236}">
                    <a16:creationId xmlns:a16="http://schemas.microsoft.com/office/drawing/2014/main" id="{1EFF86A0-0482-2288-B935-FB7DCE9821BF}"/>
                  </a:ext>
                </a:extLst>
              </p:cNvPr>
              <p:cNvSpPr/>
              <p:nvPr/>
            </p:nvSpPr>
            <p:spPr>
              <a:xfrm>
                <a:off x="6195146" y="1703148"/>
                <a:ext cx="1279536" cy="1279536"/>
              </a:xfrm>
              <a:prstGeom prst="ellipse">
                <a:avLst/>
              </a:prstGeom>
              <a:solidFill>
                <a:schemeClr val="bg1"/>
              </a:soli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dirty="0">
                  <a:solidFill>
                    <a:srgbClr val="000000"/>
                  </a:solidFill>
                  <a:latin typeface="Calibri"/>
                </a:endParaRPr>
              </a:p>
            </p:txBody>
          </p:sp>
          <p:pic>
            <p:nvPicPr>
              <p:cNvPr id="8" name="Picture 7">
                <a:extLst>
                  <a:ext uri="{FF2B5EF4-FFF2-40B4-BE49-F238E27FC236}">
                    <a16:creationId xmlns:a16="http://schemas.microsoft.com/office/drawing/2014/main" id="{784F67C0-0D40-2DB5-C742-5C2F40FD513D}"/>
                  </a:ext>
                </a:extLst>
              </p:cNvPr>
              <p:cNvPicPr>
                <a:picLocks noChangeAspect="1"/>
              </p:cNvPicPr>
              <p:nvPr/>
            </p:nvPicPr>
            <p:blipFill>
              <a:blip r:embed="rId5"/>
              <a:stretch>
                <a:fillRect/>
              </a:stretch>
            </p:blipFill>
            <p:spPr>
              <a:xfrm>
                <a:off x="6339195" y="1951687"/>
                <a:ext cx="991436" cy="742280"/>
              </a:xfrm>
              <a:prstGeom prst="rect">
                <a:avLst/>
              </a:prstGeom>
            </p:spPr>
          </p:pic>
        </p:grpSp>
        <p:grpSp>
          <p:nvGrpSpPr>
            <p:cNvPr id="82" name="Group 81">
              <a:extLst>
                <a:ext uri="{FF2B5EF4-FFF2-40B4-BE49-F238E27FC236}">
                  <a16:creationId xmlns:a16="http://schemas.microsoft.com/office/drawing/2014/main" id="{BA31E91C-62CE-13CA-A783-C600C612E7A4}"/>
                </a:ext>
              </a:extLst>
            </p:cNvPr>
            <p:cNvGrpSpPr/>
            <p:nvPr/>
          </p:nvGrpSpPr>
          <p:grpSpPr>
            <a:xfrm>
              <a:off x="7759122" y="1119656"/>
              <a:ext cx="1881330" cy="1881331"/>
              <a:chOff x="8243579" y="1933543"/>
              <a:chExt cx="1493960" cy="1493960"/>
            </a:xfrm>
          </p:grpSpPr>
          <p:sp>
            <p:nvSpPr>
              <p:cNvPr id="54" name="Oval 53">
                <a:extLst>
                  <a:ext uri="{FF2B5EF4-FFF2-40B4-BE49-F238E27FC236}">
                    <a16:creationId xmlns:a16="http://schemas.microsoft.com/office/drawing/2014/main" id="{8AD3801B-735E-4D1B-06B7-6CE762F62259}"/>
                  </a:ext>
                </a:extLst>
              </p:cNvPr>
              <p:cNvSpPr/>
              <p:nvPr/>
            </p:nvSpPr>
            <p:spPr>
              <a:xfrm>
                <a:off x="8243579" y="1933543"/>
                <a:ext cx="1493960" cy="1493960"/>
              </a:xfrm>
              <a:prstGeom prst="ellipse">
                <a:avLst/>
              </a:prstGeom>
              <a:gradFill>
                <a:gsLst>
                  <a:gs pos="100000">
                    <a:srgbClr val="006EFF"/>
                  </a:gs>
                  <a:gs pos="0">
                    <a:srgbClr val="00E6F2"/>
                  </a:gs>
                </a:gsLst>
                <a:lin ang="5400000" scaled="0"/>
              </a:gra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dirty="0">
                  <a:solidFill>
                    <a:srgbClr val="000000"/>
                  </a:solidFill>
                  <a:latin typeface="Calibri"/>
                </a:endParaRPr>
              </a:p>
            </p:txBody>
          </p:sp>
          <p:sp>
            <p:nvSpPr>
              <p:cNvPr id="55" name="Oval 54">
                <a:extLst>
                  <a:ext uri="{FF2B5EF4-FFF2-40B4-BE49-F238E27FC236}">
                    <a16:creationId xmlns:a16="http://schemas.microsoft.com/office/drawing/2014/main" id="{13B7FCEF-87F0-8CB5-AB0B-507E38A3446A}"/>
                  </a:ext>
                </a:extLst>
              </p:cNvPr>
              <p:cNvSpPr/>
              <p:nvPr/>
            </p:nvSpPr>
            <p:spPr>
              <a:xfrm>
                <a:off x="8368444" y="2040754"/>
                <a:ext cx="1279536" cy="1279536"/>
              </a:xfrm>
              <a:prstGeom prst="ellipse">
                <a:avLst/>
              </a:prstGeom>
              <a:solidFill>
                <a:schemeClr val="bg1"/>
              </a:soli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dirty="0">
                  <a:solidFill>
                    <a:srgbClr val="000000"/>
                  </a:solidFill>
                  <a:latin typeface="Calibri"/>
                </a:endParaRPr>
              </a:p>
            </p:txBody>
          </p:sp>
        </p:grpSp>
      </p:grpSp>
      <p:sp>
        <p:nvSpPr>
          <p:cNvPr id="66" name="Freeform 19">
            <a:extLst>
              <a:ext uri="{FF2B5EF4-FFF2-40B4-BE49-F238E27FC236}">
                <a16:creationId xmlns:a16="http://schemas.microsoft.com/office/drawing/2014/main" id="{26DEBD60-AED2-43E2-A75A-54A1237288DB}"/>
              </a:ext>
            </a:extLst>
          </p:cNvPr>
          <p:cNvSpPr>
            <a:spLocks/>
          </p:cNvSpPr>
          <p:nvPr/>
        </p:nvSpPr>
        <p:spPr bwMode="auto">
          <a:xfrm rot="16200000">
            <a:off x="1919774" y="-574987"/>
            <a:ext cx="45719" cy="2934633"/>
          </a:xfrm>
          <a:custGeom>
            <a:avLst/>
            <a:gdLst>
              <a:gd name="T0" fmla="*/ 12 w 24"/>
              <a:gd name="T1" fmla="*/ 894 h 894"/>
              <a:gd name="T2" fmla="*/ 0 w 24"/>
              <a:gd name="T3" fmla="*/ 882 h 894"/>
              <a:gd name="T4" fmla="*/ 0 w 24"/>
              <a:gd name="T5" fmla="*/ 12 h 894"/>
              <a:gd name="T6" fmla="*/ 12 w 24"/>
              <a:gd name="T7" fmla="*/ 0 h 894"/>
              <a:gd name="T8" fmla="*/ 24 w 24"/>
              <a:gd name="T9" fmla="*/ 12 h 894"/>
              <a:gd name="T10" fmla="*/ 24 w 24"/>
              <a:gd name="T11" fmla="*/ 882 h 894"/>
              <a:gd name="T12" fmla="*/ 12 w 24"/>
              <a:gd name="T13" fmla="*/ 894 h 894"/>
            </a:gdLst>
            <a:ahLst/>
            <a:cxnLst>
              <a:cxn ang="0">
                <a:pos x="T0" y="T1"/>
              </a:cxn>
              <a:cxn ang="0">
                <a:pos x="T2" y="T3"/>
              </a:cxn>
              <a:cxn ang="0">
                <a:pos x="T4" y="T5"/>
              </a:cxn>
              <a:cxn ang="0">
                <a:pos x="T6" y="T7"/>
              </a:cxn>
              <a:cxn ang="0">
                <a:pos x="T8" y="T9"/>
              </a:cxn>
              <a:cxn ang="0">
                <a:pos x="T10" y="T11"/>
              </a:cxn>
              <a:cxn ang="0">
                <a:pos x="T12" y="T13"/>
              </a:cxn>
            </a:cxnLst>
            <a:rect l="0" t="0" r="r" b="b"/>
            <a:pathLst>
              <a:path w="24" h="894">
                <a:moveTo>
                  <a:pt x="12" y="894"/>
                </a:moveTo>
                <a:cubicBezTo>
                  <a:pt x="6" y="894"/>
                  <a:pt x="0" y="888"/>
                  <a:pt x="0" y="882"/>
                </a:cubicBezTo>
                <a:cubicBezTo>
                  <a:pt x="0" y="12"/>
                  <a:pt x="0" y="12"/>
                  <a:pt x="0" y="12"/>
                </a:cubicBezTo>
                <a:cubicBezTo>
                  <a:pt x="0" y="6"/>
                  <a:pt x="6" y="0"/>
                  <a:pt x="12" y="0"/>
                </a:cubicBezTo>
                <a:cubicBezTo>
                  <a:pt x="19" y="0"/>
                  <a:pt x="24" y="6"/>
                  <a:pt x="24" y="12"/>
                </a:cubicBezTo>
                <a:cubicBezTo>
                  <a:pt x="24" y="882"/>
                  <a:pt x="24" y="882"/>
                  <a:pt x="24" y="882"/>
                </a:cubicBezTo>
                <a:cubicBezTo>
                  <a:pt x="24" y="888"/>
                  <a:pt x="19" y="894"/>
                  <a:pt x="12" y="894"/>
                </a:cubicBezTo>
                <a:close/>
              </a:path>
            </a:pathLst>
          </a:custGeom>
          <a:gradFill flip="none" rotWithShape="1">
            <a:gsLst>
              <a:gs pos="100000">
                <a:srgbClr val="006EFF"/>
              </a:gs>
              <a:gs pos="0">
                <a:srgbClr val="00E6F2"/>
              </a:gs>
            </a:gsLst>
            <a:lin ang="540000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UA" sz="18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A8487E9D-9890-C1FF-BF11-41041FDF8261}"/>
              </a:ext>
            </a:extLst>
          </p:cNvPr>
          <p:cNvSpPr txBox="1"/>
          <p:nvPr/>
        </p:nvSpPr>
        <p:spPr>
          <a:xfrm>
            <a:off x="379245" y="175506"/>
            <a:ext cx="5246103" cy="723275"/>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rPr>
              <a:t>Carbon </a:t>
            </a:r>
            <a:r>
              <a:rPr lang="en-US" sz="2000" b="1" dirty="0">
                <a:solidFill>
                  <a:srgbClr val="005ACD"/>
                </a:solidFill>
                <a:latin typeface="Roboto" panose="02000000000000000000" pitchFamily="2" charset="0"/>
                <a:ea typeface="Roboto" panose="02000000000000000000" pitchFamily="2" charset="0"/>
                <a:cs typeface="Open Sans" panose="020B0606030504020204" pitchFamily="34" charset="0"/>
              </a:rPr>
              <a:t>Management</a:t>
            </a:r>
            <a:endParaRPr kumimoji="0" lang="en-US" sz="2000" b="1" i="0" u="none" strike="noStrike" kern="1200" cap="none" spc="0" normalizeH="0" baseline="0" noProof="0" dirty="0">
              <a:ln>
                <a:noFill/>
              </a:ln>
              <a:solidFill>
                <a:srgbClr val="005ACD"/>
              </a:solidFill>
              <a:effectLst/>
              <a:uLnTx/>
              <a:uFillTx/>
              <a:latin typeface="Roboto" panose="02000000000000000000" pitchFamily="2" charset="0"/>
              <a:ea typeface="Roboto" panose="02000000000000000000" pitchFamily="2" charset="0"/>
              <a:cs typeface="Open Sans" panose="020B0606030504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00B0F0"/>
                </a:solidFill>
                <a:effectLst/>
                <a:uLnTx/>
                <a:uFillTx/>
                <a:latin typeface="Roboto" panose="02000000000000000000" pitchFamily="2" charset="0"/>
                <a:ea typeface="Roboto" panose="02000000000000000000" pitchFamily="2" charset="0"/>
                <a:cs typeface="Open Sans" panose="020B0606030504020204" pitchFamily="34" charset="0"/>
              </a:rPr>
              <a:t>Standards &amp; Disclosure Frameworks</a:t>
            </a:r>
          </a:p>
        </p:txBody>
      </p:sp>
      <p:sp>
        <p:nvSpPr>
          <p:cNvPr id="9" name="Rectangle 8">
            <a:extLst>
              <a:ext uri="{FF2B5EF4-FFF2-40B4-BE49-F238E27FC236}">
                <a16:creationId xmlns:a16="http://schemas.microsoft.com/office/drawing/2014/main" id="{2C2FD882-17BB-04D4-172C-8750A95B82ED}"/>
              </a:ext>
            </a:extLst>
          </p:cNvPr>
          <p:cNvSpPr>
            <a:spLocks noChangeArrowheads="1"/>
          </p:cNvSpPr>
          <p:nvPr/>
        </p:nvSpPr>
        <p:spPr bwMode="auto">
          <a:xfrm>
            <a:off x="8239967" y="704077"/>
            <a:ext cx="2180236" cy="369332"/>
          </a:xfrm>
          <a:prstGeom prst="rect">
            <a:avLst/>
          </a:prstGeom>
          <a:noFill/>
        </p:spPr>
        <p:txBody>
          <a:bodyPr wrap="square">
            <a:spAutoFit/>
          </a:bodyPr>
          <a:lstStyle/>
          <a:p>
            <a:r>
              <a:rPr lang="en-GB" altLang="ru-UA" dirty="0">
                <a:solidFill>
                  <a:srgbClr val="005ACD"/>
                </a:solidFill>
                <a:latin typeface="Roboto" panose="02000000000000000000" pitchFamily="2" charset="0"/>
                <a:cs typeface="Times New Roman" panose="02020603050405020304" pitchFamily="18" charset="0"/>
              </a:rPr>
              <a:t>B Corp</a:t>
            </a:r>
            <a:endParaRPr lang="ru-UA" altLang="ru-UA" dirty="0">
              <a:solidFill>
                <a:srgbClr val="005ACD"/>
              </a:solidFill>
              <a:latin typeface="Roboto" panose="02000000000000000000" pitchFamily="2"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BCDFF831-B11D-38AD-D5A4-02BF2F2993AA}"/>
              </a:ext>
            </a:extLst>
          </p:cNvPr>
          <p:cNvCxnSpPr>
            <a:endCxn id="31" idx="1"/>
          </p:cNvCxnSpPr>
          <p:nvPr/>
        </p:nvCxnSpPr>
        <p:spPr>
          <a:xfrm>
            <a:off x="-8136887" y="3880360"/>
            <a:ext cx="198372" cy="2047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94CAB741-FF64-7558-58E0-EE0110822404}"/>
              </a:ext>
            </a:extLst>
          </p:cNvPr>
          <p:cNvSpPr txBox="1"/>
          <p:nvPr/>
        </p:nvSpPr>
        <p:spPr>
          <a:xfrm>
            <a:off x="388395" y="2645756"/>
            <a:ext cx="1338469" cy="646331"/>
          </a:xfrm>
          <a:prstGeom prst="rect">
            <a:avLst/>
          </a:prstGeom>
          <a:noFill/>
        </p:spPr>
        <p:txBody>
          <a:bodyPr wrap="square">
            <a:spAutoFit/>
          </a:bodyPr>
          <a:lstStyle>
            <a:defPPr>
              <a:defRPr lang="ru-UA"/>
            </a:defPPr>
            <a:lvl1pPr>
              <a:defRPr>
                <a:solidFill>
                  <a:srgbClr val="005ACD"/>
                </a:solidFill>
                <a:latin typeface="Roboto" panose="02000000000000000000" pitchFamily="2" charset="0"/>
                <a:ea typeface="Times New Roman" panose="02020603050405020304" pitchFamily="18" charset="0"/>
                <a:cs typeface="Times New Roman" panose="02020603050405020304" pitchFamily="18" charset="0"/>
              </a:defRPr>
            </a:lvl1pPr>
          </a:lstStyle>
          <a:p>
            <a:r>
              <a:rPr lang="en-GB" altLang="ru-UA" dirty="0"/>
              <a:t>Carbon Neutral</a:t>
            </a:r>
          </a:p>
        </p:txBody>
      </p:sp>
      <p:sp>
        <p:nvSpPr>
          <p:cNvPr id="79" name="TextBox 78">
            <a:extLst>
              <a:ext uri="{FF2B5EF4-FFF2-40B4-BE49-F238E27FC236}">
                <a16:creationId xmlns:a16="http://schemas.microsoft.com/office/drawing/2014/main" id="{C90CB8B0-7412-19D6-93A1-75749249477F}"/>
              </a:ext>
            </a:extLst>
          </p:cNvPr>
          <p:cNvSpPr txBox="1"/>
          <p:nvPr/>
        </p:nvSpPr>
        <p:spPr>
          <a:xfrm>
            <a:off x="2514249" y="1068693"/>
            <a:ext cx="2279472" cy="923330"/>
          </a:xfrm>
          <a:prstGeom prst="rect">
            <a:avLst/>
          </a:prstGeom>
          <a:noFill/>
        </p:spPr>
        <p:txBody>
          <a:bodyPr wrap="square">
            <a:spAutoFit/>
          </a:bodyPr>
          <a:lstStyle/>
          <a:p>
            <a:r>
              <a:rPr lang="en-GB" altLang="ru-UA" sz="1800" dirty="0">
                <a:solidFill>
                  <a:srgbClr val="005ACD"/>
                </a:solidFill>
                <a:latin typeface="Roboto" panose="02000000000000000000" pitchFamily="2" charset="0"/>
                <a:ea typeface="Times New Roman" panose="02020603050405020304" pitchFamily="18" charset="0"/>
                <a:cs typeface="Times New Roman" panose="02020603050405020304" pitchFamily="18" charset="0"/>
              </a:rPr>
              <a:t>Carbon Management in Infrastructure</a:t>
            </a:r>
          </a:p>
        </p:txBody>
      </p:sp>
      <p:sp>
        <p:nvSpPr>
          <p:cNvPr id="81" name="TextBox 80">
            <a:extLst>
              <a:ext uri="{FF2B5EF4-FFF2-40B4-BE49-F238E27FC236}">
                <a16:creationId xmlns:a16="http://schemas.microsoft.com/office/drawing/2014/main" id="{00575DC1-6436-B822-5687-968D508EBF9C}"/>
              </a:ext>
            </a:extLst>
          </p:cNvPr>
          <p:cNvSpPr txBox="1"/>
          <p:nvPr/>
        </p:nvSpPr>
        <p:spPr>
          <a:xfrm>
            <a:off x="5174100" y="299618"/>
            <a:ext cx="2660650" cy="923330"/>
          </a:xfrm>
          <a:prstGeom prst="rect">
            <a:avLst/>
          </a:prstGeom>
          <a:noFill/>
        </p:spPr>
        <p:txBody>
          <a:bodyPr wrap="square">
            <a:spAutoFit/>
          </a:bodyPr>
          <a:lstStyle>
            <a:defPPr>
              <a:defRPr lang="ru-UA"/>
            </a:defPPr>
            <a:lvl1pPr>
              <a:defRPr>
                <a:solidFill>
                  <a:srgbClr val="005ACD"/>
                </a:solidFill>
                <a:latin typeface="Roboto" panose="02000000000000000000" pitchFamily="2" charset="0"/>
                <a:ea typeface="Times New Roman" panose="02020603050405020304" pitchFamily="18" charset="0"/>
                <a:cs typeface="Times New Roman" panose="02020603050405020304" pitchFamily="18" charset="0"/>
              </a:defRPr>
            </a:lvl1pPr>
          </a:lstStyle>
          <a:p>
            <a:r>
              <a:rPr lang="en-GB" altLang="ru-UA" dirty="0"/>
              <a:t>Verification of Science Based Reduction targets</a:t>
            </a:r>
          </a:p>
        </p:txBody>
      </p:sp>
      <p:pic>
        <p:nvPicPr>
          <p:cNvPr id="10" name="Picture 9" descr="A screenshot of a phone&#10;&#10;Description automatically generated">
            <a:extLst>
              <a:ext uri="{FF2B5EF4-FFF2-40B4-BE49-F238E27FC236}">
                <a16:creationId xmlns:a16="http://schemas.microsoft.com/office/drawing/2014/main" id="{CE6903F9-0F93-8297-5AFC-86D85BE7F4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03397" y="3599982"/>
            <a:ext cx="1416571" cy="732554"/>
          </a:xfrm>
          <a:prstGeom prst="rect">
            <a:avLst/>
          </a:prstGeom>
        </p:spPr>
      </p:pic>
      <p:sp>
        <p:nvSpPr>
          <p:cNvPr id="4" name="Oval 3">
            <a:extLst>
              <a:ext uri="{FF2B5EF4-FFF2-40B4-BE49-F238E27FC236}">
                <a16:creationId xmlns:a16="http://schemas.microsoft.com/office/drawing/2014/main" id="{B0BD613A-7F64-C914-E6F4-1F4710D3C642}"/>
              </a:ext>
            </a:extLst>
          </p:cNvPr>
          <p:cNvSpPr/>
          <p:nvPr/>
        </p:nvSpPr>
        <p:spPr>
          <a:xfrm>
            <a:off x="10279193" y="3777166"/>
            <a:ext cx="1881331" cy="1881331"/>
          </a:xfrm>
          <a:prstGeom prst="ellipse">
            <a:avLst/>
          </a:prstGeom>
          <a:no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dirty="0">
              <a:solidFill>
                <a:srgbClr val="000000"/>
              </a:solidFill>
              <a:latin typeface="Calibri"/>
            </a:endParaRPr>
          </a:p>
        </p:txBody>
      </p:sp>
      <p:sp>
        <p:nvSpPr>
          <p:cNvPr id="39" name="Oval 38">
            <a:extLst>
              <a:ext uri="{FF2B5EF4-FFF2-40B4-BE49-F238E27FC236}">
                <a16:creationId xmlns:a16="http://schemas.microsoft.com/office/drawing/2014/main" id="{43F66B05-C0C9-169C-36ED-B70071A1CD4E}"/>
              </a:ext>
            </a:extLst>
          </p:cNvPr>
          <p:cNvSpPr/>
          <p:nvPr/>
        </p:nvSpPr>
        <p:spPr>
          <a:xfrm>
            <a:off x="15471506" y="5504719"/>
            <a:ext cx="1482028" cy="1411197"/>
          </a:xfrm>
          <a:prstGeom prst="ellipse">
            <a:avLst/>
          </a:prstGeom>
          <a:gradFill>
            <a:gsLst>
              <a:gs pos="100000">
                <a:srgbClr val="006EFF"/>
              </a:gs>
              <a:gs pos="0">
                <a:srgbClr val="00E6F2"/>
              </a:gs>
            </a:gsLst>
            <a:lin ang="5400000" scaled="0"/>
          </a:gra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sp>
        <p:nvSpPr>
          <p:cNvPr id="42" name="Oval 41">
            <a:extLst>
              <a:ext uri="{FF2B5EF4-FFF2-40B4-BE49-F238E27FC236}">
                <a16:creationId xmlns:a16="http://schemas.microsoft.com/office/drawing/2014/main" id="{77DF3B42-C280-2176-0CD6-58F67F7FFAB9}"/>
              </a:ext>
            </a:extLst>
          </p:cNvPr>
          <p:cNvSpPr/>
          <p:nvPr/>
        </p:nvSpPr>
        <p:spPr>
          <a:xfrm>
            <a:off x="9260181" y="3738606"/>
            <a:ext cx="1993185" cy="1917243"/>
          </a:xfrm>
          <a:prstGeom prst="ellipse">
            <a:avLst/>
          </a:prstGeom>
          <a:gradFill>
            <a:gsLst>
              <a:gs pos="100000">
                <a:srgbClr val="006EFF"/>
              </a:gs>
              <a:gs pos="0">
                <a:srgbClr val="00E6F2"/>
              </a:gs>
            </a:gsLst>
            <a:lin ang="5400000" scaled="0"/>
          </a:gra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srgbClr val="000000"/>
              </a:solidFill>
              <a:latin typeface="Calibri"/>
            </a:endParaRPr>
          </a:p>
        </p:txBody>
      </p:sp>
      <p:pic>
        <p:nvPicPr>
          <p:cNvPr id="1028" name="Picture 4" descr="EcoVadis News - Duofuse">
            <a:extLst>
              <a:ext uri="{FF2B5EF4-FFF2-40B4-BE49-F238E27FC236}">
                <a16:creationId xmlns:a16="http://schemas.microsoft.com/office/drawing/2014/main" id="{35579C6E-FDEF-F8ED-6147-4328A052DBC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359573" y="3885895"/>
            <a:ext cx="1794399" cy="1648868"/>
          </a:xfrm>
          <a:prstGeom prst="rect">
            <a:avLst/>
          </a:prstGeom>
          <a:noFill/>
          <a:extLst>
            <a:ext uri="{909E8E84-426E-40DD-AFC4-6F175D3DCCD1}">
              <a14:hiddenFill xmlns:a14="http://schemas.microsoft.com/office/drawing/2010/main">
                <a:solidFill>
                  <a:srgbClr val="FFFFFF"/>
                </a:solidFill>
              </a14:hiddenFill>
            </a:ext>
          </a:extLst>
        </p:spPr>
      </p:pic>
      <p:sp>
        <p:nvSpPr>
          <p:cNvPr id="43" name="Oval 42">
            <a:extLst>
              <a:ext uri="{FF2B5EF4-FFF2-40B4-BE49-F238E27FC236}">
                <a16:creationId xmlns:a16="http://schemas.microsoft.com/office/drawing/2014/main" id="{C20DF67E-AE9A-316F-4222-F6E991E0AB87}"/>
              </a:ext>
            </a:extLst>
          </p:cNvPr>
          <p:cNvSpPr/>
          <p:nvPr/>
        </p:nvSpPr>
        <p:spPr>
          <a:xfrm>
            <a:off x="9706243" y="1783627"/>
            <a:ext cx="1881330" cy="1881331"/>
          </a:xfrm>
          <a:prstGeom prst="ellipse">
            <a:avLst/>
          </a:prstGeom>
          <a:gradFill>
            <a:gsLst>
              <a:gs pos="100000">
                <a:srgbClr val="006EFF"/>
              </a:gs>
              <a:gs pos="0">
                <a:srgbClr val="00E6F2"/>
              </a:gs>
            </a:gsLst>
            <a:lin ang="5400000" scaled="0"/>
          </a:gra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dirty="0">
              <a:solidFill>
                <a:srgbClr val="000000"/>
              </a:solidFill>
              <a:latin typeface="Calibri"/>
            </a:endParaRPr>
          </a:p>
        </p:txBody>
      </p:sp>
      <p:sp>
        <p:nvSpPr>
          <p:cNvPr id="45" name="Oval 44">
            <a:extLst>
              <a:ext uri="{FF2B5EF4-FFF2-40B4-BE49-F238E27FC236}">
                <a16:creationId xmlns:a16="http://schemas.microsoft.com/office/drawing/2014/main" id="{7077B6F1-A5B1-A33F-6946-DF64D15D8CCD}"/>
              </a:ext>
            </a:extLst>
          </p:cNvPr>
          <p:cNvSpPr/>
          <p:nvPr/>
        </p:nvSpPr>
        <p:spPr>
          <a:xfrm>
            <a:off x="9841253" y="1901476"/>
            <a:ext cx="1611309" cy="1611309"/>
          </a:xfrm>
          <a:prstGeom prst="ellipse">
            <a:avLst/>
          </a:prstGeom>
          <a:solidFill>
            <a:schemeClr val="bg1"/>
          </a:solidFill>
          <a:ln>
            <a:noFill/>
          </a:ln>
          <a:effectLst>
            <a:outerShdw blurRad="38100" dist="38100" dir="27000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dirty="0">
              <a:solidFill>
                <a:srgbClr val="000000"/>
              </a:solidFill>
              <a:latin typeface="Calibri"/>
            </a:endParaRPr>
          </a:p>
        </p:txBody>
      </p:sp>
      <p:pic>
        <p:nvPicPr>
          <p:cNvPr id="1032" name="Picture 8">
            <a:extLst>
              <a:ext uri="{FF2B5EF4-FFF2-40B4-BE49-F238E27FC236}">
                <a16:creationId xmlns:a16="http://schemas.microsoft.com/office/drawing/2014/main" id="{DD0EE516-A82B-00B5-5DF6-7D35597B253E}"/>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972675" y="2274586"/>
            <a:ext cx="1352529" cy="73549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B5A972DD-8F38-CF52-768D-DAF87B761D3C}"/>
              </a:ext>
            </a:extLst>
          </p:cNvPr>
          <p:cNvSpPr>
            <a:spLocks noChangeArrowheads="1"/>
          </p:cNvSpPr>
          <p:nvPr/>
        </p:nvSpPr>
        <p:spPr bwMode="auto">
          <a:xfrm>
            <a:off x="9822664" y="1147053"/>
            <a:ext cx="2180236" cy="646331"/>
          </a:xfrm>
          <a:prstGeom prst="rect">
            <a:avLst/>
          </a:prstGeom>
          <a:noFill/>
        </p:spPr>
        <p:txBody>
          <a:bodyPr wrap="square">
            <a:spAutoFit/>
          </a:bodyPr>
          <a:lstStyle/>
          <a:p>
            <a:r>
              <a:rPr lang="en-GB" altLang="ru-UA" dirty="0">
                <a:solidFill>
                  <a:srgbClr val="005ACD"/>
                </a:solidFill>
                <a:latin typeface="Roboto" panose="02000000000000000000" pitchFamily="2" charset="0"/>
                <a:cs typeface="Times New Roman" panose="02020603050405020304" pitchFamily="18" charset="0"/>
              </a:rPr>
              <a:t>Carbon Disclosure Project</a:t>
            </a:r>
            <a:endParaRPr lang="ru-UA" altLang="ru-UA" dirty="0">
              <a:solidFill>
                <a:srgbClr val="005ACD"/>
              </a:solidFill>
              <a:latin typeface="Roboto" panose="02000000000000000000" pitchFamily="2" charset="0"/>
              <a:cs typeface="Times New Roman" panose="02020603050405020304" pitchFamily="18" charset="0"/>
            </a:endParaRPr>
          </a:p>
        </p:txBody>
      </p:sp>
      <p:pic>
        <p:nvPicPr>
          <p:cNvPr id="1030" name="Picture 6">
            <a:extLst>
              <a:ext uri="{FF2B5EF4-FFF2-40B4-BE49-F238E27FC236}">
                <a16:creationId xmlns:a16="http://schemas.microsoft.com/office/drawing/2014/main" id="{7BCCA13D-343E-5314-75EF-EA78AB7A3DE6}"/>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192163" y="1441153"/>
            <a:ext cx="1032844" cy="126227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DF5EB6FF-881B-5F73-F7FA-72D8E5A0C391}"/>
              </a:ext>
            </a:extLst>
          </p:cNvPr>
          <p:cNvSpPr>
            <a:spLocks noChangeArrowheads="1"/>
          </p:cNvSpPr>
          <p:nvPr/>
        </p:nvSpPr>
        <p:spPr bwMode="auto">
          <a:xfrm>
            <a:off x="10999300" y="3856696"/>
            <a:ext cx="2180236" cy="369332"/>
          </a:xfrm>
          <a:prstGeom prst="rect">
            <a:avLst/>
          </a:prstGeom>
          <a:noFill/>
        </p:spPr>
        <p:txBody>
          <a:bodyPr wrap="square">
            <a:spAutoFit/>
          </a:bodyPr>
          <a:lstStyle/>
          <a:p>
            <a:r>
              <a:rPr lang="en-GB" altLang="ru-UA" dirty="0" err="1">
                <a:solidFill>
                  <a:srgbClr val="005ACD"/>
                </a:solidFill>
                <a:latin typeface="Roboto" panose="02000000000000000000" pitchFamily="2" charset="0"/>
                <a:cs typeface="Times New Roman" panose="02020603050405020304" pitchFamily="18" charset="0"/>
              </a:rPr>
              <a:t>Ecovadis</a:t>
            </a:r>
            <a:endParaRPr lang="ru-UA" altLang="ru-UA" dirty="0">
              <a:solidFill>
                <a:srgbClr val="005ACD"/>
              </a:solidFill>
              <a:latin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828270264"/>
      </p:ext>
    </p:extLst>
  </p:cSld>
  <p:clrMapOvr>
    <a:masterClrMapping/>
  </p:clrMapOvr>
</p:sld>
</file>

<file path=ppt/theme/theme1.xml><?xml version="1.0" encoding="utf-8"?>
<a:theme xmlns:a="http://schemas.openxmlformats.org/drawingml/2006/main" name="Office Theme">
  <a:themeElements>
    <a:clrScheme name="00 Neomorph Light">
      <a:dk1>
        <a:srgbClr val="ACB0C0"/>
      </a:dk1>
      <a:lt1>
        <a:sysClr val="window" lastClr="FFFFFF"/>
      </a:lt1>
      <a:dk2>
        <a:srgbClr val="FFFFFF"/>
      </a:dk2>
      <a:lt2>
        <a:srgbClr val="EBECF0"/>
      </a:lt2>
      <a:accent1>
        <a:srgbClr val="9FA7C4"/>
      </a:accent1>
      <a:accent2>
        <a:srgbClr val="FFD000"/>
      </a:accent2>
      <a:accent3>
        <a:srgbClr val="00E6F2"/>
      </a:accent3>
      <a:accent4>
        <a:srgbClr val="006EFF"/>
      </a:accent4>
      <a:accent5>
        <a:srgbClr val="065381"/>
      </a:accent5>
      <a:accent6>
        <a:srgbClr val="BD114D"/>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chemeClr val="bg1"/>
            </a:gs>
            <a:gs pos="100000">
              <a:schemeClr val="bg1">
                <a:alpha val="0"/>
              </a:schemeClr>
            </a:gs>
          </a:gsLst>
          <a:lin ang="0" scaled="1"/>
        </a:gradFill>
        <a:ln>
          <a:noFill/>
        </a:ln>
      </a:spPr>
      <a:bodyPr rtlCol="0" anchor="ctr"/>
      <a:lstStyle>
        <a:defPPr algn="ctr">
          <a:defRPr b="1" dirty="0">
            <a:solidFill>
              <a:srgbClr val="1FACD7"/>
            </a:solidFill>
            <a:latin typeface="Roboto" panose="02000000000000000000" pitchFamily="2" charset="0"/>
            <a:ea typeface="Roboto" panose="020000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GWM">
      <a:dk1>
        <a:srgbClr val="000000"/>
      </a:dk1>
      <a:lt1>
        <a:srgbClr val="FFFFFF"/>
      </a:lt1>
      <a:dk2>
        <a:srgbClr val="813085"/>
      </a:dk2>
      <a:lt2>
        <a:srgbClr val="F08028"/>
      </a:lt2>
      <a:accent1>
        <a:srgbClr val="813085"/>
      </a:accent1>
      <a:accent2>
        <a:srgbClr val="F08028"/>
      </a:accent2>
      <a:accent3>
        <a:srgbClr val="309F9F"/>
      </a:accent3>
      <a:accent4>
        <a:srgbClr val="FFFFFF"/>
      </a:accent4>
      <a:accent5>
        <a:srgbClr val="000000"/>
      </a:accent5>
      <a:accent6>
        <a:srgbClr val="000000"/>
      </a:accent6>
      <a:hlink>
        <a:srgbClr val="309F9F"/>
      </a:hlink>
      <a:folHlink>
        <a:srgbClr val="8130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7</TotalTime>
  <Words>3146</Words>
  <Application>Microsoft Office PowerPoint</Application>
  <PresentationFormat>Widescreen</PresentationFormat>
  <Paragraphs>358</Paragraphs>
  <Slides>29</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Arial Bold</vt:lpstr>
      <vt:lpstr>Arial Light</vt:lpstr>
      <vt:lpstr>Calibri</vt:lpstr>
      <vt:lpstr>Roboto</vt:lpstr>
      <vt:lpstr>Roboto Black</vt:lpstr>
      <vt:lpstr>Roboto Light</vt:lpstr>
      <vt:lpstr>Segoe UI</vt:lpstr>
      <vt:lpstr>WMCA Circular Bold</vt:lpstr>
      <vt:lpstr>WMCA Circular Book</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Алексей</dc:creator>
  <cp:lastModifiedBy>Covlea, Maria</cp:lastModifiedBy>
  <cp:revision>650</cp:revision>
  <cp:lastPrinted>2021-09-27T10:18:18Z</cp:lastPrinted>
  <dcterms:created xsi:type="dcterms:W3CDTF">2020-10-28T14:52:31Z</dcterms:created>
  <dcterms:modified xsi:type="dcterms:W3CDTF">2024-09-30T08:27:01Z</dcterms:modified>
</cp:coreProperties>
</file>