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4"/>
    <p:sldMasterId id="2147483737" r:id="rId5"/>
  </p:sldMasterIdLst>
  <p:notesMasterIdLst>
    <p:notesMasterId r:id="rId18"/>
  </p:notesMasterIdLst>
  <p:sldIdLst>
    <p:sldId id="256" r:id="rId6"/>
    <p:sldId id="263" r:id="rId7"/>
    <p:sldId id="260" r:id="rId8"/>
    <p:sldId id="258" r:id="rId9"/>
    <p:sldId id="266" r:id="rId10"/>
    <p:sldId id="291" r:id="rId11"/>
    <p:sldId id="261" r:id="rId12"/>
    <p:sldId id="514" r:id="rId13"/>
    <p:sldId id="513" r:id="rId14"/>
    <p:sldId id="515" r:id="rId15"/>
    <p:sldId id="275" r:id="rId16"/>
    <p:sldId id="29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3085"/>
    <a:srgbClr val="EA7B23"/>
    <a:srgbClr val="33A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224BC7-98DC-4E35-96DF-1F5DBA5EAA89}" v="3" dt="2024-10-08T07:54:03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0" autoAdjust="0"/>
    <p:restoredTop sz="94794" autoAdjust="0"/>
  </p:normalViewPr>
  <p:slideViewPr>
    <p:cSldViewPr snapToGrid="0">
      <p:cViewPr varScale="1">
        <p:scale>
          <a:sx n="99" d="100"/>
          <a:sy n="99" d="100"/>
        </p:scale>
        <p:origin x="9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rsi Salehi" userId="807939a6-b89a-4ff7-985b-9f9347668e88" providerId="ADAL" clId="{53224BC7-98DC-4E35-96DF-1F5DBA5EAA89}"/>
    <pc:docChg chg="undo custSel modSld">
      <pc:chgData name="Nersi Salehi" userId="807939a6-b89a-4ff7-985b-9f9347668e88" providerId="ADAL" clId="{53224BC7-98DC-4E35-96DF-1F5DBA5EAA89}" dt="2024-10-08T10:13:22.371" v="419" actId="6549"/>
      <pc:docMkLst>
        <pc:docMk/>
      </pc:docMkLst>
      <pc:sldChg chg="modSp mod">
        <pc:chgData name="Nersi Salehi" userId="807939a6-b89a-4ff7-985b-9f9347668e88" providerId="ADAL" clId="{53224BC7-98DC-4E35-96DF-1F5DBA5EAA89}" dt="2024-10-08T10:13:22.371" v="419" actId="6549"/>
        <pc:sldMkLst>
          <pc:docMk/>
          <pc:sldMk cId="154682287" sldId="275"/>
        </pc:sldMkLst>
        <pc:spChg chg="mod">
          <ac:chgData name="Nersi Salehi" userId="807939a6-b89a-4ff7-985b-9f9347668e88" providerId="ADAL" clId="{53224BC7-98DC-4E35-96DF-1F5DBA5EAA89}" dt="2024-10-08T10:13:22.371" v="419" actId="6549"/>
          <ac:spMkLst>
            <pc:docMk/>
            <pc:sldMk cId="154682287" sldId="275"/>
            <ac:spMk id="6" creationId="{6F27517F-F8B2-52A2-DBE6-5B23927E9AF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87796-4735-4BB5-96CA-F1A383974C4A}" type="datetimeFigureOut">
              <a:rPr lang="en-GB" smtClean="0"/>
              <a:t>08/10/2024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D2BB8-F9E9-4624-8DAA-DE5BA875CCE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9546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statistics/business-population-estimates-2022/business-population-estimates-for-the-uk-and-regions-2022-statistical-release-html#:~:text=total%20employment%20in%20SMEs%20increased,2022%2C%20an%20increase%20of%200.6%25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ritish-business-bank.co.uk/research/smaller-businesses-and-the-transition-to-net-zero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Reference: </a:t>
            </a:r>
            <a:br>
              <a:rPr lang="en-GB" dirty="0"/>
            </a:br>
            <a:r>
              <a:rPr lang="en-GB" dirty="0"/>
              <a:t>- </a:t>
            </a:r>
            <a:r>
              <a:rPr lang="en-GB" sz="12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Account for </a:t>
            </a:r>
            <a:r>
              <a:rPr lang="en-GB" sz="1200" b="1" dirty="0">
                <a:solidFill>
                  <a:srgbClr val="EA7B23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99.9%</a:t>
            </a:r>
            <a:r>
              <a:rPr lang="en-GB" sz="12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of UK </a:t>
            </a:r>
            <a:r>
              <a:rPr lang="en-GB" sz="12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businesses </a:t>
            </a:r>
            <a:br>
              <a:rPr lang="en-GB" sz="12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2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GB" sz="1200" b="1" dirty="0">
                <a:solidFill>
                  <a:srgbClr val="EA7B23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1/3</a:t>
            </a:r>
            <a:r>
              <a:rPr lang="en-GB" sz="12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of total UK emissions</a:t>
            </a:r>
            <a:r>
              <a:rPr lang="en-GB" sz="12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GB" sz="12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1200" dirty="0">
              <a:solidFill>
                <a:schemeClr val="tx1"/>
              </a:solidFill>
              <a:latin typeface="WMCA Circular Book" panose="020B0604020101020102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D2BB8-F9E9-4624-8DAA-DE5BA875CCEA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7919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D2BB8-F9E9-4624-8DAA-DE5BA875CCEA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9142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D2BB8-F9E9-4624-8DAA-DE5BA875CCEA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721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D2BB8-F9E9-4624-8DAA-DE5BA875CCEA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8793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tiff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heading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8314" y="2546952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 Here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13" name="Picture 12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6510F30B-79C4-E0D2-5DE7-149F9EB3F2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24" name="Picture 23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E8ACAA45-181C-8FD6-D26E-76B94C19975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B4941A68-B900-DE33-77F1-B000A1406B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911653" y="797369"/>
            <a:ext cx="8784050" cy="7006929"/>
          </a:xfrm>
          <a:prstGeom prst="hexagon">
            <a:avLst/>
          </a:prstGeom>
        </p:spPr>
        <p:txBody>
          <a:bodyPr/>
          <a:lstStyle/>
          <a:p>
            <a:r>
              <a:rPr lang="en-US" dirty="0"/>
              <a:t>Insert title image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0BA87-2EF3-560B-5799-77D7A26026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8314" y="3725790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design is ideal for grabbing people’s attention at conferences and events</a:t>
            </a:r>
          </a:p>
        </p:txBody>
      </p:sp>
    </p:spTree>
    <p:extLst>
      <p:ext uri="{BB962C8B-B14F-4D97-AF65-F5344CB8AC3E}">
        <p14:creationId xmlns:p14="http://schemas.microsoft.com/office/powerpoint/2010/main" val="762651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1022952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pic>
        <p:nvPicPr>
          <p:cNvPr id="20" name="Picture 19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C921208-8D9C-B41B-6B3E-0851979F5CE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328386" y="1116013"/>
            <a:ext cx="300980" cy="438842"/>
          </a:xfrm>
          <a:prstGeom prst="rect">
            <a:avLst/>
          </a:prstGeom>
        </p:spPr>
      </p:pic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1C403A62-F0EA-B07A-6CE3-CF663D8745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F725958-C44A-50F3-0803-360FB11618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100" y="187530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text-heavy presentations, perhaps for reporting to stakeholders</a:t>
            </a:r>
          </a:p>
        </p:txBody>
      </p:sp>
    </p:spTree>
    <p:extLst>
      <p:ext uri="{BB962C8B-B14F-4D97-AF65-F5344CB8AC3E}">
        <p14:creationId xmlns:p14="http://schemas.microsoft.com/office/powerpoint/2010/main" val="1476217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1022952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pic>
        <p:nvPicPr>
          <p:cNvPr id="3" name="Picture 2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A2357C65-064F-DD0C-C303-628E325978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328387" y="1116013"/>
            <a:ext cx="300980" cy="438842"/>
          </a:xfrm>
          <a:prstGeom prst="rect">
            <a:avLst/>
          </a:prstGeom>
        </p:spPr>
      </p:pic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4915F70C-70DE-CAB2-65C3-9B5562DAA76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4432C23-CD13-1920-122B-DD2C30F701F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100" y="187530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text-heavy presentations, perhaps for reporting to stakeholders</a:t>
            </a:r>
          </a:p>
        </p:txBody>
      </p:sp>
    </p:spTree>
    <p:extLst>
      <p:ext uri="{BB962C8B-B14F-4D97-AF65-F5344CB8AC3E}">
        <p14:creationId xmlns:p14="http://schemas.microsoft.com/office/powerpoint/2010/main" val="16100443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1022952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pic>
        <p:nvPicPr>
          <p:cNvPr id="20" name="Picture 19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C921208-8D9C-B41B-6B3E-0851979F5CE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328386" y="1116013"/>
            <a:ext cx="300980" cy="438842"/>
          </a:xfrm>
          <a:prstGeom prst="rect">
            <a:avLst/>
          </a:prstGeom>
        </p:spPr>
      </p:pic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7BE09F1-1268-7830-3A2A-E34A684E7B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49799" y="1554855"/>
            <a:ext cx="8784050" cy="7006929"/>
          </a:xfrm>
          <a:prstGeom prst="hexagon">
            <a:avLst/>
          </a:prstGeom>
        </p:spPr>
        <p:txBody>
          <a:bodyPr/>
          <a:lstStyle/>
          <a:p>
            <a:r>
              <a:rPr lang="en-US" dirty="0"/>
              <a:t>Insert title image here</a:t>
            </a:r>
          </a:p>
        </p:txBody>
      </p:sp>
      <p:pic>
        <p:nvPicPr>
          <p:cNvPr id="3" name="Picture 2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574C764A-49C8-B079-E1EA-84118DC2BD3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BB19C00-FE82-383F-E541-61B0E2EB13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100" y="187530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text-heavy presentations, perhaps for reporting to stakeholders</a:t>
            </a:r>
          </a:p>
        </p:txBody>
      </p:sp>
    </p:spTree>
    <p:extLst>
      <p:ext uri="{BB962C8B-B14F-4D97-AF65-F5344CB8AC3E}">
        <p14:creationId xmlns:p14="http://schemas.microsoft.com/office/powerpoint/2010/main" val="649846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1022952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pic>
        <p:nvPicPr>
          <p:cNvPr id="3" name="Picture 2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A2357C65-064F-DD0C-C303-628E325978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328387" y="1116013"/>
            <a:ext cx="300980" cy="438842"/>
          </a:xfrm>
          <a:prstGeom prst="rect">
            <a:avLst/>
          </a:prstGeom>
        </p:spPr>
      </p:pic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C85F6A27-B408-4E2C-B4BC-68EF9302A5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49799" y="1554855"/>
            <a:ext cx="8784050" cy="7006929"/>
          </a:xfrm>
          <a:prstGeom prst="hexagon">
            <a:avLst/>
          </a:prstGeom>
        </p:spPr>
        <p:txBody>
          <a:bodyPr/>
          <a:lstStyle/>
          <a:p>
            <a:r>
              <a:rPr lang="en-US" dirty="0"/>
              <a:t>Insert title image here</a:t>
            </a:r>
          </a:p>
        </p:txBody>
      </p:sp>
      <p:pic>
        <p:nvPicPr>
          <p:cNvPr id="4" name="Picture 3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6503029A-48BB-6461-87A8-7380A4A34A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2E371FC-6F90-649F-C99D-744A3509E6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100" y="187530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813085"/>
                </a:solidFill>
              </a:defRPr>
            </a:lvl1pPr>
          </a:lstStyle>
          <a:p>
            <a:pPr lvl="0"/>
            <a:r>
              <a:rPr lang="en-US" dirty="0"/>
              <a:t>This slide design is ideal for text-heavy presentations, perhaps for reporting to stakeholders</a:t>
            </a:r>
          </a:p>
        </p:txBody>
      </p:sp>
    </p:spTree>
    <p:extLst>
      <p:ext uri="{BB962C8B-B14F-4D97-AF65-F5344CB8AC3E}">
        <p14:creationId xmlns:p14="http://schemas.microsoft.com/office/powerpoint/2010/main" val="635993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in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022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9816671-F2D1-66DE-E97A-31B5899FFA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0022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99F142D-DB00-7324-293B-ECACC595F2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0283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A118E0CC-B595-C5C9-D5FE-0FBBF357DF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0283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64EEDBC-F756-DBA6-E261-35906FBD01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15309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92ACC243-CC55-F9C7-3790-4DD57E0B76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15309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663F8DE1-E685-F349-8953-2C55C6081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90336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92D7B3DC-0F4A-05E5-D32F-F95134B709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90336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pic>
        <p:nvPicPr>
          <p:cNvPr id="21" name="Picture 20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4DAA37FD-BBAB-9C1F-C698-30B536F24BC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1024133" y="1815541"/>
            <a:ext cx="1312798" cy="1914117"/>
          </a:xfrm>
          <a:prstGeom prst="rect">
            <a:avLst/>
          </a:prstGeom>
        </p:spPr>
      </p:pic>
      <p:pic>
        <p:nvPicPr>
          <p:cNvPr id="25" name="Picture 24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AF2C1234-1654-5E25-3314-A478158C3A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3988156" y="1815542"/>
            <a:ext cx="1312798" cy="1914117"/>
          </a:xfrm>
          <a:prstGeom prst="rect">
            <a:avLst/>
          </a:prstGeom>
        </p:spPr>
      </p:pic>
      <p:pic>
        <p:nvPicPr>
          <p:cNvPr id="26" name="Picture 25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CA909D1F-D54B-1029-E70A-4753717225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6863182" y="1815541"/>
            <a:ext cx="1312798" cy="1914117"/>
          </a:xfrm>
          <a:prstGeom prst="rect">
            <a:avLst/>
          </a:prstGeom>
        </p:spPr>
      </p:pic>
      <p:pic>
        <p:nvPicPr>
          <p:cNvPr id="27" name="Picture 26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86183EA-97FB-6743-7766-38A17AB5B26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9738208" y="1815540"/>
            <a:ext cx="1312798" cy="1914117"/>
          </a:xfrm>
          <a:prstGeom prst="rect">
            <a:avLst/>
          </a:prstGeom>
        </p:spPr>
      </p:pic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19DEA8D8-A7F0-6CEF-DDBC-3A663E5A7D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8F4E975-5515-8C60-E37F-F40EEE02B22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3473" y="108591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2995250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in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urpl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BEE0B0D-9701-737B-8B1D-046955E37F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9738205" y="1815536"/>
            <a:ext cx="1312802" cy="1914120"/>
          </a:xfrm>
          <a:prstGeom prst="rect">
            <a:avLst/>
          </a:prstGeom>
        </p:spPr>
      </p:pic>
      <p:pic>
        <p:nvPicPr>
          <p:cNvPr id="9" name="Picture 8" descr="A purpl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43B976AF-C46C-3CE2-668B-0CD5B0EB1E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6863180" y="1815537"/>
            <a:ext cx="1312802" cy="1914120"/>
          </a:xfrm>
          <a:prstGeom prst="rect">
            <a:avLst/>
          </a:prstGeom>
        </p:spPr>
      </p:pic>
      <p:pic>
        <p:nvPicPr>
          <p:cNvPr id="8" name="Picture 7" descr="A purpl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9B75C789-974F-FA30-206C-86F72673BB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3988153" y="1815537"/>
            <a:ext cx="1312802" cy="1914120"/>
          </a:xfrm>
          <a:prstGeom prst="rect">
            <a:avLst/>
          </a:prstGeom>
        </p:spPr>
      </p:pic>
      <p:pic>
        <p:nvPicPr>
          <p:cNvPr id="7" name="Picture 6" descr="A purpl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E411FBEE-FDC9-D673-DEEF-EAADC0F834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024132" y="1815537"/>
            <a:ext cx="1312802" cy="191412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022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9816671-F2D1-66DE-E97A-31B5899FFA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0022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99F142D-DB00-7324-293B-ECACC595F2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0283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A118E0CC-B595-C5C9-D5FE-0FBBF357DF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0283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64EEDBC-F756-DBA6-E261-35906FBD01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15309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92ACC243-CC55-F9C7-3790-4DD57E0B76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15309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663F8DE1-E685-F349-8953-2C55C6081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90336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92D7B3DC-0F4A-05E5-D32F-F95134B709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90336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19DEA8D8-A7F0-6CEF-DDBC-3A663E5A7D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11DDC89-EDCF-FD12-FC23-41CE9A97DC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3473" y="108591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721995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lum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5222" y="1022952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graphicFrame>
        <p:nvGraphicFramePr>
          <p:cNvPr id="9" name="Table 19">
            <a:extLst>
              <a:ext uri="{FF2B5EF4-FFF2-40B4-BE49-F238E27FC236}">
                <a16:creationId xmlns:a16="http://schemas.microsoft.com/office/drawing/2014/main" id="{EA2F3CC2-0AB0-062D-FCC7-3EFD00BBEED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35514285"/>
              </p:ext>
            </p:extLst>
          </p:nvPr>
        </p:nvGraphicFramePr>
        <p:xfrm>
          <a:off x="525222" y="1861250"/>
          <a:ext cx="11141556" cy="406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3852">
                  <a:extLst>
                    <a:ext uri="{9D8B030D-6E8A-4147-A177-3AD203B41FA5}">
                      <a16:colId xmlns:a16="http://schemas.microsoft.com/office/drawing/2014/main" val="3996957391"/>
                    </a:ext>
                  </a:extLst>
                </a:gridCol>
                <a:gridCol w="3713852">
                  <a:extLst>
                    <a:ext uri="{9D8B030D-6E8A-4147-A177-3AD203B41FA5}">
                      <a16:colId xmlns:a16="http://schemas.microsoft.com/office/drawing/2014/main" val="1183091787"/>
                    </a:ext>
                  </a:extLst>
                </a:gridCol>
                <a:gridCol w="3713852">
                  <a:extLst>
                    <a:ext uri="{9D8B030D-6E8A-4147-A177-3AD203B41FA5}">
                      <a16:colId xmlns:a16="http://schemas.microsoft.com/office/drawing/2014/main" val="2455646976"/>
                    </a:ext>
                  </a:extLst>
                </a:gridCol>
              </a:tblGrid>
              <a:tr h="81262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198442"/>
                  </a:ext>
                </a:extLst>
              </a:tr>
              <a:tr h="325051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24948"/>
                  </a:ext>
                </a:extLst>
              </a:tr>
            </a:tbl>
          </a:graphicData>
        </a:graphic>
      </p:graphicFrame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E0F6B68E-7C99-03A2-E60D-7262D526C08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D187D02-E80F-C924-1075-4B684960A74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87760" y="1034620"/>
            <a:ext cx="3706812" cy="624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F948B97-E26A-1FAE-4515-D7274CFBB44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463" y="1860550"/>
            <a:ext cx="3711575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95D78965-F53F-E7BF-B1D5-8B9BCE20A40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25463" y="2691188"/>
            <a:ext cx="3711575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8DF5B00E-79EF-B133-5B1B-4E033846232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45885" y="1860550"/>
            <a:ext cx="3711575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7DC9E280-2AFF-F863-1D2D-71484CBCD8F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952345" y="1860550"/>
            <a:ext cx="3711575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556D1854-3247-A82A-F115-CEE7BC80696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238904" y="2691188"/>
            <a:ext cx="3711575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B454EFB-31AD-1A6F-34B1-3F155F81CD0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952346" y="2691188"/>
            <a:ext cx="3711575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9053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lum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5222" y="1022952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graphicFrame>
        <p:nvGraphicFramePr>
          <p:cNvPr id="9" name="Table 19">
            <a:extLst>
              <a:ext uri="{FF2B5EF4-FFF2-40B4-BE49-F238E27FC236}">
                <a16:creationId xmlns:a16="http://schemas.microsoft.com/office/drawing/2014/main" id="{EA2F3CC2-0AB0-062D-FCC7-3EFD00BBEED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76351307"/>
              </p:ext>
            </p:extLst>
          </p:nvPr>
        </p:nvGraphicFramePr>
        <p:xfrm>
          <a:off x="525222" y="1861250"/>
          <a:ext cx="11141556" cy="406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3852">
                  <a:extLst>
                    <a:ext uri="{9D8B030D-6E8A-4147-A177-3AD203B41FA5}">
                      <a16:colId xmlns:a16="http://schemas.microsoft.com/office/drawing/2014/main" val="3996957391"/>
                    </a:ext>
                  </a:extLst>
                </a:gridCol>
                <a:gridCol w="3713852">
                  <a:extLst>
                    <a:ext uri="{9D8B030D-6E8A-4147-A177-3AD203B41FA5}">
                      <a16:colId xmlns:a16="http://schemas.microsoft.com/office/drawing/2014/main" val="1183091787"/>
                    </a:ext>
                  </a:extLst>
                </a:gridCol>
                <a:gridCol w="3713852">
                  <a:extLst>
                    <a:ext uri="{9D8B030D-6E8A-4147-A177-3AD203B41FA5}">
                      <a16:colId xmlns:a16="http://schemas.microsoft.com/office/drawing/2014/main" val="2455646976"/>
                    </a:ext>
                  </a:extLst>
                </a:gridCol>
              </a:tblGrid>
              <a:tr h="81262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198442"/>
                  </a:ext>
                </a:extLst>
              </a:tr>
              <a:tr h="325051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24948"/>
                  </a:ext>
                </a:extLst>
              </a:tr>
            </a:tbl>
          </a:graphicData>
        </a:graphic>
      </p:graphicFrame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E0F6B68E-7C99-03A2-E60D-7262D526C08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DB125DD-55DE-F36A-D05C-37868DD26E2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87760" y="1034620"/>
            <a:ext cx="3706812" cy="624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813085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216387D-5830-B99E-D780-564224FC4D9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463" y="1860550"/>
            <a:ext cx="3711575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5D8986F9-D407-2883-9B69-940360A62DF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952345" y="2691188"/>
            <a:ext cx="3711575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AC4660B6-8B83-A9D3-B93D-44DDA91796F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231924" y="1860550"/>
            <a:ext cx="3711575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350E2828-85F4-9D10-536E-DE564D0D5CC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952345" y="1860550"/>
            <a:ext cx="3711575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824AB8B5-C15D-1400-538D-2D04A156828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238904" y="2691188"/>
            <a:ext cx="3711575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F7A2EFC4-A5B1-8DFE-8C94-BA46AC8D869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25463" y="2691188"/>
            <a:ext cx="3711575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841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lum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5222" y="1022950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graphicFrame>
        <p:nvGraphicFramePr>
          <p:cNvPr id="9" name="Table 19">
            <a:extLst>
              <a:ext uri="{FF2B5EF4-FFF2-40B4-BE49-F238E27FC236}">
                <a16:creationId xmlns:a16="http://schemas.microsoft.com/office/drawing/2014/main" id="{EA2F3CC2-0AB0-062D-FCC7-3EFD00BBEED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45478086"/>
              </p:ext>
            </p:extLst>
          </p:nvPr>
        </p:nvGraphicFramePr>
        <p:xfrm>
          <a:off x="525222" y="1861250"/>
          <a:ext cx="11141555" cy="4017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311">
                  <a:extLst>
                    <a:ext uri="{9D8B030D-6E8A-4147-A177-3AD203B41FA5}">
                      <a16:colId xmlns:a16="http://schemas.microsoft.com/office/drawing/2014/main" val="3996957391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1183091787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2455646976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50446839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2918162144"/>
                    </a:ext>
                  </a:extLst>
                </a:gridCol>
              </a:tblGrid>
              <a:tr h="8034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198442"/>
                  </a:ext>
                </a:extLst>
              </a:tr>
              <a:tr h="321399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24948"/>
                  </a:ext>
                </a:extLst>
              </a:tr>
            </a:tbl>
          </a:graphicData>
        </a:graphic>
      </p:graphicFrame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904668DC-AE1F-6797-1872-F8517BE39F9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975558-B1B5-FBEE-A89A-2A15D5A5C8C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87760" y="1034620"/>
            <a:ext cx="3706812" cy="624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412E0E8-91DB-6E84-9C10-DCC421E4DF3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463" y="1860550"/>
            <a:ext cx="2217737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959624E0-F305-A571-B15B-75B61C20CCF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25463" y="2691188"/>
            <a:ext cx="2217737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4720-84C8-6980-E24F-59DF2084316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52132" y="1860550"/>
            <a:ext cx="2217737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E6296680-83CE-55B9-E6C5-D395FA3769F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2132" y="2691188"/>
            <a:ext cx="2217737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364D2A9D-07EB-65C3-FA4A-172181324D9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978801" y="1860550"/>
            <a:ext cx="2217737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2AA6460A-AF71-D963-58D9-D8E5F657631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978801" y="2691188"/>
            <a:ext cx="2217737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1E6B6A11-76B9-6976-01BF-4FE11F50A3FA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212450" y="1860550"/>
            <a:ext cx="2217737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A2602B55-3E4E-21AB-10B4-ADD9F466B99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212450" y="2691188"/>
            <a:ext cx="2217737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9474CD2-CAA6-3487-8DE1-7D0A2791BCD0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439119" y="1860550"/>
            <a:ext cx="2217737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53BBCA00-D710-B2E5-5AA1-56F6B9FD9AA1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9439119" y="2691188"/>
            <a:ext cx="2217737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410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Collum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5222" y="1022950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graphicFrame>
        <p:nvGraphicFramePr>
          <p:cNvPr id="9" name="Table 19">
            <a:extLst>
              <a:ext uri="{FF2B5EF4-FFF2-40B4-BE49-F238E27FC236}">
                <a16:creationId xmlns:a16="http://schemas.microsoft.com/office/drawing/2014/main" id="{EA2F3CC2-0AB0-062D-FCC7-3EFD00BBEED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283134"/>
              </p:ext>
            </p:extLst>
          </p:nvPr>
        </p:nvGraphicFramePr>
        <p:xfrm>
          <a:off x="525222" y="1861250"/>
          <a:ext cx="11141555" cy="4017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311">
                  <a:extLst>
                    <a:ext uri="{9D8B030D-6E8A-4147-A177-3AD203B41FA5}">
                      <a16:colId xmlns:a16="http://schemas.microsoft.com/office/drawing/2014/main" val="3996957391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1183091787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2455646976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50446839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2918162144"/>
                    </a:ext>
                  </a:extLst>
                </a:gridCol>
              </a:tblGrid>
              <a:tr h="8034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198442"/>
                  </a:ext>
                </a:extLst>
              </a:tr>
              <a:tr h="321399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24948"/>
                  </a:ext>
                </a:extLst>
              </a:tr>
            </a:tbl>
          </a:graphicData>
        </a:graphic>
      </p:graphicFrame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904668DC-AE1F-6797-1872-F8517BE39F9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9D4A7F-018D-CAEA-3877-6AE4B83158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87760" y="1034620"/>
            <a:ext cx="3706812" cy="624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813085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CCB0413-98EC-776A-2C16-45D1682008B0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439119" y="1860550"/>
            <a:ext cx="2217737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D4ABD3E5-FB19-BA99-84DD-58391DD97326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9439119" y="2691188"/>
            <a:ext cx="2217737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9F2EBC9D-8BBB-7003-B004-400E34FBB50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205470" y="1860550"/>
            <a:ext cx="2217737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1BDE13F3-1648-2784-00DC-9BA7EE945791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205470" y="2691188"/>
            <a:ext cx="2217737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BB5C0AD6-C579-AB3E-33B3-9A24237B1451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978801" y="1860550"/>
            <a:ext cx="2217737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51F39191-D425-EE87-6B81-49F0AE312CFC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978801" y="2691188"/>
            <a:ext cx="2217737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9CD1DD5-9ADF-34A8-2E54-899C8683DF7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2752132" y="1860550"/>
            <a:ext cx="2217737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E4C918BF-E929-50C5-877C-01000FB75935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2752132" y="2691188"/>
            <a:ext cx="2217737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80BBE8C-1407-E52C-7C3F-A00345AE5BD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525463" y="1860550"/>
            <a:ext cx="2217737" cy="8064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770CAB2A-582A-7704-3849-3A3D20130585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525463" y="2691188"/>
            <a:ext cx="2217737" cy="323320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008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in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urpl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BEE0B0D-9701-737B-8B1D-046955E37F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9738205" y="1815536"/>
            <a:ext cx="1312802" cy="1914120"/>
          </a:xfrm>
          <a:prstGeom prst="rect">
            <a:avLst/>
          </a:prstGeom>
        </p:spPr>
      </p:pic>
      <p:pic>
        <p:nvPicPr>
          <p:cNvPr id="9" name="Picture 8" descr="A purpl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43B976AF-C46C-3CE2-668B-0CD5B0EB1E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6863180" y="1815537"/>
            <a:ext cx="1312802" cy="1914120"/>
          </a:xfrm>
          <a:prstGeom prst="rect">
            <a:avLst/>
          </a:prstGeom>
        </p:spPr>
      </p:pic>
      <p:pic>
        <p:nvPicPr>
          <p:cNvPr id="8" name="Picture 7" descr="A purpl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9B75C789-974F-FA30-206C-86F72673BB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3988153" y="1815537"/>
            <a:ext cx="1312802" cy="1914120"/>
          </a:xfrm>
          <a:prstGeom prst="rect">
            <a:avLst/>
          </a:prstGeom>
        </p:spPr>
      </p:pic>
      <p:pic>
        <p:nvPicPr>
          <p:cNvPr id="7" name="Picture 6" descr="A purpl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E411FBEE-FDC9-D673-DEEF-EAADC0F834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024132" y="1815537"/>
            <a:ext cx="1312802" cy="191412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022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9816671-F2D1-66DE-E97A-31B5899FFA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0022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99F142D-DB00-7324-293B-ECACC595F2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0283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A118E0CC-B595-C5C9-D5FE-0FBBF357DF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0283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64EEDBC-F756-DBA6-E261-35906FBD01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15309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92ACC243-CC55-F9C7-3790-4DD57E0B76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15309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663F8DE1-E685-F349-8953-2C55C6081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90336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92D7B3DC-0F4A-05E5-D32F-F95134B709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90336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19DEA8D8-A7F0-6CEF-DDBC-3A663E5A7D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11DDC89-EDCF-FD12-FC23-41CE9A97DC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3473" y="108591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4290041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C4346D83-775E-AA92-54DE-81C4A1D9F9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811270">
            <a:off x="9663341" y="-1054029"/>
            <a:ext cx="3580194" cy="5220073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429000"/>
            <a:ext cx="12191999" cy="1073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Thank you!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1" name="Picture 10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58C95253-1D77-61A6-DE47-D490C9D21E5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8491598">
            <a:off x="-594576" y="4217037"/>
            <a:ext cx="2268619" cy="330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844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AE4C76-32C1-25A5-F220-AD4003777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F548-F5F7-49A7-88AD-8AA5636F8188}" type="datetimeFigureOut">
              <a:rPr lang="en-GB" smtClean="0"/>
              <a:t>08/10/2024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D99F68-BF4B-782F-B6ED-A9E011972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D65A44-CC42-31A0-0567-46464ECC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43016-F0C8-4956-8ED6-463954D64E4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4290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3ABCCF3-7358-6BEF-399D-4A1899C53B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96948" y="0"/>
            <a:ext cx="8597348" cy="6857999"/>
          </a:xfrm>
          <a:prstGeom prst="hexagon">
            <a:avLst/>
          </a:prstGeom>
        </p:spPr>
        <p:txBody>
          <a:bodyPr/>
          <a:lstStyle/>
          <a:p>
            <a:r>
              <a:rPr lang="en-US" dirty="0"/>
              <a:t>Insert title image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84595" y="3578084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Title Here</a:t>
            </a:r>
            <a:endParaRPr lang="en-US" dirty="0"/>
          </a:p>
        </p:txBody>
      </p:sp>
      <p:pic>
        <p:nvPicPr>
          <p:cNvPr id="14" name="Picture 13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7CCD8ADC-B5DA-71AC-B491-7DA9D0289A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595" y="2383762"/>
            <a:ext cx="3706812" cy="896152"/>
          </a:xfrm>
          <a:prstGeom prst="rect">
            <a:avLst/>
          </a:prstGeom>
        </p:spPr>
      </p:pic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37470" y="5740279"/>
            <a:ext cx="1986791" cy="130281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E6FB0E-0760-1545-4ACA-4D32F30B9E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84595" y="470999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This design is ideal for grabbing people’s attention at conferences and events</a:t>
            </a:r>
          </a:p>
        </p:txBody>
      </p:sp>
    </p:spTree>
    <p:extLst>
      <p:ext uri="{BB962C8B-B14F-4D97-AF65-F5344CB8AC3E}">
        <p14:creationId xmlns:p14="http://schemas.microsoft.com/office/powerpoint/2010/main" val="7832637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C4346D83-775E-AA92-54DE-81C4A1D9F9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83777">
            <a:off x="7752228" y="1700502"/>
            <a:ext cx="3580194" cy="5220073"/>
          </a:xfrm>
          <a:prstGeom prst="rect">
            <a:avLst/>
          </a:prstGeom>
        </p:spPr>
      </p:pic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11" name="Picture 10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58C95253-1D77-61A6-DE47-D490C9D21E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8491598">
            <a:off x="6800663" y="405125"/>
            <a:ext cx="1109843" cy="1618198"/>
          </a:xfrm>
          <a:prstGeom prst="rect">
            <a:avLst/>
          </a:prstGeom>
        </p:spPr>
      </p:pic>
      <p:pic>
        <p:nvPicPr>
          <p:cNvPr id="15" name="Picture 14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BB0DDEA-DE5E-72CF-E8F8-25BE4466188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84595" y="2383762"/>
            <a:ext cx="3706812" cy="896152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EF971EA-6AB8-804F-177D-F981C679D8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84595" y="3578084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Title Here</a:t>
            </a:r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18341AB-687B-1B74-1AC9-8F60904BB0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84595" y="470999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This design is ideal for grabbing people’s attention at conferences and events</a:t>
            </a:r>
          </a:p>
        </p:txBody>
      </p:sp>
    </p:spTree>
    <p:extLst>
      <p:ext uri="{BB962C8B-B14F-4D97-AF65-F5344CB8AC3E}">
        <p14:creationId xmlns:p14="http://schemas.microsoft.com/office/powerpoint/2010/main" val="30476885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head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8314" y="2546952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 Here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4" name="Picture 3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F906422B-67A4-00F5-B537-BC31A75C355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8100000">
            <a:off x="-528020" y="3413288"/>
            <a:ext cx="3336664" cy="4864997"/>
          </a:xfrm>
          <a:prstGeom prst="rect">
            <a:avLst/>
          </a:prstGeom>
        </p:spPr>
      </p:pic>
      <p:pic>
        <p:nvPicPr>
          <p:cNvPr id="13" name="Picture 12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6510F30B-79C4-E0D2-5DE7-149F9EB3F2E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17" name="Picture 16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7EEC95E7-6266-0588-9275-FDCA9F3A5D1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pic>
        <p:nvPicPr>
          <p:cNvPr id="20" name="Picture 19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1F9057CE-BB47-B14B-BF51-0631B69AA1C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2700000">
            <a:off x="2690218" y="1924733"/>
            <a:ext cx="1168769" cy="1704114"/>
          </a:xfrm>
          <a:prstGeom prst="rect">
            <a:avLst/>
          </a:prstGeom>
        </p:spPr>
      </p:pic>
      <p:pic>
        <p:nvPicPr>
          <p:cNvPr id="24" name="Picture 23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E8ACAA45-181C-8FD6-D26E-76B94C19975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2C5EE07-E227-9FB8-6ACB-2539DA913A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8314" y="3725790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design is ideal for grabbing people’s attention at conferences and events</a:t>
            </a:r>
          </a:p>
        </p:txBody>
      </p:sp>
    </p:spTree>
    <p:extLst>
      <p:ext uri="{BB962C8B-B14F-4D97-AF65-F5344CB8AC3E}">
        <p14:creationId xmlns:p14="http://schemas.microsoft.com/office/powerpoint/2010/main" val="2462906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heading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8314" y="2546952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 Here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13" name="Picture 12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6510F30B-79C4-E0D2-5DE7-149F9EB3F2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17" name="Picture 16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7EEC95E7-6266-0588-9275-FDCA9F3A5D1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pic>
        <p:nvPicPr>
          <p:cNvPr id="24" name="Picture 23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E8ACAA45-181C-8FD6-D26E-76B94C19975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B4941A68-B900-DE33-77F1-B000A1406B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911653" y="797369"/>
            <a:ext cx="8784050" cy="7006929"/>
          </a:xfrm>
          <a:prstGeom prst="hexagon">
            <a:avLst/>
          </a:prstGeom>
        </p:spPr>
        <p:txBody>
          <a:bodyPr/>
          <a:lstStyle/>
          <a:p>
            <a:r>
              <a:rPr lang="en-US" dirty="0"/>
              <a:t>Insert title image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0BA87-2EF3-560B-5799-77D7A26026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8314" y="3725790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design is ideal for grabbing people’s attention at conferences and events</a:t>
            </a:r>
          </a:p>
        </p:txBody>
      </p:sp>
    </p:spTree>
    <p:extLst>
      <p:ext uri="{BB962C8B-B14F-4D97-AF65-F5344CB8AC3E}">
        <p14:creationId xmlns:p14="http://schemas.microsoft.com/office/powerpoint/2010/main" val="3940155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1022952"/>
            <a:ext cx="3162300" cy="1073288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Agenda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F0926DE-DE65-EF6B-F151-224E6DE4B2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89188" y="2463299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2" name="Picture 1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69E90B6A-94B4-4698-28D5-6B0FEC2740C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723496" y="2718907"/>
            <a:ext cx="385498" cy="562072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838E33E-528F-CC73-0674-E2FFCC7FF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9188" y="3688473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5" name="Picture 4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3DF9B508-12AB-CABC-36EC-29E03CFA49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723496" y="3944081"/>
            <a:ext cx="385498" cy="562072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4F7A0E0-7487-1178-3D19-800AA9A90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89188" y="4931444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7" name="Picture 6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386834E0-9DFD-6250-5ED4-6B9EF925CE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723496" y="5187052"/>
            <a:ext cx="385498" cy="562072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pic>
        <p:nvPicPr>
          <p:cNvPr id="4" name="Picture 3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7E546C95-6DC1-767B-0282-6DC3C6F41DB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9" name="Picture 8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9CA5A34F-54BF-5662-5BA5-8EAE0EB8EBF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BADC555-1A5B-83E7-28B2-8E50C373E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57496" y="1039865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1436964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1022952"/>
            <a:ext cx="3162300" cy="1073288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Agenda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F0926DE-DE65-EF6B-F151-224E6DE4B2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89188" y="2463299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2" name="Picture 1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69E90B6A-94B4-4698-28D5-6B0FEC2740C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723496" y="2718907"/>
            <a:ext cx="385498" cy="562072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838E33E-528F-CC73-0674-E2FFCC7FF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9188" y="3688473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5" name="Picture 4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3DF9B508-12AB-CABC-36EC-29E03CFA49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723496" y="3944081"/>
            <a:ext cx="385498" cy="562072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4F7A0E0-7487-1178-3D19-800AA9A90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89188" y="4931444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7" name="Picture 6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386834E0-9DFD-6250-5ED4-6B9EF925CE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723496" y="5187052"/>
            <a:ext cx="385498" cy="562072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CB19BC8-2160-4CD7-A3B4-3940A3170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1886" y="2439870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12" name="Picture 11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F34F7010-0F2C-2EDB-4850-A191F39D6A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6376194" y="2695478"/>
            <a:ext cx="385498" cy="5620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9D56E98-897D-AFCE-6559-DC57CAFEE5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41886" y="3665044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15" name="Picture 14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DABBDECA-118F-9477-CBD2-59BD0C16BB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6376194" y="3920652"/>
            <a:ext cx="385498" cy="562072"/>
          </a:xfrm>
          <a:prstGeom prst="rect">
            <a:avLst/>
          </a:prstGeom>
        </p:spPr>
      </p:pic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3349A5A2-A52C-2AD5-59C6-3F5318D308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1886" y="4908015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21" name="Picture 20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8BBE4B2B-7E27-F4A2-B3E5-FFCCB41758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6376194" y="5163623"/>
            <a:ext cx="385498" cy="562072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pic>
        <p:nvPicPr>
          <p:cNvPr id="4" name="Picture 3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B144CDD0-4339-3304-F3B5-8650DD7E66F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9" name="Picture 8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985FF220-2611-B1ED-899B-F5490245488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69B7CC5-6203-A4A5-1C69-A59E078F2C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57496" y="1039865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31980046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1022952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pic>
        <p:nvPicPr>
          <p:cNvPr id="20" name="Picture 19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C921208-8D9C-B41B-6B3E-0851979F5CE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328386" y="1116013"/>
            <a:ext cx="300980" cy="438842"/>
          </a:xfrm>
          <a:prstGeom prst="rect">
            <a:avLst/>
          </a:prstGeom>
        </p:spPr>
      </p:pic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1C403A62-F0EA-B07A-6CE3-CF663D8745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3" name="Picture 2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A900C4E5-3297-A626-1BC4-79078E15A7D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F725958-C44A-50F3-0803-360FB11618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100" y="187530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text-heavy presentations, perhaps for reporting to stakeholders</a:t>
            </a:r>
          </a:p>
        </p:txBody>
      </p:sp>
    </p:spTree>
    <p:extLst>
      <p:ext uri="{BB962C8B-B14F-4D97-AF65-F5344CB8AC3E}">
        <p14:creationId xmlns:p14="http://schemas.microsoft.com/office/powerpoint/2010/main" val="781535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1022952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pic>
        <p:nvPicPr>
          <p:cNvPr id="3" name="Picture 2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A2357C65-064F-DD0C-C303-628E325978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328387" y="1116013"/>
            <a:ext cx="300980" cy="438842"/>
          </a:xfrm>
          <a:prstGeom prst="rect">
            <a:avLst/>
          </a:prstGeom>
        </p:spPr>
      </p:pic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4915F70C-70DE-CAB2-65C3-9B5562DAA76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4" name="Picture 3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EF0C8354-3502-BDAC-90CF-595A37B0C69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4432C23-CD13-1920-122B-DD2C30F701F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100" y="187530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text-heavy presentations, perhaps for reporting to stakeholders</a:t>
            </a:r>
          </a:p>
        </p:txBody>
      </p:sp>
    </p:spTree>
    <p:extLst>
      <p:ext uri="{BB962C8B-B14F-4D97-AF65-F5344CB8AC3E}">
        <p14:creationId xmlns:p14="http://schemas.microsoft.com/office/powerpoint/2010/main" val="3025324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C4346D83-775E-AA92-54DE-81C4A1D9F9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83777">
            <a:off x="7752228" y="1700502"/>
            <a:ext cx="3580194" cy="5220073"/>
          </a:xfrm>
          <a:prstGeom prst="rect">
            <a:avLst/>
          </a:prstGeom>
        </p:spPr>
      </p:pic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11" name="Picture 10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58C95253-1D77-61A6-DE47-D490C9D21E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8491598">
            <a:off x="6800663" y="405125"/>
            <a:ext cx="1109843" cy="1618198"/>
          </a:xfrm>
          <a:prstGeom prst="rect">
            <a:avLst/>
          </a:prstGeom>
        </p:spPr>
      </p:pic>
      <p:pic>
        <p:nvPicPr>
          <p:cNvPr id="15" name="Picture 14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BB0DDEA-DE5E-72CF-E8F8-25BE4466188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84595" y="2383762"/>
            <a:ext cx="3706812" cy="896152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EF971EA-6AB8-804F-177D-F981C679D8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84595" y="3578084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Title Here</a:t>
            </a:r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18341AB-687B-1B74-1AC9-8F60904BB0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84595" y="470999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This design is ideal for grabbing people’s attention at conferences and events</a:t>
            </a:r>
          </a:p>
        </p:txBody>
      </p:sp>
    </p:spTree>
    <p:extLst>
      <p:ext uri="{BB962C8B-B14F-4D97-AF65-F5344CB8AC3E}">
        <p14:creationId xmlns:p14="http://schemas.microsoft.com/office/powerpoint/2010/main" val="40263655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1022952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pic>
        <p:nvPicPr>
          <p:cNvPr id="20" name="Picture 19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C921208-8D9C-B41B-6B3E-0851979F5CE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328386" y="1116013"/>
            <a:ext cx="300980" cy="438842"/>
          </a:xfrm>
          <a:prstGeom prst="rect">
            <a:avLst/>
          </a:prstGeom>
        </p:spPr>
      </p:pic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7BE09F1-1268-7830-3A2A-E34A684E7B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49799" y="1554855"/>
            <a:ext cx="8784050" cy="7006929"/>
          </a:xfrm>
          <a:prstGeom prst="hexagon">
            <a:avLst/>
          </a:prstGeom>
        </p:spPr>
        <p:txBody>
          <a:bodyPr/>
          <a:lstStyle/>
          <a:p>
            <a:r>
              <a:rPr lang="en-US" dirty="0"/>
              <a:t>Insert title image here</a:t>
            </a:r>
          </a:p>
        </p:txBody>
      </p:sp>
      <p:pic>
        <p:nvPicPr>
          <p:cNvPr id="3" name="Picture 2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574C764A-49C8-B079-E1EA-84118DC2BD3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4" name="Picture 3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64A093A9-0B9C-2757-DD9A-65E4A06AAC1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BB19C00-FE82-383F-E541-61B0E2EB13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100" y="187530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text-heavy presentations, perhaps for reporting to stakeholders</a:t>
            </a:r>
          </a:p>
        </p:txBody>
      </p:sp>
    </p:spTree>
    <p:extLst>
      <p:ext uri="{BB962C8B-B14F-4D97-AF65-F5344CB8AC3E}">
        <p14:creationId xmlns:p14="http://schemas.microsoft.com/office/powerpoint/2010/main" val="3511441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1022952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pic>
        <p:nvPicPr>
          <p:cNvPr id="3" name="Picture 2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A2357C65-064F-DD0C-C303-628E325978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328387" y="1116013"/>
            <a:ext cx="300980" cy="438842"/>
          </a:xfrm>
          <a:prstGeom prst="rect">
            <a:avLst/>
          </a:prstGeom>
        </p:spPr>
      </p:pic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C85F6A27-B408-4E2C-B4BC-68EF9302A5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49799" y="1554855"/>
            <a:ext cx="8784050" cy="7006929"/>
          </a:xfrm>
          <a:prstGeom prst="hexagon">
            <a:avLst/>
          </a:prstGeom>
        </p:spPr>
        <p:txBody>
          <a:bodyPr/>
          <a:lstStyle/>
          <a:p>
            <a:r>
              <a:rPr lang="en-US" dirty="0"/>
              <a:t>Insert title image here</a:t>
            </a:r>
          </a:p>
        </p:txBody>
      </p:sp>
      <p:pic>
        <p:nvPicPr>
          <p:cNvPr id="4" name="Picture 3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6503029A-48BB-6461-87A8-7380A4A34A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5" name="Picture 4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FC334715-1F25-8576-59A9-65E0EC4735C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2E371FC-6F90-649F-C99D-744A3509E6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100" y="187530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813085"/>
                </a:solidFill>
              </a:defRPr>
            </a:lvl1pPr>
          </a:lstStyle>
          <a:p>
            <a:pPr lvl="0"/>
            <a:r>
              <a:rPr lang="en-US" dirty="0"/>
              <a:t>This slide design is ideal for text-heavy presentations, perhaps for reporting to stakeholders</a:t>
            </a:r>
          </a:p>
        </p:txBody>
      </p:sp>
    </p:spTree>
    <p:extLst>
      <p:ext uri="{BB962C8B-B14F-4D97-AF65-F5344CB8AC3E}">
        <p14:creationId xmlns:p14="http://schemas.microsoft.com/office/powerpoint/2010/main" val="716158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in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022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9816671-F2D1-66DE-E97A-31B5899FFA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0022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99F142D-DB00-7324-293B-ECACC595F2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0283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A118E0CC-B595-C5C9-D5FE-0FBBF357DF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0283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64EEDBC-F756-DBA6-E261-35906FBD01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15309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92ACC243-CC55-F9C7-3790-4DD57E0B76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15309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663F8DE1-E685-F349-8953-2C55C6081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90336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92D7B3DC-0F4A-05E5-D32F-F95134B709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90336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pic>
        <p:nvPicPr>
          <p:cNvPr id="21" name="Picture 20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4DAA37FD-BBAB-9C1F-C698-30B536F24BC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1024133" y="1815541"/>
            <a:ext cx="1312798" cy="1914117"/>
          </a:xfrm>
          <a:prstGeom prst="rect">
            <a:avLst/>
          </a:prstGeom>
        </p:spPr>
      </p:pic>
      <p:pic>
        <p:nvPicPr>
          <p:cNvPr id="25" name="Picture 24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AF2C1234-1654-5E25-3314-A478158C3A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3988156" y="1815542"/>
            <a:ext cx="1312798" cy="1914117"/>
          </a:xfrm>
          <a:prstGeom prst="rect">
            <a:avLst/>
          </a:prstGeom>
        </p:spPr>
      </p:pic>
      <p:pic>
        <p:nvPicPr>
          <p:cNvPr id="26" name="Picture 25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CA909D1F-D54B-1029-E70A-4753717225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6863182" y="1815541"/>
            <a:ext cx="1312798" cy="1914117"/>
          </a:xfrm>
          <a:prstGeom prst="rect">
            <a:avLst/>
          </a:prstGeom>
        </p:spPr>
      </p:pic>
      <p:pic>
        <p:nvPicPr>
          <p:cNvPr id="27" name="Picture 26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86183EA-97FB-6743-7766-38A17AB5B26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9738208" y="1815540"/>
            <a:ext cx="1312798" cy="1914117"/>
          </a:xfrm>
          <a:prstGeom prst="rect">
            <a:avLst/>
          </a:prstGeom>
        </p:spPr>
      </p:pic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19DEA8D8-A7F0-6CEF-DDBC-3A663E5A7D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3" name="Picture 2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5D15FB89-CCD0-CAC7-2E7A-5EB5FFD45F8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8F4E975-5515-8C60-E37F-F40EEE02B22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3473" y="108591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3289496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in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urpl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BEE0B0D-9701-737B-8B1D-046955E37F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9738205" y="1815536"/>
            <a:ext cx="1312802" cy="1914120"/>
          </a:xfrm>
          <a:prstGeom prst="rect">
            <a:avLst/>
          </a:prstGeom>
        </p:spPr>
      </p:pic>
      <p:pic>
        <p:nvPicPr>
          <p:cNvPr id="9" name="Picture 8" descr="A purpl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43B976AF-C46C-3CE2-668B-0CD5B0EB1E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6863180" y="1815537"/>
            <a:ext cx="1312802" cy="1914120"/>
          </a:xfrm>
          <a:prstGeom prst="rect">
            <a:avLst/>
          </a:prstGeom>
        </p:spPr>
      </p:pic>
      <p:pic>
        <p:nvPicPr>
          <p:cNvPr id="8" name="Picture 7" descr="A purpl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9B75C789-974F-FA30-206C-86F72673BB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3988153" y="1815537"/>
            <a:ext cx="1312802" cy="1914120"/>
          </a:xfrm>
          <a:prstGeom prst="rect">
            <a:avLst/>
          </a:prstGeom>
        </p:spPr>
      </p:pic>
      <p:pic>
        <p:nvPicPr>
          <p:cNvPr id="7" name="Picture 6" descr="A purpl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E411FBEE-FDC9-D673-DEEF-EAADC0F834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024132" y="1815537"/>
            <a:ext cx="1312802" cy="191412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022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9816671-F2D1-66DE-E97A-31B5899FFA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0022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99F142D-DB00-7324-293B-ECACC595F2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0283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A118E0CC-B595-C5C9-D5FE-0FBBF357DF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0283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64EEDBC-F756-DBA6-E261-35906FBD01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15309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92ACC243-CC55-F9C7-3790-4DD57E0B76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15309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663F8DE1-E685-F349-8953-2C55C6081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90336" y="3816046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92D7B3DC-0F4A-05E5-D32F-F95134B709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90336" y="4454674"/>
            <a:ext cx="2008544" cy="6249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19DEA8D8-A7F0-6CEF-DDBC-3A663E5A7D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3" name="Picture 2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5D15FB89-CCD0-CAC7-2E7A-5EB5FFD45F8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11DDC89-EDCF-FD12-FC23-41CE9A97DC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3473" y="108591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541629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lum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5222" y="1022952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graphicFrame>
        <p:nvGraphicFramePr>
          <p:cNvPr id="9" name="Table 19">
            <a:extLst>
              <a:ext uri="{FF2B5EF4-FFF2-40B4-BE49-F238E27FC236}">
                <a16:creationId xmlns:a16="http://schemas.microsoft.com/office/drawing/2014/main" id="{EA2F3CC2-0AB0-062D-FCC7-3EFD00BBEED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44985025"/>
              </p:ext>
            </p:extLst>
          </p:nvPr>
        </p:nvGraphicFramePr>
        <p:xfrm>
          <a:off x="525222" y="1861250"/>
          <a:ext cx="11141556" cy="406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3852">
                  <a:extLst>
                    <a:ext uri="{9D8B030D-6E8A-4147-A177-3AD203B41FA5}">
                      <a16:colId xmlns:a16="http://schemas.microsoft.com/office/drawing/2014/main" val="3996957391"/>
                    </a:ext>
                  </a:extLst>
                </a:gridCol>
                <a:gridCol w="3713852">
                  <a:extLst>
                    <a:ext uri="{9D8B030D-6E8A-4147-A177-3AD203B41FA5}">
                      <a16:colId xmlns:a16="http://schemas.microsoft.com/office/drawing/2014/main" val="1183091787"/>
                    </a:ext>
                  </a:extLst>
                </a:gridCol>
                <a:gridCol w="3713852">
                  <a:extLst>
                    <a:ext uri="{9D8B030D-6E8A-4147-A177-3AD203B41FA5}">
                      <a16:colId xmlns:a16="http://schemas.microsoft.com/office/drawing/2014/main" val="2455646976"/>
                    </a:ext>
                  </a:extLst>
                </a:gridCol>
              </a:tblGrid>
              <a:tr h="81262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198442"/>
                  </a:ext>
                </a:extLst>
              </a:tr>
              <a:tr h="325051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24948"/>
                  </a:ext>
                </a:extLst>
              </a:tr>
            </a:tbl>
          </a:graphicData>
        </a:graphic>
      </p:graphicFrame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E0F6B68E-7C99-03A2-E60D-7262D526C08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3" name="Picture 2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9F55A67A-70DB-A0F3-AB75-BBBDFD93239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D187D02-E80F-C924-1075-4B684960A74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87760" y="1034620"/>
            <a:ext cx="3706812" cy="624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5882914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lum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5222" y="1022952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graphicFrame>
        <p:nvGraphicFramePr>
          <p:cNvPr id="9" name="Table 19">
            <a:extLst>
              <a:ext uri="{FF2B5EF4-FFF2-40B4-BE49-F238E27FC236}">
                <a16:creationId xmlns:a16="http://schemas.microsoft.com/office/drawing/2014/main" id="{EA2F3CC2-0AB0-062D-FCC7-3EFD00BBEED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462014636"/>
              </p:ext>
            </p:extLst>
          </p:nvPr>
        </p:nvGraphicFramePr>
        <p:xfrm>
          <a:off x="525222" y="1861250"/>
          <a:ext cx="11141556" cy="406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3852">
                  <a:extLst>
                    <a:ext uri="{9D8B030D-6E8A-4147-A177-3AD203B41FA5}">
                      <a16:colId xmlns:a16="http://schemas.microsoft.com/office/drawing/2014/main" val="3996957391"/>
                    </a:ext>
                  </a:extLst>
                </a:gridCol>
                <a:gridCol w="3713852">
                  <a:extLst>
                    <a:ext uri="{9D8B030D-6E8A-4147-A177-3AD203B41FA5}">
                      <a16:colId xmlns:a16="http://schemas.microsoft.com/office/drawing/2014/main" val="1183091787"/>
                    </a:ext>
                  </a:extLst>
                </a:gridCol>
                <a:gridCol w="3713852">
                  <a:extLst>
                    <a:ext uri="{9D8B030D-6E8A-4147-A177-3AD203B41FA5}">
                      <a16:colId xmlns:a16="http://schemas.microsoft.com/office/drawing/2014/main" val="2455646976"/>
                    </a:ext>
                  </a:extLst>
                </a:gridCol>
              </a:tblGrid>
              <a:tr h="81262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198442"/>
                  </a:ext>
                </a:extLst>
              </a:tr>
              <a:tr h="325051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24948"/>
                  </a:ext>
                </a:extLst>
              </a:tr>
            </a:tbl>
          </a:graphicData>
        </a:graphic>
      </p:graphicFrame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E0F6B68E-7C99-03A2-E60D-7262D526C08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3" name="Picture 2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9F55A67A-70DB-A0F3-AB75-BBBDFD93239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DB125DD-55DE-F36A-D05C-37868DD26E2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87760" y="1034620"/>
            <a:ext cx="3706812" cy="624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813085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3498220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lum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5222" y="1022950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graphicFrame>
        <p:nvGraphicFramePr>
          <p:cNvPr id="9" name="Table 19">
            <a:extLst>
              <a:ext uri="{FF2B5EF4-FFF2-40B4-BE49-F238E27FC236}">
                <a16:creationId xmlns:a16="http://schemas.microsoft.com/office/drawing/2014/main" id="{EA2F3CC2-0AB0-062D-FCC7-3EFD00BBEED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45478086"/>
              </p:ext>
            </p:extLst>
          </p:nvPr>
        </p:nvGraphicFramePr>
        <p:xfrm>
          <a:off x="525222" y="1861250"/>
          <a:ext cx="11141555" cy="4017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311">
                  <a:extLst>
                    <a:ext uri="{9D8B030D-6E8A-4147-A177-3AD203B41FA5}">
                      <a16:colId xmlns:a16="http://schemas.microsoft.com/office/drawing/2014/main" val="3996957391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1183091787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2455646976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50446839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2918162144"/>
                    </a:ext>
                  </a:extLst>
                </a:gridCol>
              </a:tblGrid>
              <a:tr h="8034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198442"/>
                  </a:ext>
                </a:extLst>
              </a:tr>
              <a:tr h="321399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24948"/>
                  </a:ext>
                </a:extLst>
              </a:tr>
            </a:tbl>
          </a:graphicData>
        </a:graphic>
      </p:graphicFrame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904668DC-AE1F-6797-1872-F8517BE39F9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3" name="Picture 2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3AB4E179-C057-00DE-C909-F61019C3D4C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975558-B1B5-FBEE-A89A-2A15D5A5C8C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87760" y="1034620"/>
            <a:ext cx="3706812" cy="624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3944558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Collum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5222" y="1022950"/>
            <a:ext cx="3162300" cy="624965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graphicFrame>
        <p:nvGraphicFramePr>
          <p:cNvPr id="9" name="Table 19">
            <a:extLst>
              <a:ext uri="{FF2B5EF4-FFF2-40B4-BE49-F238E27FC236}">
                <a16:creationId xmlns:a16="http://schemas.microsoft.com/office/drawing/2014/main" id="{EA2F3CC2-0AB0-062D-FCC7-3EFD00BBEED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283134"/>
              </p:ext>
            </p:extLst>
          </p:nvPr>
        </p:nvGraphicFramePr>
        <p:xfrm>
          <a:off x="525222" y="1861250"/>
          <a:ext cx="11141555" cy="4017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311">
                  <a:extLst>
                    <a:ext uri="{9D8B030D-6E8A-4147-A177-3AD203B41FA5}">
                      <a16:colId xmlns:a16="http://schemas.microsoft.com/office/drawing/2014/main" val="3996957391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1183091787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2455646976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50446839"/>
                    </a:ext>
                  </a:extLst>
                </a:gridCol>
                <a:gridCol w="2228311">
                  <a:extLst>
                    <a:ext uri="{9D8B030D-6E8A-4147-A177-3AD203B41FA5}">
                      <a16:colId xmlns:a16="http://schemas.microsoft.com/office/drawing/2014/main" val="2918162144"/>
                    </a:ext>
                  </a:extLst>
                </a:gridCol>
              </a:tblGrid>
              <a:tr h="8034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130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198442"/>
                  </a:ext>
                </a:extLst>
              </a:tr>
              <a:tr h="321399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24948"/>
                  </a:ext>
                </a:extLst>
              </a:tr>
            </a:tbl>
          </a:graphicData>
        </a:graphic>
      </p:graphicFrame>
      <p:pic>
        <p:nvPicPr>
          <p:cNvPr id="2" name="Picture 1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904668DC-AE1F-6797-1872-F8517BE39F9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3" name="Picture 2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3AB4E179-C057-00DE-C909-F61019C3D4C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05207" y="5740279"/>
            <a:ext cx="1986793" cy="130281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9D4A7F-018D-CAEA-3877-6AE4B83158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87760" y="1034620"/>
            <a:ext cx="3706812" cy="624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813085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357467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C4346D83-775E-AA92-54DE-81C4A1D9F9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811270">
            <a:off x="9663341" y="-1054029"/>
            <a:ext cx="3580194" cy="5220073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429000"/>
            <a:ext cx="12191999" cy="1073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Thank you!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11" name="Picture 10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58C95253-1D77-61A6-DE47-D490C9D21E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8491598">
            <a:off x="-594576" y="4217037"/>
            <a:ext cx="2268619" cy="330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218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1 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A14744-3329-8F4E-B450-011218AED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1845" y="2253826"/>
            <a:ext cx="7631628" cy="1668161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algn="l">
              <a:defRPr sz="4800">
                <a:solidFill>
                  <a:srgbClr val="36B18E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35218944-1588-B746-8ED3-71C629F8DE6C}"/>
              </a:ext>
            </a:extLst>
          </p:cNvPr>
          <p:cNvSpPr/>
          <p:nvPr userDrawn="1"/>
        </p:nvSpPr>
        <p:spPr>
          <a:xfrm>
            <a:off x="428527" y="3087907"/>
            <a:ext cx="1935067" cy="1668161"/>
          </a:xfrm>
          <a:prstGeom prst="hexagon">
            <a:avLst/>
          </a:prstGeom>
          <a:solidFill>
            <a:srgbClr val="00867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3D64DB59-A822-A54A-9AEF-278822CF0DC4}"/>
              </a:ext>
            </a:extLst>
          </p:cNvPr>
          <p:cNvSpPr/>
          <p:nvPr userDrawn="1"/>
        </p:nvSpPr>
        <p:spPr>
          <a:xfrm>
            <a:off x="428527" y="1419749"/>
            <a:ext cx="1935067" cy="1668161"/>
          </a:xfrm>
          <a:prstGeom prst="hexagon">
            <a:avLst/>
          </a:prstGeom>
          <a:solidFill>
            <a:srgbClr val="36B18E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id="{32CD291A-20A9-5749-95AE-68D6CA4C04F3}"/>
              </a:ext>
            </a:extLst>
          </p:cNvPr>
          <p:cNvSpPr/>
          <p:nvPr userDrawn="1"/>
        </p:nvSpPr>
        <p:spPr>
          <a:xfrm>
            <a:off x="1944643" y="2257365"/>
            <a:ext cx="1935067" cy="1668161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3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F9C114-0865-0845-85ED-77336679FD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40386" y="2757148"/>
            <a:ext cx="1293813" cy="66151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text</a:t>
            </a:r>
            <a:endParaRPr lang="en-US"/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0ADDC974-78B3-224D-8A13-23C65958B3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9153" y="3591233"/>
            <a:ext cx="1293813" cy="66151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text</a:t>
            </a:r>
            <a:endParaRPr lang="en-US"/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13210B87-B931-2D4D-94D5-75EC4924F0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9152" y="1923068"/>
            <a:ext cx="1293813" cy="66151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39" name="Hexagon 38">
            <a:extLst>
              <a:ext uri="{FF2B5EF4-FFF2-40B4-BE49-F238E27FC236}">
                <a16:creationId xmlns:a16="http://schemas.microsoft.com/office/drawing/2014/main" id="{7FDB3537-39F8-F54C-8351-6630F02EA5D2}"/>
              </a:ext>
            </a:extLst>
          </p:cNvPr>
          <p:cNvSpPr/>
          <p:nvPr userDrawn="1"/>
        </p:nvSpPr>
        <p:spPr>
          <a:xfrm>
            <a:off x="2006257" y="4425310"/>
            <a:ext cx="767357" cy="661515"/>
          </a:xfrm>
          <a:prstGeom prst="hexagon">
            <a:avLst/>
          </a:prstGeom>
          <a:solidFill>
            <a:srgbClr val="36B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CB8FF571-3C45-5A46-AF20-B8F23CDB407C}"/>
              </a:ext>
            </a:extLst>
          </p:cNvPr>
          <p:cNvSpPr/>
          <p:nvPr userDrawn="1"/>
        </p:nvSpPr>
        <p:spPr>
          <a:xfrm>
            <a:off x="2328251" y="3982668"/>
            <a:ext cx="355969" cy="306870"/>
          </a:xfrm>
          <a:prstGeom prst="hexagon">
            <a:avLst/>
          </a:prstGeom>
          <a:solidFill>
            <a:srgbClr val="003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Hexagon 40">
            <a:extLst>
              <a:ext uri="{FF2B5EF4-FFF2-40B4-BE49-F238E27FC236}">
                <a16:creationId xmlns:a16="http://schemas.microsoft.com/office/drawing/2014/main" id="{55F10A7E-5169-C349-9DC5-6E2DB3EE65EB}"/>
              </a:ext>
            </a:extLst>
          </p:cNvPr>
          <p:cNvSpPr/>
          <p:nvPr userDrawn="1"/>
        </p:nvSpPr>
        <p:spPr>
          <a:xfrm>
            <a:off x="3498858" y="3780498"/>
            <a:ext cx="355969" cy="306870"/>
          </a:xfrm>
          <a:prstGeom prst="hexagon">
            <a:avLst/>
          </a:prstGeom>
          <a:solidFill>
            <a:srgbClr val="36B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Hexagon 41">
            <a:extLst>
              <a:ext uri="{FF2B5EF4-FFF2-40B4-BE49-F238E27FC236}">
                <a16:creationId xmlns:a16="http://schemas.microsoft.com/office/drawing/2014/main" id="{10FB9B5A-DDD9-244C-A8A4-E1AEB44B559C}"/>
              </a:ext>
            </a:extLst>
          </p:cNvPr>
          <p:cNvSpPr/>
          <p:nvPr userDrawn="1"/>
        </p:nvSpPr>
        <p:spPr>
          <a:xfrm>
            <a:off x="428527" y="4602632"/>
            <a:ext cx="355969" cy="306870"/>
          </a:xfrm>
          <a:prstGeom prst="hexagon">
            <a:avLst/>
          </a:prstGeom>
          <a:solidFill>
            <a:srgbClr val="003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Hexagon 42">
            <a:extLst>
              <a:ext uri="{FF2B5EF4-FFF2-40B4-BE49-F238E27FC236}">
                <a16:creationId xmlns:a16="http://schemas.microsoft.com/office/drawing/2014/main" id="{B2283A07-4B06-C440-B322-682F97279DF1}"/>
              </a:ext>
            </a:extLst>
          </p:cNvPr>
          <p:cNvSpPr/>
          <p:nvPr userDrawn="1"/>
        </p:nvSpPr>
        <p:spPr>
          <a:xfrm>
            <a:off x="2325445" y="1901216"/>
            <a:ext cx="355969" cy="306870"/>
          </a:xfrm>
          <a:prstGeom prst="hexagon">
            <a:avLst/>
          </a:prstGeom>
          <a:solidFill>
            <a:srgbClr val="003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Hexagon 43">
            <a:extLst>
              <a:ext uri="{FF2B5EF4-FFF2-40B4-BE49-F238E27FC236}">
                <a16:creationId xmlns:a16="http://schemas.microsoft.com/office/drawing/2014/main" id="{7A0C19D0-417C-AC4E-9A5B-B715CC0AC462}"/>
              </a:ext>
            </a:extLst>
          </p:cNvPr>
          <p:cNvSpPr/>
          <p:nvPr userDrawn="1"/>
        </p:nvSpPr>
        <p:spPr>
          <a:xfrm>
            <a:off x="393183" y="2940775"/>
            <a:ext cx="355969" cy="306870"/>
          </a:xfrm>
          <a:prstGeom prst="hexagon">
            <a:avLst/>
          </a:prstGeom>
          <a:solidFill>
            <a:srgbClr val="008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Hexagon 44">
            <a:extLst>
              <a:ext uri="{FF2B5EF4-FFF2-40B4-BE49-F238E27FC236}">
                <a16:creationId xmlns:a16="http://schemas.microsoft.com/office/drawing/2014/main" id="{9724B624-BA1C-7E4A-B9BA-BE64DAB0595B}"/>
              </a:ext>
            </a:extLst>
          </p:cNvPr>
          <p:cNvSpPr/>
          <p:nvPr userDrawn="1"/>
        </p:nvSpPr>
        <p:spPr>
          <a:xfrm>
            <a:off x="2681414" y="4771045"/>
            <a:ext cx="767357" cy="661515"/>
          </a:xfrm>
          <a:prstGeom prst="hexagon">
            <a:avLst/>
          </a:prstGeom>
          <a:solidFill>
            <a:srgbClr val="003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5">
            <a:extLst>
              <a:ext uri="{FF2B5EF4-FFF2-40B4-BE49-F238E27FC236}">
                <a16:creationId xmlns:a16="http://schemas.microsoft.com/office/drawing/2014/main" id="{4682FABA-73F1-5C45-9951-0DC74A332AF8}"/>
              </a:ext>
            </a:extLst>
          </p:cNvPr>
          <p:cNvSpPr/>
          <p:nvPr userDrawn="1"/>
        </p:nvSpPr>
        <p:spPr>
          <a:xfrm>
            <a:off x="2681414" y="4057576"/>
            <a:ext cx="767357" cy="661515"/>
          </a:xfrm>
          <a:prstGeom prst="hexagon">
            <a:avLst/>
          </a:prstGeom>
          <a:solidFill>
            <a:srgbClr val="008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6">
            <a:extLst>
              <a:ext uri="{FF2B5EF4-FFF2-40B4-BE49-F238E27FC236}">
                <a16:creationId xmlns:a16="http://schemas.microsoft.com/office/drawing/2014/main" id="{738B3F2C-A43A-1E47-881B-1AF45B7AC116}"/>
              </a:ext>
            </a:extLst>
          </p:cNvPr>
          <p:cNvSpPr/>
          <p:nvPr userDrawn="1"/>
        </p:nvSpPr>
        <p:spPr>
          <a:xfrm>
            <a:off x="2042965" y="1085666"/>
            <a:ext cx="767357" cy="661515"/>
          </a:xfrm>
          <a:prstGeom prst="hexagon">
            <a:avLst/>
          </a:prstGeom>
          <a:solidFill>
            <a:srgbClr val="008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83F698E5-3533-514C-81AB-1EA56E8673A9}"/>
              </a:ext>
            </a:extLst>
          </p:cNvPr>
          <p:cNvSpPr/>
          <p:nvPr userDrawn="1"/>
        </p:nvSpPr>
        <p:spPr>
          <a:xfrm>
            <a:off x="1331100" y="4793044"/>
            <a:ext cx="767357" cy="661515"/>
          </a:xfrm>
          <a:prstGeom prst="hexagon">
            <a:avLst/>
          </a:prstGeom>
          <a:solidFill>
            <a:srgbClr val="008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Hexagon 48">
            <a:extLst>
              <a:ext uri="{FF2B5EF4-FFF2-40B4-BE49-F238E27FC236}">
                <a16:creationId xmlns:a16="http://schemas.microsoft.com/office/drawing/2014/main" id="{CBE13698-EBAB-AA49-B7DF-1AB186C87B30}"/>
              </a:ext>
            </a:extLst>
          </p:cNvPr>
          <p:cNvSpPr/>
          <p:nvPr userDrawn="1"/>
        </p:nvSpPr>
        <p:spPr>
          <a:xfrm>
            <a:off x="-229793" y="3260472"/>
            <a:ext cx="767357" cy="661515"/>
          </a:xfrm>
          <a:prstGeom prst="hexagon">
            <a:avLst/>
          </a:prstGeom>
          <a:solidFill>
            <a:srgbClr val="36B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Hexagon 49">
            <a:extLst>
              <a:ext uri="{FF2B5EF4-FFF2-40B4-BE49-F238E27FC236}">
                <a16:creationId xmlns:a16="http://schemas.microsoft.com/office/drawing/2014/main" id="{CDF9459B-0B9D-9E43-BBEF-CA56DDD1BC33}"/>
              </a:ext>
            </a:extLst>
          </p:cNvPr>
          <p:cNvSpPr/>
          <p:nvPr userDrawn="1"/>
        </p:nvSpPr>
        <p:spPr>
          <a:xfrm>
            <a:off x="-229794" y="1573185"/>
            <a:ext cx="767357" cy="661515"/>
          </a:xfrm>
          <a:prstGeom prst="hexagon">
            <a:avLst/>
          </a:prstGeom>
          <a:solidFill>
            <a:srgbClr val="008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id="{B92604DF-511B-5F42-84A8-BC479C684AEB}"/>
              </a:ext>
            </a:extLst>
          </p:cNvPr>
          <p:cNvSpPr/>
          <p:nvPr userDrawn="1"/>
        </p:nvSpPr>
        <p:spPr>
          <a:xfrm>
            <a:off x="2725532" y="1456726"/>
            <a:ext cx="767357" cy="661515"/>
          </a:xfrm>
          <a:prstGeom prst="hexagon">
            <a:avLst/>
          </a:prstGeom>
          <a:solidFill>
            <a:srgbClr val="36B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Hexagon 51">
            <a:extLst>
              <a:ext uri="{FF2B5EF4-FFF2-40B4-BE49-F238E27FC236}">
                <a16:creationId xmlns:a16="http://schemas.microsoft.com/office/drawing/2014/main" id="{C0FCF8B7-AC5E-384C-862A-4718D78B0FB6}"/>
              </a:ext>
            </a:extLst>
          </p:cNvPr>
          <p:cNvSpPr/>
          <p:nvPr userDrawn="1"/>
        </p:nvSpPr>
        <p:spPr>
          <a:xfrm>
            <a:off x="1218073" y="1074006"/>
            <a:ext cx="355969" cy="306870"/>
          </a:xfrm>
          <a:prstGeom prst="hexagon">
            <a:avLst/>
          </a:prstGeom>
          <a:solidFill>
            <a:srgbClr val="003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FC5B04C-B538-3F40-AAB7-EEEBD18DC4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8527" y="5718659"/>
            <a:ext cx="2900405" cy="6090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E373B0C-16CA-0D48-B110-0361B23EE9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02494" y="5454559"/>
            <a:ext cx="2221553" cy="87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3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3ABCCF3-7358-6BEF-399D-4A1899C53B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96948" y="0"/>
            <a:ext cx="8597348" cy="6857999"/>
          </a:xfrm>
          <a:prstGeom prst="hexagon">
            <a:avLst/>
          </a:prstGeom>
        </p:spPr>
        <p:txBody>
          <a:bodyPr/>
          <a:lstStyle/>
          <a:p>
            <a:r>
              <a:rPr lang="en-US" dirty="0"/>
              <a:t>Insert title image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84595" y="3578084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Title Here</a:t>
            </a:r>
            <a:endParaRPr lang="en-US" dirty="0"/>
          </a:p>
        </p:txBody>
      </p:sp>
      <p:pic>
        <p:nvPicPr>
          <p:cNvPr id="14" name="Picture 13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7CCD8ADC-B5DA-71AC-B491-7DA9D0289A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595" y="2383762"/>
            <a:ext cx="3706812" cy="896152"/>
          </a:xfrm>
          <a:prstGeom prst="rect">
            <a:avLst/>
          </a:prstGeom>
        </p:spPr>
      </p:pic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E6FB0E-0760-1545-4ACA-4D32F30B9E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84595" y="470999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This design is ideal for grabbing people’s attention at conferences and events</a:t>
            </a:r>
          </a:p>
        </p:txBody>
      </p:sp>
    </p:spTree>
    <p:extLst>
      <p:ext uri="{BB962C8B-B14F-4D97-AF65-F5344CB8AC3E}">
        <p14:creationId xmlns:p14="http://schemas.microsoft.com/office/powerpoint/2010/main" val="41726712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F0D03-9113-C34A-9A37-525E83ACC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12" y="445233"/>
            <a:ext cx="8627091" cy="726506"/>
          </a:xfrm>
          <a:prstGeom prst="rect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algn="l">
              <a:defRPr sz="4800" b="0">
                <a:latin typeface="Circular Std Medium" panose="020B0604020101010102" pitchFamily="34" charset="0"/>
                <a:cs typeface="Circular Std Medium" panose="020B0604020101010102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Content Placeholder 25">
            <a:extLst>
              <a:ext uri="{FF2B5EF4-FFF2-40B4-BE49-F238E27FC236}">
                <a16:creationId xmlns:a16="http://schemas.microsoft.com/office/drawing/2014/main" id="{ED244A14-E5F1-4847-AFC8-680567D03D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67687" y="1269978"/>
            <a:ext cx="3600000" cy="44526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15151"/>
                </a:solidFill>
                <a:latin typeface="Circular Std Book" panose="020B0604020101020102" pitchFamily="34" charset="0"/>
                <a:cs typeface="Circular Std Book" panose="020B0604020101020102" pitchFamily="34" charset="0"/>
              </a:defRPr>
            </a:lvl1pPr>
            <a:lvl2pPr>
              <a:defRPr>
                <a:solidFill>
                  <a:srgbClr val="515151"/>
                </a:solidFill>
                <a:latin typeface="Circular Std Book" panose="020B0604020101020102" pitchFamily="34" charset="0"/>
                <a:cs typeface="Circular Std Book" panose="020B0604020101020102" pitchFamily="34" charset="0"/>
              </a:defRPr>
            </a:lvl2pPr>
            <a:lvl3pPr>
              <a:defRPr>
                <a:solidFill>
                  <a:srgbClr val="515151"/>
                </a:solidFill>
                <a:latin typeface="Circular Std Book" panose="020B0604020101020102" pitchFamily="34" charset="0"/>
                <a:cs typeface="Circular Std Book" panose="020B0604020101020102" pitchFamily="34" charset="0"/>
              </a:defRPr>
            </a:lvl3pPr>
            <a:lvl4pPr>
              <a:defRPr>
                <a:solidFill>
                  <a:srgbClr val="515151"/>
                </a:solidFill>
                <a:latin typeface="Circular Std Book" panose="020B0604020101020102" pitchFamily="34" charset="0"/>
                <a:cs typeface="Circular Std Book" panose="020B0604020101020102" pitchFamily="34" charset="0"/>
              </a:defRPr>
            </a:lvl4pPr>
            <a:lvl5pPr>
              <a:defRPr>
                <a:solidFill>
                  <a:srgbClr val="515151"/>
                </a:solidFill>
                <a:latin typeface="Circular Std Book" panose="020B0604020101020102" pitchFamily="34" charset="0"/>
                <a:cs typeface="Circular Std Book" panose="020B0604020101020102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25">
            <a:extLst>
              <a:ext uri="{FF2B5EF4-FFF2-40B4-BE49-F238E27FC236}">
                <a16:creationId xmlns:a16="http://schemas.microsoft.com/office/drawing/2014/main" id="{8FBD7F5E-9CC9-6648-A783-EB6DCD4F4B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4312" y="1285376"/>
            <a:ext cx="7511143" cy="44526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15151"/>
                </a:solidFill>
                <a:latin typeface="Circular Std Book" panose="020B0604020101020102" pitchFamily="34" charset="0"/>
                <a:cs typeface="Circular Std Book" panose="020B0604020101020102" pitchFamily="34" charset="0"/>
              </a:defRPr>
            </a:lvl1pPr>
            <a:lvl2pPr>
              <a:defRPr>
                <a:solidFill>
                  <a:srgbClr val="515151"/>
                </a:solidFill>
                <a:latin typeface="Circular Std Book" panose="020B0604020101020102" pitchFamily="34" charset="0"/>
                <a:cs typeface="Circular Std Book" panose="020B0604020101020102" pitchFamily="34" charset="0"/>
              </a:defRPr>
            </a:lvl2pPr>
            <a:lvl3pPr>
              <a:defRPr>
                <a:solidFill>
                  <a:srgbClr val="515151"/>
                </a:solidFill>
                <a:latin typeface="Circular Std Book" panose="020B0604020101020102" pitchFamily="34" charset="0"/>
                <a:cs typeface="Circular Std Book" panose="020B0604020101020102" pitchFamily="34" charset="0"/>
              </a:defRPr>
            </a:lvl3pPr>
            <a:lvl4pPr>
              <a:defRPr>
                <a:solidFill>
                  <a:srgbClr val="515151"/>
                </a:solidFill>
                <a:latin typeface="Circular Std Book" panose="020B0604020101020102" pitchFamily="34" charset="0"/>
                <a:cs typeface="Circular Std Book" panose="020B0604020101020102" pitchFamily="34" charset="0"/>
              </a:defRPr>
            </a:lvl4pPr>
            <a:lvl5pPr>
              <a:defRPr>
                <a:solidFill>
                  <a:srgbClr val="515151"/>
                </a:solidFill>
                <a:latin typeface="Circular Std Book" panose="020B0604020101020102" pitchFamily="34" charset="0"/>
                <a:cs typeface="Circular Std Book" panose="020B0604020101020102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F2AC87C-99C7-7549-8CDC-0D71F2B58A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4313" y="5968467"/>
            <a:ext cx="2115714" cy="4443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8286616-650D-D540-BAA7-1268E3FDAE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6589" y="5840103"/>
            <a:ext cx="1781098" cy="701027"/>
          </a:xfrm>
          <a:prstGeom prst="rect">
            <a:avLst/>
          </a:prstGeom>
        </p:spPr>
      </p:pic>
      <p:pic>
        <p:nvPicPr>
          <p:cNvPr id="4" name="Picture 3" descr="A black and yellow text&#10;&#10;Description automatically generated">
            <a:extLst>
              <a:ext uri="{FF2B5EF4-FFF2-40B4-BE49-F238E27FC236}">
                <a16:creationId xmlns:a16="http://schemas.microsoft.com/office/drawing/2014/main" id="{969B636B-0CAD-C31C-9EFC-419605932D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7574" y="6013221"/>
            <a:ext cx="1691468" cy="44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7231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704110C-7FA9-42B8-8B3B-DA58E665BD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2001" y="1416668"/>
            <a:ext cx="7391200" cy="1844608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F5AF73-3EA7-4347-84EA-D70EBAC2F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73" y="356765"/>
            <a:ext cx="7392827" cy="5745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415EBFD-084A-4878-8287-2E1A3FCE8D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46451" y="6320566"/>
            <a:ext cx="9593887" cy="225703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1318651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308CCAE-A613-4894-962F-B9332D979AE1}"/>
              </a:ext>
            </a:extLst>
          </p:cNvPr>
          <p:cNvGrpSpPr/>
          <p:nvPr userDrawn="1"/>
        </p:nvGrpSpPr>
        <p:grpSpPr>
          <a:xfrm>
            <a:off x="12275233" y="1"/>
            <a:ext cx="2706315" cy="2781137"/>
            <a:chOff x="3528102" y="847657"/>
            <a:chExt cx="2029736" cy="2085853"/>
          </a:xfrm>
        </p:grpSpPr>
        <p:sp>
          <p:nvSpPr>
            <p:cNvPr id="18" name="Guidance note">
              <a:extLst>
                <a:ext uri="{FF2B5EF4-FFF2-40B4-BE49-F238E27FC236}">
                  <a16:creationId xmlns:a16="http://schemas.microsoft.com/office/drawing/2014/main" id="{753381CB-CFAD-4C37-9043-05C8A52380A7}"/>
                </a:ext>
              </a:extLst>
            </p:cNvPr>
            <p:cNvSpPr/>
            <p:nvPr/>
          </p:nvSpPr>
          <p:spPr>
            <a:xfrm>
              <a:off x="3528102" y="847657"/>
              <a:ext cx="2029736" cy="2085853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120648" marR="0" lvl="2" indent="-120648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120648" marR="0" lvl="2" indent="-120648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120648" marR="0" lvl="2" indent="-120648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120648" marR="0" lvl="2" indent="-120648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963" marR="0" lvl="2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963" marR="0" lvl="2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963" marR="0" lvl="2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963" marR="0" lvl="2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120648" marR="0" lvl="2" indent="-120648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120648" marR="0" lvl="2" indent="-120648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120648" marR="0" lvl="2" indent="-120648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120648" marR="0" lvl="2" indent="-120648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FA04F91-854A-4895-BD97-24C8BB928F41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20" name="Picture 3">
                <a:extLst>
                  <a:ext uri="{FF2B5EF4-FFF2-40B4-BE49-F238E27FC236}">
                    <a16:creationId xmlns:a16="http://schemas.microsoft.com/office/drawing/2014/main" id="{9CABB711-E1AB-41A2-A779-C8967E1B90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" name="Rounded Rectangle 20">
                <a:extLst>
                  <a:ext uri="{FF2B5EF4-FFF2-40B4-BE49-F238E27FC236}">
                    <a16:creationId xmlns:a16="http://schemas.microsoft.com/office/drawing/2014/main" id="{702CAAD7-0480-4B1D-A46C-986161320307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64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46418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 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A14744-3329-8F4E-B450-011218AED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12" y="445233"/>
            <a:ext cx="8627091" cy="726506"/>
          </a:xfrm>
          <a:prstGeom prst="rect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6B97743-761C-184C-B3D8-E3ED5ABD7F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4313" y="5968467"/>
            <a:ext cx="2115714" cy="4443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9BAC034-AA0B-FA44-8460-F03B6ACE00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6589" y="5840103"/>
            <a:ext cx="1781098" cy="701027"/>
          </a:xfrm>
          <a:prstGeom prst="rect">
            <a:avLst/>
          </a:prstGeom>
        </p:spPr>
      </p:pic>
      <p:pic>
        <p:nvPicPr>
          <p:cNvPr id="2" name="Picture 1" descr="A black and yellow sign&#10;&#10;Description automatically generated">
            <a:extLst>
              <a:ext uri="{FF2B5EF4-FFF2-40B4-BE49-F238E27FC236}">
                <a16:creationId xmlns:a16="http://schemas.microsoft.com/office/drawing/2014/main" id="{B6084282-B957-60AB-654F-5D07A7C475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6817" y="6082084"/>
            <a:ext cx="1678365" cy="368471"/>
          </a:xfrm>
          <a:prstGeom prst="rect">
            <a:avLst/>
          </a:prstGeom>
        </p:spPr>
      </p:pic>
      <p:sp>
        <p:nvSpPr>
          <p:cNvPr id="3" name="Slide Number Placeholder 13">
            <a:extLst>
              <a:ext uri="{FF2B5EF4-FFF2-40B4-BE49-F238E27FC236}">
                <a16:creationId xmlns:a16="http://schemas.microsoft.com/office/drawing/2014/main" id="{1C4529A9-C31D-5925-0EBF-6C33BA294980}"/>
              </a:ext>
            </a:extLst>
          </p:cNvPr>
          <p:cNvSpPr txBox="1">
            <a:spLocks/>
          </p:cNvSpPr>
          <p:nvPr userDrawn="1"/>
        </p:nvSpPr>
        <p:spPr>
          <a:xfrm>
            <a:off x="11230726" y="445233"/>
            <a:ext cx="53696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069A1E-88D8-B74B-984D-E602CD2EEC3A}" type="slidenum">
              <a:rPr lang="en-US" smtClean="0">
                <a:latin typeface="Circular Std Book" panose="020B0604020101020102" pitchFamily="34" charset="0"/>
              </a:rPr>
              <a:pPr algn="ctr"/>
              <a:t>‹#›</a:t>
            </a:fld>
            <a:endParaRPr lang="en-US" dirty="0">
              <a:latin typeface="Circular Std Book" panose="020B06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3089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A14744-3329-8F4E-B450-011218AED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12" y="445233"/>
            <a:ext cx="8627091" cy="726506"/>
          </a:xfrm>
          <a:prstGeom prst="rect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Content Placeholder 25">
            <a:extLst>
              <a:ext uri="{FF2B5EF4-FFF2-40B4-BE49-F238E27FC236}">
                <a16:creationId xmlns:a16="http://schemas.microsoft.com/office/drawing/2014/main" id="{90BFC532-D1D3-2C46-B3A0-955D5380E0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4313" y="1285376"/>
            <a:ext cx="11343374" cy="44135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15151"/>
                </a:solidFill>
              </a:defRPr>
            </a:lvl1pPr>
            <a:lvl2pPr>
              <a:defRPr>
                <a:solidFill>
                  <a:srgbClr val="515151"/>
                </a:solidFill>
              </a:defRPr>
            </a:lvl2pPr>
            <a:lvl3pPr>
              <a:defRPr>
                <a:solidFill>
                  <a:srgbClr val="515151"/>
                </a:solidFill>
              </a:defRPr>
            </a:lvl3pPr>
            <a:lvl4pPr>
              <a:defRPr>
                <a:solidFill>
                  <a:srgbClr val="515151"/>
                </a:solidFill>
              </a:defRPr>
            </a:lvl4pPr>
            <a:lvl5pPr>
              <a:defRPr>
                <a:solidFill>
                  <a:srgbClr val="51515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81EA7EF-CBAD-5C40-8AAB-23DA98E969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4313" y="5968467"/>
            <a:ext cx="2115714" cy="4443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C0ACBA1-983B-884B-8337-D44F902054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6589" y="5840103"/>
            <a:ext cx="1781098" cy="701027"/>
          </a:xfrm>
          <a:prstGeom prst="rect">
            <a:avLst/>
          </a:prstGeom>
        </p:spPr>
      </p:pic>
      <p:pic>
        <p:nvPicPr>
          <p:cNvPr id="2" name="Picture 1" descr="A black and yellow sign&#10;&#10;Description automatically generated">
            <a:extLst>
              <a:ext uri="{FF2B5EF4-FFF2-40B4-BE49-F238E27FC236}">
                <a16:creationId xmlns:a16="http://schemas.microsoft.com/office/drawing/2014/main" id="{92BCA3C2-0123-EAE0-61F3-9D913F1CA4C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6817" y="6082084"/>
            <a:ext cx="1678365" cy="368471"/>
          </a:xfrm>
          <a:prstGeom prst="rect">
            <a:avLst/>
          </a:prstGeom>
        </p:spPr>
      </p:pic>
      <p:sp>
        <p:nvSpPr>
          <p:cNvPr id="3" name="Slide Number Placeholder 13">
            <a:extLst>
              <a:ext uri="{FF2B5EF4-FFF2-40B4-BE49-F238E27FC236}">
                <a16:creationId xmlns:a16="http://schemas.microsoft.com/office/drawing/2014/main" id="{69FE0625-7550-6C32-00EA-C45F8F968990}"/>
              </a:ext>
            </a:extLst>
          </p:cNvPr>
          <p:cNvSpPr txBox="1">
            <a:spLocks/>
          </p:cNvSpPr>
          <p:nvPr userDrawn="1"/>
        </p:nvSpPr>
        <p:spPr>
          <a:xfrm>
            <a:off x="11230726" y="445233"/>
            <a:ext cx="53696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069A1E-88D8-B74B-984D-E602CD2EEC3A}" type="slidenum">
              <a:rPr lang="en-US" smtClean="0">
                <a:latin typeface="Circular Std Book" panose="020B0604020101020102" pitchFamily="34" charset="0"/>
              </a:rPr>
              <a:pPr algn="ctr"/>
              <a:t>‹#›</a:t>
            </a:fld>
            <a:endParaRPr lang="en-US" dirty="0">
              <a:latin typeface="Circular Std Book" panose="020B06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0324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F0D03-9113-C34A-9A37-525E83ACC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12" y="445233"/>
            <a:ext cx="8627091" cy="726506"/>
          </a:xfrm>
          <a:prstGeom prst="rect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0EC43107-AA56-0A4A-8C7E-90E002A0E3B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296000" y="1285376"/>
            <a:ext cx="3600000" cy="44526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15151"/>
                </a:solidFill>
              </a:defRPr>
            </a:lvl1pPr>
            <a:lvl2pPr>
              <a:defRPr>
                <a:solidFill>
                  <a:srgbClr val="515151"/>
                </a:solidFill>
              </a:defRPr>
            </a:lvl2pPr>
            <a:lvl3pPr>
              <a:defRPr>
                <a:solidFill>
                  <a:srgbClr val="515151"/>
                </a:solidFill>
              </a:defRPr>
            </a:lvl3pPr>
            <a:lvl4pPr>
              <a:defRPr>
                <a:solidFill>
                  <a:srgbClr val="515151"/>
                </a:solidFill>
              </a:defRPr>
            </a:lvl4pPr>
            <a:lvl5pPr>
              <a:defRPr>
                <a:solidFill>
                  <a:srgbClr val="51515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5">
            <a:extLst>
              <a:ext uri="{FF2B5EF4-FFF2-40B4-BE49-F238E27FC236}">
                <a16:creationId xmlns:a16="http://schemas.microsoft.com/office/drawing/2014/main" id="{ED244A14-E5F1-4847-AFC8-680567D03D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67687" y="1269978"/>
            <a:ext cx="3600000" cy="44526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15151"/>
                </a:solidFill>
              </a:defRPr>
            </a:lvl1pPr>
            <a:lvl2pPr>
              <a:defRPr>
                <a:solidFill>
                  <a:srgbClr val="515151"/>
                </a:solidFill>
              </a:defRPr>
            </a:lvl2pPr>
            <a:lvl3pPr>
              <a:defRPr>
                <a:solidFill>
                  <a:srgbClr val="515151"/>
                </a:solidFill>
              </a:defRPr>
            </a:lvl3pPr>
            <a:lvl4pPr>
              <a:defRPr>
                <a:solidFill>
                  <a:srgbClr val="515151"/>
                </a:solidFill>
              </a:defRPr>
            </a:lvl4pPr>
            <a:lvl5pPr>
              <a:defRPr>
                <a:solidFill>
                  <a:srgbClr val="51515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25">
            <a:extLst>
              <a:ext uri="{FF2B5EF4-FFF2-40B4-BE49-F238E27FC236}">
                <a16:creationId xmlns:a16="http://schemas.microsoft.com/office/drawing/2014/main" id="{8FBD7F5E-9CC9-6648-A783-EB6DCD4F4B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4313" y="1285376"/>
            <a:ext cx="3600000" cy="44526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15151"/>
                </a:solidFill>
              </a:defRPr>
            </a:lvl1pPr>
            <a:lvl2pPr>
              <a:defRPr>
                <a:solidFill>
                  <a:srgbClr val="515151"/>
                </a:solidFill>
              </a:defRPr>
            </a:lvl2pPr>
            <a:lvl3pPr>
              <a:defRPr>
                <a:solidFill>
                  <a:srgbClr val="515151"/>
                </a:solidFill>
              </a:defRPr>
            </a:lvl3pPr>
            <a:lvl4pPr>
              <a:defRPr>
                <a:solidFill>
                  <a:srgbClr val="515151"/>
                </a:solidFill>
              </a:defRPr>
            </a:lvl4pPr>
            <a:lvl5pPr>
              <a:defRPr>
                <a:solidFill>
                  <a:srgbClr val="51515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E2F7B6A-36B9-D74A-AD3C-5CE2D0821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4313" y="5968467"/>
            <a:ext cx="2115714" cy="4443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249CD3E-6825-174A-AC71-D36D03C28B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6589" y="5840103"/>
            <a:ext cx="1781098" cy="701027"/>
          </a:xfrm>
          <a:prstGeom prst="rect">
            <a:avLst/>
          </a:prstGeom>
        </p:spPr>
      </p:pic>
      <p:pic>
        <p:nvPicPr>
          <p:cNvPr id="3" name="Picture 2" descr="A black and yellow sign&#10;&#10;Description automatically generated">
            <a:extLst>
              <a:ext uri="{FF2B5EF4-FFF2-40B4-BE49-F238E27FC236}">
                <a16:creationId xmlns:a16="http://schemas.microsoft.com/office/drawing/2014/main" id="{7C608066-A62C-C349-3B89-F30B4B8CE9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6817" y="6082084"/>
            <a:ext cx="1678365" cy="368471"/>
          </a:xfrm>
          <a:prstGeom prst="rect">
            <a:avLst/>
          </a:prstGeom>
        </p:spPr>
      </p:pic>
      <p:sp>
        <p:nvSpPr>
          <p:cNvPr id="4" name="Slide Number Placeholder 13">
            <a:extLst>
              <a:ext uri="{FF2B5EF4-FFF2-40B4-BE49-F238E27FC236}">
                <a16:creationId xmlns:a16="http://schemas.microsoft.com/office/drawing/2014/main" id="{564219D9-B1B4-EE09-1D6E-E551812A5171}"/>
              </a:ext>
            </a:extLst>
          </p:cNvPr>
          <p:cNvSpPr txBox="1">
            <a:spLocks/>
          </p:cNvSpPr>
          <p:nvPr userDrawn="1"/>
        </p:nvSpPr>
        <p:spPr>
          <a:xfrm>
            <a:off x="11230726" y="445233"/>
            <a:ext cx="53696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069A1E-88D8-B74B-984D-E602CD2EEC3A}" type="slidenum">
              <a:rPr lang="en-US" smtClean="0">
                <a:latin typeface="Circular Std Book" panose="020B0604020101020102" pitchFamily="34" charset="0"/>
              </a:rPr>
              <a:pPr algn="ctr"/>
              <a:t>‹#›</a:t>
            </a:fld>
            <a:endParaRPr lang="en-US" dirty="0">
              <a:latin typeface="Circular Std Book" panose="020B06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6419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With Image">
    <p:bg>
      <p:bgPr>
        <a:gradFill>
          <a:gsLst>
            <a:gs pos="0">
              <a:srgbClr val="7F58A5"/>
            </a:gs>
            <a:gs pos="76000">
              <a:srgbClr val="7F58A5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A43BE58-813F-4D03-87F1-5A7708ED6326}"/>
              </a:ext>
            </a:extLst>
          </p:cNvPr>
          <p:cNvSpPr/>
          <p:nvPr userDrawn="1"/>
        </p:nvSpPr>
        <p:spPr>
          <a:xfrm rot="10800000">
            <a:off x="242195" y="54131"/>
            <a:ext cx="6839968" cy="6749738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rgbClr val="1A92D0"/>
              </a:gs>
              <a:gs pos="100000">
                <a:srgbClr val="1A92D0"/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515AF-700C-45E8-AA05-EBCBEACBF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71062" y="3133725"/>
            <a:ext cx="4099187" cy="2078700"/>
          </a:xfrm>
        </p:spPr>
        <p:txBody>
          <a:bodyPr anchor="b"/>
          <a:lstStyle>
            <a:lvl1pPr algn="r">
              <a:lnSpc>
                <a:spcPts val="5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FC95D-4CD8-4192-B0C2-D1B82FBB1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71062" y="5428423"/>
            <a:ext cx="4099187" cy="1048939"/>
          </a:xfrm>
        </p:spPr>
        <p:txBody>
          <a:bodyPr/>
          <a:lstStyle>
            <a:lvl1pPr marL="0" indent="0" algn="r"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20DE84E-DA13-4173-AAC9-86C27FFB14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42512" y="842713"/>
            <a:ext cx="5039333" cy="5172574"/>
          </a:xfrm>
          <a:custGeom>
            <a:avLst/>
            <a:gdLst>
              <a:gd name="connsiteX0" fmla="*/ 4728104 w 5039333"/>
              <a:gd name="connsiteY0" fmla="*/ 1561505 h 5172574"/>
              <a:gd name="connsiteX1" fmla="*/ 4729866 w 5039333"/>
              <a:gd name="connsiteY1" fmla="*/ 1561505 h 5172574"/>
              <a:gd name="connsiteX2" fmla="*/ 4765132 w 5039333"/>
              <a:gd name="connsiteY2" fmla="*/ 1646143 h 5172574"/>
              <a:gd name="connsiteX3" fmla="*/ 4728104 w 5039333"/>
              <a:gd name="connsiteY3" fmla="*/ 1561505 h 5172574"/>
              <a:gd name="connsiteX4" fmla="*/ 4888651 w 5039333"/>
              <a:gd name="connsiteY4" fmla="*/ 1542826 h 5172574"/>
              <a:gd name="connsiteX5" fmla="*/ 4889224 w 5039333"/>
              <a:gd name="connsiteY5" fmla="*/ 1544092 h 5172574"/>
              <a:gd name="connsiteX6" fmla="*/ 4907960 w 5039333"/>
              <a:gd name="connsiteY6" fmla="*/ 1589717 h 5172574"/>
              <a:gd name="connsiteX7" fmla="*/ 4869167 w 5039333"/>
              <a:gd name="connsiteY7" fmla="*/ 1499790 h 5172574"/>
              <a:gd name="connsiteX8" fmla="*/ 4870930 w 5039333"/>
              <a:gd name="connsiteY8" fmla="*/ 1499790 h 5172574"/>
              <a:gd name="connsiteX9" fmla="*/ 4888651 w 5039333"/>
              <a:gd name="connsiteY9" fmla="*/ 1542826 h 5172574"/>
              <a:gd name="connsiteX10" fmla="*/ 4583190 w 5039333"/>
              <a:gd name="connsiteY10" fmla="*/ 1291357 h 5172574"/>
              <a:gd name="connsiteX11" fmla="*/ 4608198 w 5039333"/>
              <a:gd name="connsiteY11" fmla="*/ 1328750 h 5172574"/>
              <a:gd name="connsiteX12" fmla="*/ 4606436 w 5039333"/>
              <a:gd name="connsiteY12" fmla="*/ 1328750 h 5172574"/>
              <a:gd name="connsiteX13" fmla="*/ 4526081 w 5039333"/>
              <a:gd name="connsiteY13" fmla="*/ 1205962 h 5172574"/>
              <a:gd name="connsiteX14" fmla="*/ 4544719 w 5039333"/>
              <a:gd name="connsiteY14" fmla="*/ 1231768 h 5172574"/>
              <a:gd name="connsiteX15" fmla="*/ 4565879 w 5039333"/>
              <a:gd name="connsiteY15" fmla="*/ 1263507 h 5172574"/>
              <a:gd name="connsiteX16" fmla="*/ 4583190 w 5039333"/>
              <a:gd name="connsiteY16" fmla="*/ 1291357 h 5172574"/>
              <a:gd name="connsiteX17" fmla="*/ 707794 w 5039333"/>
              <a:gd name="connsiteY17" fmla="*/ 1046623 h 5172574"/>
              <a:gd name="connsiteX18" fmla="*/ 672528 w 5039333"/>
              <a:gd name="connsiteY18" fmla="*/ 1110102 h 5172574"/>
              <a:gd name="connsiteX19" fmla="*/ 639027 w 5039333"/>
              <a:gd name="connsiteY19" fmla="*/ 1177107 h 5172574"/>
              <a:gd name="connsiteX20" fmla="*/ 623156 w 5039333"/>
              <a:gd name="connsiteY20" fmla="*/ 1210608 h 5172574"/>
              <a:gd name="connsiteX21" fmla="*/ 607288 w 5039333"/>
              <a:gd name="connsiteY21" fmla="*/ 1244112 h 5172574"/>
              <a:gd name="connsiteX22" fmla="*/ 577311 w 5039333"/>
              <a:gd name="connsiteY22" fmla="*/ 1312879 h 5172574"/>
              <a:gd name="connsiteX23" fmla="*/ 249338 w 5039333"/>
              <a:gd name="connsiteY23" fmla="*/ 2272111 h 5172574"/>
              <a:gd name="connsiteX24" fmla="*/ 245812 w 5039333"/>
              <a:gd name="connsiteY24" fmla="*/ 2781703 h 5172574"/>
              <a:gd name="connsiteX25" fmla="*/ 351609 w 5039333"/>
              <a:gd name="connsiteY25" fmla="*/ 3280714 h 5172574"/>
              <a:gd name="connsiteX26" fmla="*/ 868255 w 5039333"/>
              <a:gd name="connsiteY26" fmla="*/ 4151780 h 5172574"/>
              <a:gd name="connsiteX27" fmla="*/ 1702292 w 5039333"/>
              <a:gd name="connsiteY27" fmla="*/ 4726614 h 5172574"/>
              <a:gd name="connsiteX28" fmla="*/ 2700317 w 5039333"/>
              <a:gd name="connsiteY28" fmla="*/ 4897654 h 5172574"/>
              <a:gd name="connsiteX29" fmla="*/ 3678944 w 5039333"/>
              <a:gd name="connsiteY29" fmla="*/ 4634923 h 5172574"/>
              <a:gd name="connsiteX30" fmla="*/ 4456557 w 5039333"/>
              <a:gd name="connsiteY30" fmla="*/ 3986031 h 5172574"/>
              <a:gd name="connsiteX31" fmla="*/ 4892089 w 5039333"/>
              <a:gd name="connsiteY31" fmla="*/ 3070883 h 5172574"/>
              <a:gd name="connsiteX32" fmla="*/ 4960857 w 5039333"/>
              <a:gd name="connsiteY32" fmla="*/ 3289531 h 5172574"/>
              <a:gd name="connsiteX33" fmla="*/ 4410711 w 5039333"/>
              <a:gd name="connsiteY33" fmla="*/ 4217023 h 5172574"/>
              <a:gd name="connsiteX34" fmla="*/ 3523774 w 5039333"/>
              <a:gd name="connsiteY34" fmla="*/ 4821832 h 5172574"/>
              <a:gd name="connsiteX35" fmla="*/ 2467560 w 5039333"/>
              <a:gd name="connsiteY35" fmla="*/ 4992872 h 5172574"/>
              <a:gd name="connsiteX36" fmla="*/ 1443088 w 5039333"/>
              <a:gd name="connsiteY36" fmla="*/ 4700165 h 5172574"/>
              <a:gd name="connsiteX37" fmla="*/ 642553 w 5039333"/>
              <a:gd name="connsiteY37" fmla="*/ 4003664 h 5172574"/>
              <a:gd name="connsiteX38" fmla="*/ 215837 w 5039333"/>
              <a:gd name="connsiteY38" fmla="*/ 3037380 h 5172574"/>
              <a:gd name="connsiteX39" fmla="*/ 240523 w 5039333"/>
              <a:gd name="connsiteY39" fmla="*/ 1984695 h 5172574"/>
              <a:gd name="connsiteX40" fmla="*/ 422141 w 5039333"/>
              <a:gd name="connsiteY40" fmla="*/ 1489209 h 5172574"/>
              <a:gd name="connsiteX41" fmla="*/ 707794 w 5039333"/>
              <a:gd name="connsiteY41" fmla="*/ 1046623 h 5172574"/>
              <a:gd name="connsiteX42" fmla="*/ 4497112 w 5039333"/>
              <a:gd name="connsiteY42" fmla="*/ 916139 h 5172574"/>
              <a:gd name="connsiteX43" fmla="*/ 4507691 w 5039333"/>
              <a:gd name="connsiteY43" fmla="*/ 921428 h 5172574"/>
              <a:gd name="connsiteX44" fmla="*/ 4520033 w 5039333"/>
              <a:gd name="connsiteY44" fmla="*/ 928482 h 5172574"/>
              <a:gd name="connsiteX45" fmla="*/ 4569406 w 5039333"/>
              <a:gd name="connsiteY45" fmla="*/ 990198 h 5172574"/>
              <a:gd name="connsiteX46" fmla="*/ 4617015 w 5039333"/>
              <a:gd name="connsiteY46" fmla="*/ 1053676 h 5172574"/>
              <a:gd name="connsiteX47" fmla="*/ 4676967 w 5039333"/>
              <a:gd name="connsiteY47" fmla="*/ 1141841 h 5172574"/>
              <a:gd name="connsiteX48" fmla="*/ 4747499 w 5039333"/>
              <a:gd name="connsiteY48" fmla="*/ 1256454 h 5172574"/>
              <a:gd name="connsiteX49" fmla="*/ 4781001 w 5039333"/>
              <a:gd name="connsiteY49" fmla="*/ 1316406 h 5172574"/>
              <a:gd name="connsiteX50" fmla="*/ 4796871 w 5039333"/>
              <a:gd name="connsiteY50" fmla="*/ 1346383 h 5172574"/>
              <a:gd name="connsiteX51" fmla="*/ 4810978 w 5039333"/>
              <a:gd name="connsiteY51" fmla="*/ 1376358 h 5172574"/>
              <a:gd name="connsiteX52" fmla="*/ 4807451 w 5039333"/>
              <a:gd name="connsiteY52" fmla="*/ 1374596 h 5172574"/>
              <a:gd name="connsiteX53" fmla="*/ 4773948 w 5039333"/>
              <a:gd name="connsiteY53" fmla="*/ 1312879 h 5172574"/>
              <a:gd name="connsiteX54" fmla="*/ 4738682 w 5039333"/>
              <a:gd name="connsiteY54" fmla="*/ 1251165 h 5172574"/>
              <a:gd name="connsiteX55" fmla="*/ 4662861 w 5039333"/>
              <a:gd name="connsiteY55" fmla="*/ 1131261 h 5172574"/>
              <a:gd name="connsiteX56" fmla="*/ 4602909 w 5039333"/>
              <a:gd name="connsiteY56" fmla="*/ 1048386 h 5172574"/>
              <a:gd name="connsiteX57" fmla="*/ 4551773 w 5039333"/>
              <a:gd name="connsiteY57" fmla="*/ 981380 h 5172574"/>
              <a:gd name="connsiteX58" fmla="*/ 4525324 w 5039333"/>
              <a:gd name="connsiteY58" fmla="*/ 947879 h 5172574"/>
              <a:gd name="connsiteX59" fmla="*/ 4222038 w 5039333"/>
              <a:gd name="connsiteY59" fmla="*/ 849134 h 5172574"/>
              <a:gd name="connsiteX60" fmla="*/ 4252013 w 5039333"/>
              <a:gd name="connsiteY60" fmla="*/ 861476 h 5172574"/>
              <a:gd name="connsiteX61" fmla="*/ 4443991 w 5039333"/>
              <a:gd name="connsiteY61" fmla="*/ 1083211 h 5172574"/>
              <a:gd name="connsiteX62" fmla="*/ 4526081 w 5039333"/>
              <a:gd name="connsiteY62" fmla="*/ 1205962 h 5172574"/>
              <a:gd name="connsiteX63" fmla="*/ 4521798 w 5039333"/>
              <a:gd name="connsiteY63" fmla="*/ 1200029 h 5172574"/>
              <a:gd name="connsiteX64" fmla="*/ 4477714 w 5039333"/>
              <a:gd name="connsiteY64" fmla="*/ 1136550 h 5172574"/>
              <a:gd name="connsiteX65" fmla="*/ 4430106 w 5039333"/>
              <a:gd name="connsiteY65" fmla="*/ 1076598 h 5172574"/>
              <a:gd name="connsiteX66" fmla="*/ 4405420 w 5039333"/>
              <a:gd name="connsiteY66" fmla="*/ 1046623 h 5172574"/>
              <a:gd name="connsiteX67" fmla="*/ 4380734 w 5039333"/>
              <a:gd name="connsiteY67" fmla="*/ 1016646 h 5172574"/>
              <a:gd name="connsiteX68" fmla="*/ 4329598 w 5039333"/>
              <a:gd name="connsiteY68" fmla="*/ 958459 h 5172574"/>
              <a:gd name="connsiteX69" fmla="*/ 4222038 w 5039333"/>
              <a:gd name="connsiteY69" fmla="*/ 849134 h 5172574"/>
              <a:gd name="connsiteX70" fmla="*/ 2590993 w 5039333"/>
              <a:gd name="connsiteY70" fmla="*/ 284881 h 5172574"/>
              <a:gd name="connsiteX71" fmla="*/ 4848008 w 5039333"/>
              <a:gd name="connsiteY71" fmla="*/ 2541895 h 5172574"/>
              <a:gd name="connsiteX72" fmla="*/ 4836356 w 5039333"/>
              <a:gd name="connsiteY72" fmla="*/ 2772662 h 5172574"/>
              <a:gd name="connsiteX73" fmla="*/ 4805702 w 5039333"/>
              <a:gd name="connsiteY73" fmla="*/ 2973520 h 5172574"/>
              <a:gd name="connsiteX74" fmla="*/ 4810978 w 5039333"/>
              <a:gd name="connsiteY74" fmla="*/ 2984481 h 5172574"/>
              <a:gd name="connsiteX75" fmla="*/ 4851534 w 5039333"/>
              <a:gd name="connsiteY75" fmla="*/ 3086752 h 5172574"/>
              <a:gd name="connsiteX76" fmla="*/ 4458319 w 5039333"/>
              <a:gd name="connsiteY76" fmla="*/ 3910210 h 5172574"/>
              <a:gd name="connsiteX77" fmla="*/ 3779450 w 5039333"/>
              <a:gd name="connsiteY77" fmla="*/ 4516783 h 5172574"/>
              <a:gd name="connsiteX78" fmla="*/ 2922490 w 5039333"/>
              <a:gd name="connsiteY78" fmla="*/ 4813016 h 5172574"/>
              <a:gd name="connsiteX79" fmla="*/ 2021448 w 5039333"/>
              <a:gd name="connsiteY79" fmla="*/ 4756591 h 5172574"/>
              <a:gd name="connsiteX80" fmla="*/ 1215623 w 5039333"/>
              <a:gd name="connsiteY80" fmla="*/ 4356323 h 5172574"/>
              <a:gd name="connsiteX81" fmla="*/ 628447 w 5039333"/>
              <a:gd name="connsiteY81" fmla="*/ 3679218 h 5172574"/>
              <a:gd name="connsiteX82" fmla="*/ 349847 w 5039333"/>
              <a:gd name="connsiteY82" fmla="*/ 2831075 h 5172574"/>
              <a:gd name="connsiteX83" fmla="*/ 345902 w 5039333"/>
              <a:gd name="connsiteY83" fmla="*/ 2774443 h 5172574"/>
              <a:gd name="connsiteX84" fmla="*/ 345630 w 5039333"/>
              <a:gd name="connsiteY84" fmla="*/ 2772662 h 5172574"/>
              <a:gd name="connsiteX85" fmla="*/ 345241 w 5039333"/>
              <a:gd name="connsiteY85" fmla="*/ 2764951 h 5172574"/>
              <a:gd name="connsiteX86" fmla="*/ 334308 w 5039333"/>
              <a:gd name="connsiteY86" fmla="*/ 2607964 h 5172574"/>
              <a:gd name="connsiteX87" fmla="*/ 335383 w 5039333"/>
              <a:gd name="connsiteY87" fmla="*/ 2569715 h 5172574"/>
              <a:gd name="connsiteX88" fmla="*/ 333978 w 5039333"/>
              <a:gd name="connsiteY88" fmla="*/ 2541895 h 5172574"/>
              <a:gd name="connsiteX89" fmla="*/ 338912 w 5039333"/>
              <a:gd name="connsiteY89" fmla="*/ 2444195 h 5172574"/>
              <a:gd name="connsiteX90" fmla="*/ 340589 w 5039333"/>
              <a:gd name="connsiteY90" fmla="*/ 2384523 h 5172574"/>
              <a:gd name="connsiteX91" fmla="*/ 342807 w 5039333"/>
              <a:gd name="connsiteY91" fmla="*/ 2367040 h 5172574"/>
              <a:gd name="connsiteX92" fmla="*/ 345630 w 5039333"/>
              <a:gd name="connsiteY92" fmla="*/ 2311129 h 5172574"/>
              <a:gd name="connsiteX93" fmla="*/ 2590993 w 5039333"/>
              <a:gd name="connsiteY93" fmla="*/ 284881 h 5172574"/>
              <a:gd name="connsiteX94" fmla="*/ 1524200 w 5039333"/>
              <a:gd name="connsiteY94" fmla="*/ 209060 h 5172574"/>
              <a:gd name="connsiteX95" fmla="*/ 1279103 w 5039333"/>
              <a:gd name="connsiteY95" fmla="*/ 383625 h 5172574"/>
              <a:gd name="connsiteX96" fmla="*/ 799487 w 5039333"/>
              <a:gd name="connsiteY96" fmla="*/ 760970 h 5172574"/>
              <a:gd name="connsiteX97" fmla="*/ 423905 w 5039333"/>
              <a:gd name="connsiteY97" fmla="*/ 1240585 h 5172574"/>
              <a:gd name="connsiteX98" fmla="*/ 173518 w 5039333"/>
              <a:gd name="connsiteY98" fmla="*/ 1797786 h 5172574"/>
              <a:gd name="connsiteX99" fmla="*/ 65958 w 5039333"/>
              <a:gd name="connsiteY99" fmla="*/ 2397305 h 5172574"/>
              <a:gd name="connsiteX100" fmla="*/ 102986 w 5039333"/>
              <a:gd name="connsiteY100" fmla="*/ 3005642 h 5172574"/>
              <a:gd name="connsiteX101" fmla="*/ 134725 w 5039333"/>
              <a:gd name="connsiteY101" fmla="*/ 3155521 h 5172574"/>
              <a:gd name="connsiteX102" fmla="*/ 154122 w 5039333"/>
              <a:gd name="connsiteY102" fmla="*/ 3229579 h 5172574"/>
              <a:gd name="connsiteX103" fmla="*/ 175282 w 5039333"/>
              <a:gd name="connsiteY103" fmla="*/ 3303638 h 5172574"/>
              <a:gd name="connsiteX104" fmla="*/ 284606 w 5039333"/>
              <a:gd name="connsiteY104" fmla="*/ 3589291 h 5172574"/>
              <a:gd name="connsiteX105" fmla="*/ 427432 w 5039333"/>
              <a:gd name="connsiteY105" fmla="*/ 3859076 h 5172574"/>
              <a:gd name="connsiteX106" fmla="*/ 601999 w 5039333"/>
              <a:gd name="connsiteY106" fmla="*/ 4109463 h 5172574"/>
              <a:gd name="connsiteX107" fmla="*/ 804776 w 5039333"/>
              <a:gd name="connsiteY107" fmla="*/ 4338691 h 5172574"/>
              <a:gd name="connsiteX108" fmla="*/ 1034004 w 5039333"/>
              <a:gd name="connsiteY108" fmla="*/ 4539707 h 5172574"/>
              <a:gd name="connsiteX109" fmla="*/ 1284392 w 5039333"/>
              <a:gd name="connsiteY109" fmla="*/ 4714272 h 5172574"/>
              <a:gd name="connsiteX110" fmla="*/ 1351397 w 5039333"/>
              <a:gd name="connsiteY110" fmla="*/ 4753064 h 5172574"/>
              <a:gd name="connsiteX111" fmla="*/ 1384901 w 5039333"/>
              <a:gd name="connsiteY111" fmla="*/ 4772461 h 5172574"/>
              <a:gd name="connsiteX112" fmla="*/ 1418402 w 5039333"/>
              <a:gd name="connsiteY112" fmla="*/ 4790094 h 5172574"/>
              <a:gd name="connsiteX113" fmla="*/ 1487172 w 5039333"/>
              <a:gd name="connsiteY113" fmla="*/ 4825360 h 5172574"/>
              <a:gd name="connsiteX114" fmla="*/ 1555939 w 5039333"/>
              <a:gd name="connsiteY114" fmla="*/ 4857099 h 5172574"/>
              <a:gd name="connsiteX115" fmla="*/ 1841593 w 5039333"/>
              <a:gd name="connsiteY115" fmla="*/ 4966424 h 5172574"/>
              <a:gd name="connsiteX116" fmla="*/ 2139590 w 5039333"/>
              <a:gd name="connsiteY116" fmla="*/ 5038718 h 5172574"/>
              <a:gd name="connsiteX117" fmla="*/ 3347445 w 5039333"/>
              <a:gd name="connsiteY117" fmla="*/ 4964659 h 5172574"/>
              <a:gd name="connsiteX118" fmla="*/ 3902883 w 5039333"/>
              <a:gd name="connsiteY118" fmla="*/ 4712509 h 5172574"/>
              <a:gd name="connsiteX119" fmla="*/ 4382498 w 5039333"/>
              <a:gd name="connsiteY119" fmla="*/ 4335165 h 5172574"/>
              <a:gd name="connsiteX120" fmla="*/ 4758079 w 5039333"/>
              <a:gd name="connsiteY120" fmla="*/ 3855549 h 5172574"/>
              <a:gd name="connsiteX121" fmla="*/ 5008466 w 5039333"/>
              <a:gd name="connsiteY121" fmla="*/ 3298349 h 5172574"/>
              <a:gd name="connsiteX122" fmla="*/ 5035578 w 5039333"/>
              <a:gd name="connsiteY122" fmla="*/ 3414285 h 5172574"/>
              <a:gd name="connsiteX123" fmla="*/ 5039333 w 5039333"/>
              <a:gd name="connsiteY123" fmla="*/ 3436011 h 5172574"/>
              <a:gd name="connsiteX124" fmla="*/ 4972399 w 5039333"/>
              <a:gd name="connsiteY124" fmla="*/ 3618891 h 5172574"/>
              <a:gd name="connsiteX125" fmla="*/ 4403875 w 5039333"/>
              <a:gd name="connsiteY125" fmla="*/ 4462124 h 5172574"/>
              <a:gd name="connsiteX126" fmla="*/ 4253822 w 5039333"/>
              <a:gd name="connsiteY126" fmla="*/ 4598501 h 5172574"/>
              <a:gd name="connsiteX127" fmla="*/ 4172842 w 5039333"/>
              <a:gd name="connsiteY127" fmla="*/ 4661928 h 5172574"/>
              <a:gd name="connsiteX128" fmla="*/ 3151720 w 5039333"/>
              <a:gd name="connsiteY128" fmla="*/ 5118067 h 5172574"/>
              <a:gd name="connsiteX129" fmla="*/ 2515170 w 5039333"/>
              <a:gd name="connsiteY129" fmla="*/ 5170966 h 5172574"/>
              <a:gd name="connsiteX130" fmla="*/ 2196015 w 5039333"/>
              <a:gd name="connsiteY130" fmla="*/ 5140989 h 5172574"/>
              <a:gd name="connsiteX131" fmla="*/ 2116666 w 5039333"/>
              <a:gd name="connsiteY131" fmla="*/ 5126882 h 5172574"/>
              <a:gd name="connsiteX132" fmla="*/ 2039081 w 5039333"/>
              <a:gd name="connsiteY132" fmla="*/ 5111014 h 5172574"/>
              <a:gd name="connsiteX133" fmla="*/ 1883912 w 5039333"/>
              <a:gd name="connsiteY133" fmla="*/ 5070457 h 5172574"/>
              <a:gd name="connsiteX134" fmla="*/ 1808091 w 5039333"/>
              <a:gd name="connsiteY134" fmla="*/ 5047535 h 5172574"/>
              <a:gd name="connsiteX135" fmla="*/ 1732268 w 5039333"/>
              <a:gd name="connsiteY135" fmla="*/ 5021085 h 5172574"/>
              <a:gd name="connsiteX136" fmla="*/ 1582389 w 5039333"/>
              <a:gd name="connsiteY136" fmla="*/ 4962897 h 5172574"/>
              <a:gd name="connsiteX137" fmla="*/ 1510094 w 5039333"/>
              <a:gd name="connsiteY137" fmla="*/ 4929394 h 5172574"/>
              <a:gd name="connsiteX138" fmla="*/ 1437799 w 5039333"/>
              <a:gd name="connsiteY138" fmla="*/ 4894128 h 5172574"/>
              <a:gd name="connsiteX139" fmla="*/ 1296736 w 5039333"/>
              <a:gd name="connsiteY139" fmla="*/ 4818307 h 5172574"/>
              <a:gd name="connsiteX140" fmla="*/ 1227967 w 5039333"/>
              <a:gd name="connsiteY140" fmla="*/ 4777750 h 5172574"/>
              <a:gd name="connsiteX141" fmla="*/ 1160962 w 5039333"/>
              <a:gd name="connsiteY141" fmla="*/ 4733669 h 5172574"/>
              <a:gd name="connsiteX142" fmla="*/ 1127460 w 5039333"/>
              <a:gd name="connsiteY142" fmla="*/ 4712509 h 5172574"/>
              <a:gd name="connsiteX143" fmla="*/ 1095721 w 5039333"/>
              <a:gd name="connsiteY143" fmla="*/ 4689586 h 5172574"/>
              <a:gd name="connsiteX144" fmla="*/ 1030478 w 5039333"/>
              <a:gd name="connsiteY144" fmla="*/ 4641978 h 5172574"/>
              <a:gd name="connsiteX145" fmla="*/ 788908 w 5039333"/>
              <a:gd name="connsiteY145" fmla="*/ 4433909 h 5172574"/>
              <a:gd name="connsiteX146" fmla="*/ 573786 w 5039333"/>
              <a:gd name="connsiteY146" fmla="*/ 4199390 h 5172574"/>
              <a:gd name="connsiteX147" fmla="*/ 390403 w 5039333"/>
              <a:gd name="connsiteY147" fmla="*/ 3940187 h 5172574"/>
              <a:gd name="connsiteX148" fmla="*/ 311054 w 5039333"/>
              <a:gd name="connsiteY148" fmla="*/ 3802650 h 5172574"/>
              <a:gd name="connsiteX149" fmla="*/ 274026 w 5039333"/>
              <a:gd name="connsiteY149" fmla="*/ 3732119 h 5172574"/>
              <a:gd name="connsiteX150" fmla="*/ 238760 w 5039333"/>
              <a:gd name="connsiteY150" fmla="*/ 3661587 h 5172574"/>
              <a:gd name="connsiteX151" fmla="*/ 207021 w 5039333"/>
              <a:gd name="connsiteY151" fmla="*/ 3589291 h 5172574"/>
              <a:gd name="connsiteX152" fmla="*/ 191150 w 5039333"/>
              <a:gd name="connsiteY152" fmla="*/ 3552263 h 5172574"/>
              <a:gd name="connsiteX153" fmla="*/ 177044 w 5039333"/>
              <a:gd name="connsiteY153" fmla="*/ 3515233 h 5172574"/>
              <a:gd name="connsiteX154" fmla="*/ 148831 w 5039333"/>
              <a:gd name="connsiteY154" fmla="*/ 3441174 h 5172574"/>
              <a:gd name="connsiteX155" fmla="*/ 124145 w 5039333"/>
              <a:gd name="connsiteY155" fmla="*/ 3365354 h 5172574"/>
              <a:gd name="connsiteX156" fmla="*/ 80064 w 5039333"/>
              <a:gd name="connsiteY156" fmla="*/ 3213711 h 5172574"/>
              <a:gd name="connsiteX157" fmla="*/ 62431 w 5039333"/>
              <a:gd name="connsiteY157" fmla="*/ 3136126 h 5172574"/>
              <a:gd name="connsiteX158" fmla="*/ 46560 w 5039333"/>
              <a:gd name="connsiteY158" fmla="*/ 3058541 h 5172574"/>
              <a:gd name="connsiteX159" fmla="*/ 6006 w 5039333"/>
              <a:gd name="connsiteY159" fmla="*/ 2744675 h 5172574"/>
              <a:gd name="connsiteX160" fmla="*/ 39507 w 5039333"/>
              <a:gd name="connsiteY160" fmla="*/ 2115178 h 5172574"/>
              <a:gd name="connsiteX161" fmla="*/ 53614 w 5039333"/>
              <a:gd name="connsiteY161" fmla="*/ 2037594 h 5172574"/>
              <a:gd name="connsiteX162" fmla="*/ 71247 w 5039333"/>
              <a:gd name="connsiteY162" fmla="*/ 1960009 h 5172574"/>
              <a:gd name="connsiteX163" fmla="*/ 90644 w 5039333"/>
              <a:gd name="connsiteY163" fmla="*/ 1884188 h 5172574"/>
              <a:gd name="connsiteX164" fmla="*/ 113566 w 5039333"/>
              <a:gd name="connsiteY164" fmla="*/ 1808366 h 5172574"/>
              <a:gd name="connsiteX165" fmla="*/ 124145 w 5039333"/>
              <a:gd name="connsiteY165" fmla="*/ 1771337 h 5172574"/>
              <a:gd name="connsiteX166" fmla="*/ 136489 w 5039333"/>
              <a:gd name="connsiteY166" fmla="*/ 1732545 h 5172574"/>
              <a:gd name="connsiteX167" fmla="*/ 162938 w 5039333"/>
              <a:gd name="connsiteY167" fmla="*/ 1658487 h 5172574"/>
              <a:gd name="connsiteX168" fmla="*/ 192915 w 5039333"/>
              <a:gd name="connsiteY168" fmla="*/ 1584428 h 5172574"/>
              <a:gd name="connsiteX169" fmla="*/ 222890 w 5039333"/>
              <a:gd name="connsiteY169" fmla="*/ 1512132 h 5172574"/>
              <a:gd name="connsiteX170" fmla="*/ 291659 w 5039333"/>
              <a:gd name="connsiteY170" fmla="*/ 1371069 h 5172574"/>
              <a:gd name="connsiteX171" fmla="*/ 328687 w 5039333"/>
              <a:gd name="connsiteY171" fmla="*/ 1302302 h 5172574"/>
              <a:gd name="connsiteX172" fmla="*/ 369244 w 5039333"/>
              <a:gd name="connsiteY172" fmla="*/ 1233532 h 5172574"/>
              <a:gd name="connsiteX173" fmla="*/ 411563 w 5039333"/>
              <a:gd name="connsiteY173" fmla="*/ 1166527 h 5172574"/>
              <a:gd name="connsiteX174" fmla="*/ 453882 w 5039333"/>
              <a:gd name="connsiteY174" fmla="*/ 1101286 h 5172574"/>
              <a:gd name="connsiteX175" fmla="*/ 499728 w 5039333"/>
              <a:gd name="connsiteY175" fmla="*/ 1037808 h 5172574"/>
              <a:gd name="connsiteX176" fmla="*/ 547336 w 5039333"/>
              <a:gd name="connsiteY176" fmla="*/ 974329 h 5172574"/>
              <a:gd name="connsiteX177" fmla="*/ 988159 w 5039333"/>
              <a:gd name="connsiteY177" fmla="*/ 531742 h 5172574"/>
              <a:gd name="connsiteX178" fmla="*/ 1524200 w 5039333"/>
              <a:gd name="connsiteY178" fmla="*/ 209060 h 5172574"/>
              <a:gd name="connsiteX179" fmla="*/ 3479692 w 5039333"/>
              <a:gd name="connsiteY179" fmla="*/ 202007 h 5172574"/>
              <a:gd name="connsiteX180" fmla="*/ 3576673 w 5039333"/>
              <a:gd name="connsiteY180" fmla="*/ 230220 h 5172574"/>
              <a:gd name="connsiteX181" fmla="*/ 3673655 w 5039333"/>
              <a:gd name="connsiteY181" fmla="*/ 263721 h 5172574"/>
              <a:gd name="connsiteX182" fmla="*/ 4454792 w 5039333"/>
              <a:gd name="connsiteY182" fmla="*/ 850899 h 5172574"/>
              <a:gd name="connsiteX183" fmla="*/ 4400131 w 5039333"/>
              <a:gd name="connsiteY183" fmla="*/ 801526 h 5172574"/>
              <a:gd name="connsiteX184" fmla="*/ 4343706 w 5039333"/>
              <a:gd name="connsiteY184" fmla="*/ 753917 h 5172574"/>
              <a:gd name="connsiteX185" fmla="*/ 3479692 w 5039333"/>
              <a:gd name="connsiteY185" fmla="*/ 202007 h 5172574"/>
              <a:gd name="connsiteX186" fmla="*/ 2955994 w 5039333"/>
              <a:gd name="connsiteY186" fmla="*/ 198480 h 5172574"/>
              <a:gd name="connsiteX187" fmla="*/ 2996548 w 5039333"/>
              <a:gd name="connsiteY187" fmla="*/ 198480 h 5172574"/>
              <a:gd name="connsiteX188" fmla="*/ 3070607 w 5039333"/>
              <a:gd name="connsiteY188" fmla="*/ 212587 h 5172574"/>
              <a:gd name="connsiteX189" fmla="*/ 3144665 w 5039333"/>
              <a:gd name="connsiteY189" fmla="*/ 230220 h 5172574"/>
              <a:gd name="connsiteX190" fmla="*/ 3181695 w 5039333"/>
              <a:gd name="connsiteY190" fmla="*/ 239035 h 5172574"/>
              <a:gd name="connsiteX191" fmla="*/ 3218723 w 5039333"/>
              <a:gd name="connsiteY191" fmla="*/ 249615 h 5172574"/>
              <a:gd name="connsiteX192" fmla="*/ 3291019 w 5039333"/>
              <a:gd name="connsiteY192" fmla="*/ 270774 h 5172574"/>
              <a:gd name="connsiteX193" fmla="*/ 3573146 w 5039333"/>
              <a:gd name="connsiteY193" fmla="*/ 381863 h 5172574"/>
              <a:gd name="connsiteX194" fmla="*/ 4084501 w 5039333"/>
              <a:gd name="connsiteY194" fmla="*/ 706309 h 5172574"/>
              <a:gd name="connsiteX195" fmla="*/ 4045708 w 5039333"/>
              <a:gd name="connsiteY195" fmla="*/ 686911 h 5172574"/>
              <a:gd name="connsiteX196" fmla="*/ 4028076 w 5039333"/>
              <a:gd name="connsiteY196" fmla="*/ 676332 h 5172574"/>
              <a:gd name="connsiteX197" fmla="*/ 2836090 w 5039333"/>
              <a:gd name="connsiteY197" fmla="*/ 200243 h 5172574"/>
              <a:gd name="connsiteX198" fmla="*/ 2915437 w 5039333"/>
              <a:gd name="connsiteY198" fmla="*/ 200243 h 5172574"/>
              <a:gd name="connsiteX199" fmla="*/ 2590991 w 5039333"/>
              <a:gd name="connsiteY199" fmla="*/ 150870 h 5172574"/>
              <a:gd name="connsiteX200" fmla="*/ 2495773 w 5039333"/>
              <a:gd name="connsiteY200" fmla="*/ 164977 h 5172574"/>
              <a:gd name="connsiteX201" fmla="*/ 2471087 w 5039333"/>
              <a:gd name="connsiteY201" fmla="*/ 168503 h 5172574"/>
              <a:gd name="connsiteX202" fmla="*/ 2446401 w 5039333"/>
              <a:gd name="connsiteY202" fmla="*/ 173792 h 5172574"/>
              <a:gd name="connsiteX203" fmla="*/ 2398793 w 5039333"/>
              <a:gd name="connsiteY203" fmla="*/ 184372 h 5172574"/>
              <a:gd name="connsiteX204" fmla="*/ 1580625 w 5039333"/>
              <a:gd name="connsiteY204" fmla="*/ 403020 h 5172574"/>
              <a:gd name="connsiteX205" fmla="*/ 892941 w 5039333"/>
              <a:gd name="connsiteY205" fmla="*/ 894980 h 5172574"/>
              <a:gd name="connsiteX206" fmla="*/ 1159197 w 5039333"/>
              <a:gd name="connsiteY206" fmla="*/ 605800 h 5172574"/>
              <a:gd name="connsiteX207" fmla="*/ 1485407 w 5039333"/>
              <a:gd name="connsiteY207" fmla="*/ 406547 h 5172574"/>
              <a:gd name="connsiteX208" fmla="*/ 1659972 w 5039333"/>
              <a:gd name="connsiteY208" fmla="*/ 327200 h 5172574"/>
              <a:gd name="connsiteX209" fmla="*/ 1749901 w 5039333"/>
              <a:gd name="connsiteY209" fmla="*/ 293696 h 5172574"/>
              <a:gd name="connsiteX210" fmla="*/ 1839828 w 5039333"/>
              <a:gd name="connsiteY210" fmla="*/ 263721 h 5172574"/>
              <a:gd name="connsiteX211" fmla="*/ 2211884 w 5039333"/>
              <a:gd name="connsiteY211" fmla="*/ 177319 h 5172574"/>
              <a:gd name="connsiteX212" fmla="*/ 2590991 w 5039333"/>
              <a:gd name="connsiteY212" fmla="*/ 150870 h 5172574"/>
              <a:gd name="connsiteX213" fmla="*/ 2522251 w 5039333"/>
              <a:gd name="connsiteY213" fmla="*/ 412 h 5172574"/>
              <a:gd name="connsiteX214" fmla="*/ 3301599 w 5039333"/>
              <a:gd name="connsiteY214" fmla="*/ 106789 h 5172574"/>
              <a:gd name="connsiteX215" fmla="*/ 3236358 w 5039333"/>
              <a:gd name="connsiteY215" fmla="*/ 96209 h 5172574"/>
              <a:gd name="connsiteX216" fmla="*/ 3167589 w 5039333"/>
              <a:gd name="connsiteY216" fmla="*/ 89156 h 5172574"/>
              <a:gd name="connsiteX217" fmla="*/ 2984206 w 5039333"/>
              <a:gd name="connsiteY217" fmla="*/ 52126 h 5172574"/>
              <a:gd name="connsiteX218" fmla="*/ 2890753 w 5039333"/>
              <a:gd name="connsiteY218" fmla="*/ 39784 h 5172574"/>
              <a:gd name="connsiteX219" fmla="*/ 2797297 w 5039333"/>
              <a:gd name="connsiteY219" fmla="*/ 30967 h 5172574"/>
              <a:gd name="connsiteX220" fmla="*/ 2703844 w 5039333"/>
              <a:gd name="connsiteY220" fmla="*/ 23913 h 5172574"/>
              <a:gd name="connsiteX221" fmla="*/ 2610388 w 5039333"/>
              <a:gd name="connsiteY221" fmla="*/ 20387 h 5172574"/>
              <a:gd name="connsiteX222" fmla="*/ 2516935 w 5039333"/>
              <a:gd name="connsiteY222" fmla="*/ 22151 h 5172574"/>
              <a:gd name="connsiteX223" fmla="*/ 2469325 w 5039333"/>
              <a:gd name="connsiteY223" fmla="*/ 23913 h 5172574"/>
              <a:gd name="connsiteX224" fmla="*/ 2423479 w 5039333"/>
              <a:gd name="connsiteY224" fmla="*/ 27440 h 5172574"/>
              <a:gd name="connsiteX225" fmla="*/ 1691714 w 5039333"/>
              <a:gd name="connsiteY225" fmla="*/ 182610 h 5172574"/>
              <a:gd name="connsiteX226" fmla="*/ 1725215 w 5039333"/>
              <a:gd name="connsiteY226" fmla="*/ 164977 h 5172574"/>
              <a:gd name="connsiteX227" fmla="*/ 1751666 w 5039333"/>
              <a:gd name="connsiteY227" fmla="*/ 152635 h 5172574"/>
              <a:gd name="connsiteX228" fmla="*/ 1818671 w 5039333"/>
              <a:gd name="connsiteY228" fmla="*/ 122658 h 5172574"/>
              <a:gd name="connsiteX229" fmla="*/ 1876858 w 5039333"/>
              <a:gd name="connsiteY229" fmla="*/ 101498 h 5172574"/>
              <a:gd name="connsiteX230" fmla="*/ 1963261 w 5039333"/>
              <a:gd name="connsiteY230" fmla="*/ 75050 h 5172574"/>
              <a:gd name="connsiteX231" fmla="*/ 2088454 w 5039333"/>
              <a:gd name="connsiteY231" fmla="*/ 45073 h 5172574"/>
              <a:gd name="connsiteX232" fmla="*/ 2167803 w 5039333"/>
              <a:gd name="connsiteY232" fmla="*/ 30967 h 5172574"/>
              <a:gd name="connsiteX233" fmla="*/ 2211884 w 5039333"/>
              <a:gd name="connsiteY233" fmla="*/ 23913 h 5172574"/>
              <a:gd name="connsiteX234" fmla="*/ 2259494 w 5039333"/>
              <a:gd name="connsiteY234" fmla="*/ 18624 h 5172574"/>
              <a:gd name="connsiteX235" fmla="*/ 2522251 w 5039333"/>
              <a:gd name="connsiteY235" fmla="*/ 412 h 517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5039333" h="5172574">
                <a:moveTo>
                  <a:pt x="4728104" y="1561505"/>
                </a:moveTo>
                <a:cubicBezTo>
                  <a:pt x="4728104" y="1561505"/>
                  <a:pt x="4729866" y="1561505"/>
                  <a:pt x="4729866" y="1561505"/>
                </a:cubicBezTo>
                <a:cubicBezTo>
                  <a:pt x="4742210" y="1589717"/>
                  <a:pt x="4754552" y="1616166"/>
                  <a:pt x="4765132" y="1646143"/>
                </a:cubicBezTo>
                <a:cubicBezTo>
                  <a:pt x="4754552" y="1616166"/>
                  <a:pt x="4740446" y="1589717"/>
                  <a:pt x="4728104" y="1561505"/>
                </a:cubicBezTo>
                <a:close/>
                <a:moveTo>
                  <a:pt x="4888651" y="1542826"/>
                </a:moveTo>
                <a:lnTo>
                  <a:pt x="4889224" y="1544092"/>
                </a:lnTo>
                <a:cubicBezTo>
                  <a:pt x="4896057" y="1558860"/>
                  <a:pt x="4902670" y="1573848"/>
                  <a:pt x="4907960" y="1589717"/>
                </a:cubicBezTo>
                <a:close/>
                <a:moveTo>
                  <a:pt x="4869167" y="1499790"/>
                </a:moveTo>
                <a:cubicBezTo>
                  <a:pt x="4869167" y="1499790"/>
                  <a:pt x="4870930" y="1499790"/>
                  <a:pt x="4870930" y="1499790"/>
                </a:cubicBezTo>
                <a:lnTo>
                  <a:pt x="4888651" y="1542826"/>
                </a:lnTo>
                <a:close/>
                <a:moveTo>
                  <a:pt x="4583190" y="1291357"/>
                </a:moveTo>
                <a:lnTo>
                  <a:pt x="4608198" y="1328750"/>
                </a:lnTo>
                <a:cubicBezTo>
                  <a:pt x="4608198" y="1328750"/>
                  <a:pt x="4606436" y="1328750"/>
                  <a:pt x="4606436" y="1328750"/>
                </a:cubicBezTo>
                <a:close/>
                <a:moveTo>
                  <a:pt x="4526081" y="1205962"/>
                </a:moveTo>
                <a:lnTo>
                  <a:pt x="4544719" y="1231768"/>
                </a:lnTo>
                <a:lnTo>
                  <a:pt x="4565879" y="1263507"/>
                </a:lnTo>
                <a:lnTo>
                  <a:pt x="4583190" y="1291357"/>
                </a:lnTo>
                <a:close/>
                <a:moveTo>
                  <a:pt x="707794" y="1046623"/>
                </a:moveTo>
                <a:cubicBezTo>
                  <a:pt x="695452" y="1069545"/>
                  <a:pt x="683108" y="1090705"/>
                  <a:pt x="672528" y="1110102"/>
                </a:cubicBezTo>
                <a:cubicBezTo>
                  <a:pt x="661949" y="1133024"/>
                  <a:pt x="649607" y="1154183"/>
                  <a:pt x="639027" y="1177107"/>
                </a:cubicBezTo>
                <a:lnTo>
                  <a:pt x="623156" y="1210608"/>
                </a:lnTo>
                <a:lnTo>
                  <a:pt x="607288" y="1244112"/>
                </a:lnTo>
                <a:cubicBezTo>
                  <a:pt x="596708" y="1267034"/>
                  <a:pt x="587890" y="1289958"/>
                  <a:pt x="577311" y="1312879"/>
                </a:cubicBezTo>
                <a:cubicBezTo>
                  <a:pt x="400981" y="1603824"/>
                  <a:pt x="288131" y="1933558"/>
                  <a:pt x="249338" y="2272111"/>
                </a:cubicBezTo>
                <a:cubicBezTo>
                  <a:pt x="229943" y="2441387"/>
                  <a:pt x="228179" y="2612427"/>
                  <a:pt x="245812" y="2781703"/>
                </a:cubicBezTo>
                <a:cubicBezTo>
                  <a:pt x="261682" y="2950979"/>
                  <a:pt x="298710" y="3118491"/>
                  <a:pt x="351609" y="3280714"/>
                </a:cubicBezTo>
                <a:cubicBezTo>
                  <a:pt x="457407" y="3603397"/>
                  <a:pt x="635500" y="3903157"/>
                  <a:pt x="868255" y="4151780"/>
                </a:cubicBezTo>
                <a:cubicBezTo>
                  <a:pt x="1101010" y="4400406"/>
                  <a:pt x="1386663" y="4599657"/>
                  <a:pt x="1702292" y="4726614"/>
                </a:cubicBezTo>
                <a:cubicBezTo>
                  <a:pt x="2016158" y="4855335"/>
                  <a:pt x="2360001" y="4913523"/>
                  <a:pt x="2700317" y="4897654"/>
                </a:cubicBezTo>
                <a:cubicBezTo>
                  <a:pt x="3040632" y="4883548"/>
                  <a:pt x="3377420" y="4791857"/>
                  <a:pt x="3678944" y="4634923"/>
                </a:cubicBezTo>
                <a:cubicBezTo>
                  <a:pt x="3980466" y="4479753"/>
                  <a:pt x="4248488" y="4255816"/>
                  <a:pt x="4456557" y="3986031"/>
                </a:cubicBezTo>
                <a:cubicBezTo>
                  <a:pt x="4666388" y="3718010"/>
                  <a:pt x="4816268" y="3402382"/>
                  <a:pt x="4892089" y="3070883"/>
                </a:cubicBezTo>
                <a:cubicBezTo>
                  <a:pt x="4918539" y="3141415"/>
                  <a:pt x="4939699" y="3213709"/>
                  <a:pt x="4960857" y="3289531"/>
                </a:cubicBezTo>
                <a:cubicBezTo>
                  <a:pt x="4848008" y="3633372"/>
                  <a:pt x="4659334" y="3954292"/>
                  <a:pt x="4410711" y="4217023"/>
                </a:cubicBezTo>
                <a:cubicBezTo>
                  <a:pt x="4163850" y="4479753"/>
                  <a:pt x="3858799" y="4689586"/>
                  <a:pt x="3523774" y="4821832"/>
                </a:cubicBezTo>
                <a:cubicBezTo>
                  <a:pt x="3188748" y="4955842"/>
                  <a:pt x="2825510" y="5014032"/>
                  <a:pt x="2467560" y="4992872"/>
                </a:cubicBezTo>
                <a:cubicBezTo>
                  <a:pt x="2109613" y="4971713"/>
                  <a:pt x="1756955" y="4871204"/>
                  <a:pt x="1443088" y="4700165"/>
                </a:cubicBezTo>
                <a:cubicBezTo>
                  <a:pt x="1127458" y="4530889"/>
                  <a:pt x="854149" y="4289317"/>
                  <a:pt x="642553" y="4003664"/>
                </a:cubicBezTo>
                <a:cubicBezTo>
                  <a:pt x="432721" y="3718010"/>
                  <a:pt x="284604" y="3384749"/>
                  <a:pt x="215837" y="3037380"/>
                </a:cubicBezTo>
                <a:cubicBezTo>
                  <a:pt x="147067" y="2688248"/>
                  <a:pt x="155885" y="2328536"/>
                  <a:pt x="240523" y="1984695"/>
                </a:cubicBezTo>
                <a:cubicBezTo>
                  <a:pt x="282842" y="1813655"/>
                  <a:pt x="342794" y="1646143"/>
                  <a:pt x="422141" y="1489209"/>
                </a:cubicBezTo>
                <a:cubicBezTo>
                  <a:pt x="501490" y="1332277"/>
                  <a:pt x="596708" y="1182396"/>
                  <a:pt x="707794" y="1046623"/>
                </a:cubicBezTo>
                <a:close/>
                <a:moveTo>
                  <a:pt x="4497112" y="916139"/>
                </a:moveTo>
                <a:cubicBezTo>
                  <a:pt x="4500638" y="917902"/>
                  <a:pt x="4504165" y="919666"/>
                  <a:pt x="4507691" y="921428"/>
                </a:cubicBezTo>
                <a:cubicBezTo>
                  <a:pt x="4511218" y="924955"/>
                  <a:pt x="4516507" y="926719"/>
                  <a:pt x="4520033" y="928482"/>
                </a:cubicBezTo>
                <a:cubicBezTo>
                  <a:pt x="4537666" y="947879"/>
                  <a:pt x="4553537" y="969038"/>
                  <a:pt x="4569406" y="990198"/>
                </a:cubicBezTo>
                <a:cubicBezTo>
                  <a:pt x="4585276" y="1011357"/>
                  <a:pt x="4602909" y="1032517"/>
                  <a:pt x="4617015" y="1053676"/>
                </a:cubicBezTo>
                <a:cubicBezTo>
                  <a:pt x="4636411" y="1081889"/>
                  <a:pt x="4657570" y="1111864"/>
                  <a:pt x="4676967" y="1141841"/>
                </a:cubicBezTo>
                <a:cubicBezTo>
                  <a:pt x="4701653" y="1180633"/>
                  <a:pt x="4726340" y="1217662"/>
                  <a:pt x="4747499" y="1256454"/>
                </a:cubicBezTo>
                <a:lnTo>
                  <a:pt x="4781001" y="1316406"/>
                </a:lnTo>
                <a:lnTo>
                  <a:pt x="4796871" y="1346383"/>
                </a:lnTo>
                <a:lnTo>
                  <a:pt x="4810978" y="1376358"/>
                </a:lnTo>
                <a:cubicBezTo>
                  <a:pt x="4809213" y="1376358"/>
                  <a:pt x="4809213" y="1374596"/>
                  <a:pt x="4807451" y="1374596"/>
                </a:cubicBezTo>
                <a:cubicBezTo>
                  <a:pt x="4796871" y="1353436"/>
                  <a:pt x="4786292" y="1334039"/>
                  <a:pt x="4773948" y="1312879"/>
                </a:cubicBezTo>
                <a:lnTo>
                  <a:pt x="4738682" y="1251165"/>
                </a:lnTo>
                <a:cubicBezTo>
                  <a:pt x="4713996" y="1210608"/>
                  <a:pt x="4689310" y="1170054"/>
                  <a:pt x="4662861" y="1131261"/>
                </a:cubicBezTo>
                <a:lnTo>
                  <a:pt x="4602909" y="1048386"/>
                </a:lnTo>
                <a:cubicBezTo>
                  <a:pt x="4587039" y="1025464"/>
                  <a:pt x="4569406" y="1004304"/>
                  <a:pt x="4551773" y="981380"/>
                </a:cubicBezTo>
                <a:lnTo>
                  <a:pt x="4525324" y="947879"/>
                </a:lnTo>
                <a:close/>
                <a:moveTo>
                  <a:pt x="4222038" y="849134"/>
                </a:moveTo>
                <a:cubicBezTo>
                  <a:pt x="4230853" y="852661"/>
                  <a:pt x="4241433" y="856188"/>
                  <a:pt x="4252013" y="861476"/>
                </a:cubicBezTo>
                <a:cubicBezTo>
                  <a:pt x="4320780" y="931127"/>
                  <a:pt x="4384700" y="1005185"/>
                  <a:pt x="4443991" y="1083211"/>
                </a:cubicBezTo>
                <a:lnTo>
                  <a:pt x="4526081" y="1205962"/>
                </a:lnTo>
                <a:lnTo>
                  <a:pt x="4521798" y="1200029"/>
                </a:lnTo>
                <a:lnTo>
                  <a:pt x="4477714" y="1136550"/>
                </a:lnTo>
                <a:lnTo>
                  <a:pt x="4430106" y="1076598"/>
                </a:lnTo>
                <a:lnTo>
                  <a:pt x="4405420" y="1046623"/>
                </a:lnTo>
                <a:lnTo>
                  <a:pt x="4380734" y="1016646"/>
                </a:lnTo>
                <a:cubicBezTo>
                  <a:pt x="4363101" y="997251"/>
                  <a:pt x="4347231" y="977854"/>
                  <a:pt x="4329598" y="958459"/>
                </a:cubicBezTo>
                <a:cubicBezTo>
                  <a:pt x="4294332" y="921428"/>
                  <a:pt x="4259066" y="884400"/>
                  <a:pt x="4222038" y="849134"/>
                </a:cubicBezTo>
                <a:close/>
                <a:moveTo>
                  <a:pt x="2590993" y="284881"/>
                </a:moveTo>
                <a:cubicBezTo>
                  <a:pt x="3837507" y="284881"/>
                  <a:pt x="4848008" y="1295380"/>
                  <a:pt x="4848008" y="2541895"/>
                </a:cubicBezTo>
                <a:cubicBezTo>
                  <a:pt x="4848008" y="2619802"/>
                  <a:pt x="4844061" y="2696787"/>
                  <a:pt x="4836356" y="2772662"/>
                </a:cubicBezTo>
                <a:lnTo>
                  <a:pt x="4805702" y="2973520"/>
                </a:lnTo>
                <a:lnTo>
                  <a:pt x="4810978" y="2984481"/>
                </a:lnTo>
                <a:cubicBezTo>
                  <a:pt x="4825084" y="3017984"/>
                  <a:pt x="4837426" y="3051486"/>
                  <a:pt x="4851534" y="3086752"/>
                </a:cubicBezTo>
                <a:cubicBezTo>
                  <a:pt x="4777474" y="3384749"/>
                  <a:pt x="4641702" y="3665112"/>
                  <a:pt x="4458319" y="3910210"/>
                </a:cubicBezTo>
                <a:cubicBezTo>
                  <a:pt x="4274937" y="4155307"/>
                  <a:pt x="4042182" y="4363376"/>
                  <a:pt x="3779450" y="4516783"/>
                </a:cubicBezTo>
                <a:cubicBezTo>
                  <a:pt x="3516721" y="4671953"/>
                  <a:pt x="3224014" y="4772460"/>
                  <a:pt x="2922490" y="4813016"/>
                </a:cubicBezTo>
                <a:cubicBezTo>
                  <a:pt x="2620968" y="4853571"/>
                  <a:pt x="2314155" y="4834176"/>
                  <a:pt x="2021448" y="4756591"/>
                </a:cubicBezTo>
                <a:cubicBezTo>
                  <a:pt x="1728742" y="4679006"/>
                  <a:pt x="1453668" y="4541469"/>
                  <a:pt x="1215623" y="4356323"/>
                </a:cubicBezTo>
                <a:cubicBezTo>
                  <a:pt x="977579" y="4171178"/>
                  <a:pt x="776564" y="3940185"/>
                  <a:pt x="628447" y="3679218"/>
                </a:cubicBezTo>
                <a:cubicBezTo>
                  <a:pt x="480330" y="3418251"/>
                  <a:pt x="385113" y="3127308"/>
                  <a:pt x="349847" y="2831075"/>
                </a:cubicBezTo>
                <a:lnTo>
                  <a:pt x="345902" y="2774443"/>
                </a:lnTo>
                <a:lnTo>
                  <a:pt x="345630" y="2772662"/>
                </a:lnTo>
                <a:lnTo>
                  <a:pt x="345241" y="2764951"/>
                </a:lnTo>
                <a:lnTo>
                  <a:pt x="334308" y="2607964"/>
                </a:lnTo>
                <a:lnTo>
                  <a:pt x="335383" y="2569715"/>
                </a:lnTo>
                <a:lnTo>
                  <a:pt x="333978" y="2541895"/>
                </a:lnTo>
                <a:lnTo>
                  <a:pt x="338912" y="2444195"/>
                </a:lnTo>
                <a:lnTo>
                  <a:pt x="340589" y="2384523"/>
                </a:lnTo>
                <a:lnTo>
                  <a:pt x="342807" y="2367040"/>
                </a:lnTo>
                <a:lnTo>
                  <a:pt x="345630" y="2311129"/>
                </a:lnTo>
                <a:cubicBezTo>
                  <a:pt x="461213" y="1173014"/>
                  <a:pt x="1422384" y="284881"/>
                  <a:pt x="2590993" y="284881"/>
                </a:cubicBezTo>
                <a:close/>
                <a:moveTo>
                  <a:pt x="1524200" y="209060"/>
                </a:moveTo>
                <a:cubicBezTo>
                  <a:pt x="1437799" y="261959"/>
                  <a:pt x="1358450" y="320147"/>
                  <a:pt x="1279103" y="383625"/>
                </a:cubicBezTo>
                <a:cubicBezTo>
                  <a:pt x="1104536" y="491187"/>
                  <a:pt x="944077" y="618144"/>
                  <a:pt x="799487" y="760970"/>
                </a:cubicBezTo>
                <a:cubicBezTo>
                  <a:pt x="656660" y="905560"/>
                  <a:pt x="529703" y="1066020"/>
                  <a:pt x="423905" y="1240585"/>
                </a:cubicBezTo>
                <a:cubicBezTo>
                  <a:pt x="318108" y="1416915"/>
                  <a:pt x="235234" y="1603824"/>
                  <a:pt x="173518" y="1797786"/>
                </a:cubicBezTo>
                <a:cubicBezTo>
                  <a:pt x="115330" y="1991748"/>
                  <a:pt x="78300" y="2194528"/>
                  <a:pt x="65958" y="2397305"/>
                </a:cubicBezTo>
                <a:cubicBezTo>
                  <a:pt x="53614" y="2600085"/>
                  <a:pt x="65958" y="2804627"/>
                  <a:pt x="102986" y="3005642"/>
                </a:cubicBezTo>
                <a:cubicBezTo>
                  <a:pt x="110039" y="3056777"/>
                  <a:pt x="124145" y="3106149"/>
                  <a:pt x="134725" y="3155521"/>
                </a:cubicBezTo>
                <a:cubicBezTo>
                  <a:pt x="140016" y="3180207"/>
                  <a:pt x="147069" y="3204893"/>
                  <a:pt x="154122" y="3229579"/>
                </a:cubicBezTo>
                <a:cubicBezTo>
                  <a:pt x="161175" y="3254265"/>
                  <a:pt x="168229" y="3278952"/>
                  <a:pt x="175282" y="3303638"/>
                </a:cubicBezTo>
                <a:cubicBezTo>
                  <a:pt x="207021" y="3400620"/>
                  <a:pt x="242287" y="3497600"/>
                  <a:pt x="284606" y="3589291"/>
                </a:cubicBezTo>
                <a:cubicBezTo>
                  <a:pt x="326925" y="3682746"/>
                  <a:pt x="376297" y="3770911"/>
                  <a:pt x="427432" y="3859076"/>
                </a:cubicBezTo>
                <a:cubicBezTo>
                  <a:pt x="482095" y="3945476"/>
                  <a:pt x="538520" y="4030114"/>
                  <a:pt x="601999" y="4109463"/>
                </a:cubicBezTo>
                <a:cubicBezTo>
                  <a:pt x="663713" y="4190575"/>
                  <a:pt x="734245" y="4266396"/>
                  <a:pt x="804776" y="4338691"/>
                </a:cubicBezTo>
                <a:cubicBezTo>
                  <a:pt x="878835" y="4409223"/>
                  <a:pt x="952893" y="4477991"/>
                  <a:pt x="1034004" y="4539707"/>
                </a:cubicBezTo>
                <a:cubicBezTo>
                  <a:pt x="1113354" y="4603185"/>
                  <a:pt x="1197991" y="4661373"/>
                  <a:pt x="1284392" y="4714272"/>
                </a:cubicBezTo>
                <a:lnTo>
                  <a:pt x="1351397" y="4753064"/>
                </a:lnTo>
                <a:lnTo>
                  <a:pt x="1384901" y="4772461"/>
                </a:lnTo>
                <a:lnTo>
                  <a:pt x="1418402" y="4790094"/>
                </a:lnTo>
                <a:lnTo>
                  <a:pt x="1487172" y="4825360"/>
                </a:lnTo>
                <a:cubicBezTo>
                  <a:pt x="1510094" y="4835940"/>
                  <a:pt x="1533017" y="4846520"/>
                  <a:pt x="1555939" y="4857099"/>
                </a:cubicBezTo>
                <a:cubicBezTo>
                  <a:pt x="1647630" y="4901181"/>
                  <a:pt x="1744612" y="4934684"/>
                  <a:pt x="1841593" y="4966424"/>
                </a:cubicBezTo>
                <a:cubicBezTo>
                  <a:pt x="1940337" y="4996399"/>
                  <a:pt x="2039081" y="5021085"/>
                  <a:pt x="2139590" y="5038718"/>
                </a:cubicBezTo>
                <a:cubicBezTo>
                  <a:pt x="2539856" y="5112776"/>
                  <a:pt x="2957758" y="5084563"/>
                  <a:pt x="3347445" y="4964659"/>
                </a:cubicBezTo>
                <a:cubicBezTo>
                  <a:pt x="3541407" y="4902945"/>
                  <a:pt x="3728316" y="4818307"/>
                  <a:pt x="3902883" y="4712509"/>
                </a:cubicBezTo>
                <a:cubicBezTo>
                  <a:pt x="4077448" y="4604948"/>
                  <a:pt x="4237908" y="4479755"/>
                  <a:pt x="4382498" y="4335165"/>
                </a:cubicBezTo>
                <a:cubicBezTo>
                  <a:pt x="4525324" y="4190575"/>
                  <a:pt x="4652281" y="4030114"/>
                  <a:pt x="4758079" y="3855549"/>
                </a:cubicBezTo>
                <a:cubicBezTo>
                  <a:pt x="4863876" y="3680982"/>
                  <a:pt x="4946752" y="3492311"/>
                  <a:pt x="5008466" y="3298349"/>
                </a:cubicBezTo>
                <a:cubicBezTo>
                  <a:pt x="5018165" y="3336259"/>
                  <a:pt x="5027422" y="3375051"/>
                  <a:pt x="5035578" y="3414285"/>
                </a:cubicBezTo>
                <a:lnTo>
                  <a:pt x="5039333" y="3436011"/>
                </a:lnTo>
                <a:lnTo>
                  <a:pt x="4972399" y="3618891"/>
                </a:lnTo>
                <a:cubicBezTo>
                  <a:pt x="4838158" y="3936271"/>
                  <a:pt x="4643909" y="4222090"/>
                  <a:pt x="4403875" y="4462124"/>
                </a:cubicBezTo>
                <a:lnTo>
                  <a:pt x="4253822" y="4598501"/>
                </a:lnTo>
                <a:lnTo>
                  <a:pt x="4172842" y="4661928"/>
                </a:lnTo>
                <a:cubicBezTo>
                  <a:pt x="3869931" y="4884512"/>
                  <a:pt x="3518926" y="5042465"/>
                  <a:pt x="3151720" y="5118067"/>
                </a:cubicBezTo>
                <a:cubicBezTo>
                  <a:pt x="2941887" y="5162148"/>
                  <a:pt x="2728530" y="5178019"/>
                  <a:pt x="2515170" y="5170966"/>
                </a:cubicBezTo>
                <a:cubicBezTo>
                  <a:pt x="2407610" y="5169201"/>
                  <a:pt x="2301813" y="5156859"/>
                  <a:pt x="2196015" y="5140989"/>
                </a:cubicBezTo>
                <a:cubicBezTo>
                  <a:pt x="2169565" y="5137462"/>
                  <a:pt x="2143116" y="5132173"/>
                  <a:pt x="2116666" y="5126882"/>
                </a:cubicBezTo>
                <a:cubicBezTo>
                  <a:pt x="2091980" y="5121593"/>
                  <a:pt x="2065532" y="5118067"/>
                  <a:pt x="2039081" y="5111014"/>
                </a:cubicBezTo>
                <a:cubicBezTo>
                  <a:pt x="1986183" y="5096907"/>
                  <a:pt x="1935048" y="5086327"/>
                  <a:pt x="1883912" y="5070457"/>
                </a:cubicBezTo>
                <a:lnTo>
                  <a:pt x="1808091" y="5047535"/>
                </a:lnTo>
                <a:lnTo>
                  <a:pt x="1732268" y="5021085"/>
                </a:lnTo>
                <a:cubicBezTo>
                  <a:pt x="1681134" y="5003452"/>
                  <a:pt x="1631762" y="4982292"/>
                  <a:pt x="1582389" y="4962897"/>
                </a:cubicBezTo>
                <a:cubicBezTo>
                  <a:pt x="1557703" y="4952317"/>
                  <a:pt x="1534780" y="4939973"/>
                  <a:pt x="1510094" y="4929394"/>
                </a:cubicBezTo>
                <a:cubicBezTo>
                  <a:pt x="1485407" y="4917051"/>
                  <a:pt x="1460721" y="4906472"/>
                  <a:pt x="1437799" y="4894128"/>
                </a:cubicBezTo>
                <a:cubicBezTo>
                  <a:pt x="1390190" y="4869442"/>
                  <a:pt x="1342582" y="4846520"/>
                  <a:pt x="1296736" y="4818307"/>
                </a:cubicBezTo>
                <a:cubicBezTo>
                  <a:pt x="1273812" y="4804201"/>
                  <a:pt x="1250890" y="4791857"/>
                  <a:pt x="1227967" y="4777750"/>
                </a:cubicBezTo>
                <a:lnTo>
                  <a:pt x="1160962" y="4733669"/>
                </a:lnTo>
                <a:lnTo>
                  <a:pt x="1127460" y="4712509"/>
                </a:lnTo>
                <a:lnTo>
                  <a:pt x="1095721" y="4689586"/>
                </a:lnTo>
                <a:lnTo>
                  <a:pt x="1030478" y="4641978"/>
                </a:lnTo>
                <a:cubicBezTo>
                  <a:pt x="945840" y="4576735"/>
                  <a:pt x="864728" y="4507968"/>
                  <a:pt x="788908" y="4433909"/>
                </a:cubicBezTo>
                <a:cubicBezTo>
                  <a:pt x="711323" y="4359851"/>
                  <a:pt x="640791" y="4280502"/>
                  <a:pt x="573786" y="4199390"/>
                </a:cubicBezTo>
                <a:cubicBezTo>
                  <a:pt x="508543" y="4116516"/>
                  <a:pt x="445065" y="4030114"/>
                  <a:pt x="390403" y="3940187"/>
                </a:cubicBezTo>
                <a:cubicBezTo>
                  <a:pt x="362191" y="3896104"/>
                  <a:pt x="337505" y="3848496"/>
                  <a:pt x="311054" y="3802650"/>
                </a:cubicBezTo>
                <a:cubicBezTo>
                  <a:pt x="296948" y="3779727"/>
                  <a:pt x="286368" y="3755041"/>
                  <a:pt x="274026" y="3732119"/>
                </a:cubicBezTo>
                <a:cubicBezTo>
                  <a:pt x="261682" y="3709195"/>
                  <a:pt x="249340" y="3686273"/>
                  <a:pt x="238760" y="3661587"/>
                </a:cubicBezTo>
                <a:lnTo>
                  <a:pt x="207021" y="3589291"/>
                </a:lnTo>
                <a:cubicBezTo>
                  <a:pt x="201730" y="3576949"/>
                  <a:pt x="196441" y="3564605"/>
                  <a:pt x="191150" y="3552263"/>
                </a:cubicBezTo>
                <a:lnTo>
                  <a:pt x="177044" y="3515233"/>
                </a:lnTo>
                <a:lnTo>
                  <a:pt x="148831" y="3441174"/>
                </a:lnTo>
                <a:cubicBezTo>
                  <a:pt x="140016" y="3416488"/>
                  <a:pt x="132963" y="3390040"/>
                  <a:pt x="124145" y="3365354"/>
                </a:cubicBezTo>
                <a:cubicBezTo>
                  <a:pt x="106512" y="3315982"/>
                  <a:pt x="94170" y="3264845"/>
                  <a:pt x="80064" y="3213711"/>
                </a:cubicBezTo>
                <a:cubicBezTo>
                  <a:pt x="73011" y="3187260"/>
                  <a:pt x="67720" y="3162574"/>
                  <a:pt x="62431" y="3136126"/>
                </a:cubicBezTo>
                <a:cubicBezTo>
                  <a:pt x="57140" y="3109675"/>
                  <a:pt x="51851" y="3084989"/>
                  <a:pt x="46560" y="3058541"/>
                </a:cubicBezTo>
                <a:cubicBezTo>
                  <a:pt x="27165" y="2954506"/>
                  <a:pt x="11295" y="2850472"/>
                  <a:pt x="6006" y="2744675"/>
                </a:cubicBezTo>
                <a:cubicBezTo>
                  <a:pt x="-8101" y="2534842"/>
                  <a:pt x="2479" y="2323247"/>
                  <a:pt x="39507" y="2115178"/>
                </a:cubicBezTo>
                <a:lnTo>
                  <a:pt x="53614" y="2037594"/>
                </a:lnTo>
                <a:cubicBezTo>
                  <a:pt x="58904" y="2011145"/>
                  <a:pt x="65958" y="1986459"/>
                  <a:pt x="71247" y="1960009"/>
                </a:cubicBezTo>
                <a:cubicBezTo>
                  <a:pt x="78300" y="1935323"/>
                  <a:pt x="83591" y="1908874"/>
                  <a:pt x="90644" y="1884188"/>
                </a:cubicBezTo>
                <a:lnTo>
                  <a:pt x="113566" y="1808366"/>
                </a:lnTo>
                <a:cubicBezTo>
                  <a:pt x="117092" y="1796023"/>
                  <a:pt x="120619" y="1783679"/>
                  <a:pt x="124145" y="1771337"/>
                </a:cubicBezTo>
                <a:lnTo>
                  <a:pt x="136489" y="1732545"/>
                </a:lnTo>
                <a:lnTo>
                  <a:pt x="162938" y="1658487"/>
                </a:lnTo>
                <a:cubicBezTo>
                  <a:pt x="173518" y="1633801"/>
                  <a:pt x="182335" y="1609114"/>
                  <a:pt x="192915" y="1584428"/>
                </a:cubicBezTo>
                <a:cubicBezTo>
                  <a:pt x="201730" y="1559742"/>
                  <a:pt x="212310" y="1535056"/>
                  <a:pt x="222890" y="1512132"/>
                </a:cubicBezTo>
                <a:cubicBezTo>
                  <a:pt x="245813" y="1464524"/>
                  <a:pt x="266973" y="1416915"/>
                  <a:pt x="291659" y="1371069"/>
                </a:cubicBezTo>
                <a:cubicBezTo>
                  <a:pt x="304001" y="1348147"/>
                  <a:pt x="316345" y="1325223"/>
                  <a:pt x="328687" y="1302302"/>
                </a:cubicBezTo>
                <a:lnTo>
                  <a:pt x="369244" y="1233532"/>
                </a:lnTo>
                <a:cubicBezTo>
                  <a:pt x="383350" y="1210610"/>
                  <a:pt x="397457" y="1187687"/>
                  <a:pt x="411563" y="1166527"/>
                </a:cubicBezTo>
                <a:lnTo>
                  <a:pt x="453882" y="1101286"/>
                </a:lnTo>
                <a:lnTo>
                  <a:pt x="499728" y="1037808"/>
                </a:lnTo>
                <a:cubicBezTo>
                  <a:pt x="515596" y="1014884"/>
                  <a:pt x="531467" y="993724"/>
                  <a:pt x="547336" y="974329"/>
                </a:cubicBezTo>
                <a:cubicBezTo>
                  <a:pt x="676057" y="810342"/>
                  <a:pt x="824173" y="660463"/>
                  <a:pt x="988159" y="531742"/>
                </a:cubicBezTo>
                <a:cubicBezTo>
                  <a:pt x="1153908" y="403022"/>
                  <a:pt x="1333764" y="293698"/>
                  <a:pt x="1524200" y="209060"/>
                </a:cubicBezTo>
                <a:close/>
                <a:moveTo>
                  <a:pt x="3479692" y="202007"/>
                </a:moveTo>
                <a:cubicBezTo>
                  <a:pt x="3511432" y="210822"/>
                  <a:pt x="3544933" y="219640"/>
                  <a:pt x="3576673" y="230220"/>
                </a:cubicBezTo>
                <a:lnTo>
                  <a:pt x="3673655" y="263721"/>
                </a:lnTo>
                <a:cubicBezTo>
                  <a:pt x="3969888" y="406549"/>
                  <a:pt x="4236144" y="607564"/>
                  <a:pt x="4454792" y="850899"/>
                </a:cubicBezTo>
                <a:lnTo>
                  <a:pt x="4400131" y="801526"/>
                </a:lnTo>
                <a:cubicBezTo>
                  <a:pt x="4380734" y="785656"/>
                  <a:pt x="4363101" y="769787"/>
                  <a:pt x="4343706" y="753917"/>
                </a:cubicBezTo>
                <a:cubicBezTo>
                  <a:pt x="4096845" y="514109"/>
                  <a:pt x="3802374" y="323673"/>
                  <a:pt x="3479692" y="202007"/>
                </a:cubicBezTo>
                <a:close/>
                <a:moveTo>
                  <a:pt x="2955994" y="198480"/>
                </a:moveTo>
                <a:lnTo>
                  <a:pt x="2996548" y="198480"/>
                </a:lnTo>
                <a:lnTo>
                  <a:pt x="3070607" y="212587"/>
                </a:lnTo>
                <a:lnTo>
                  <a:pt x="3144665" y="230220"/>
                </a:lnTo>
                <a:lnTo>
                  <a:pt x="3181695" y="239035"/>
                </a:lnTo>
                <a:cubicBezTo>
                  <a:pt x="3194037" y="242562"/>
                  <a:pt x="3206381" y="246088"/>
                  <a:pt x="3218723" y="249615"/>
                </a:cubicBezTo>
                <a:lnTo>
                  <a:pt x="3291019" y="270774"/>
                </a:lnTo>
                <a:cubicBezTo>
                  <a:pt x="3386237" y="302514"/>
                  <a:pt x="3481455" y="337780"/>
                  <a:pt x="3573146" y="381863"/>
                </a:cubicBezTo>
                <a:cubicBezTo>
                  <a:pt x="3758291" y="466501"/>
                  <a:pt x="3929331" y="577587"/>
                  <a:pt x="4084501" y="706309"/>
                </a:cubicBezTo>
                <a:cubicBezTo>
                  <a:pt x="4072157" y="699255"/>
                  <a:pt x="4058051" y="693965"/>
                  <a:pt x="4045708" y="686911"/>
                </a:cubicBezTo>
                <a:cubicBezTo>
                  <a:pt x="4040418" y="683385"/>
                  <a:pt x="4033364" y="679858"/>
                  <a:pt x="4028076" y="676332"/>
                </a:cubicBezTo>
                <a:cubicBezTo>
                  <a:pt x="3684233" y="411838"/>
                  <a:pt x="3266333" y="244326"/>
                  <a:pt x="2836090" y="200243"/>
                </a:cubicBezTo>
                <a:lnTo>
                  <a:pt x="2915437" y="200243"/>
                </a:lnTo>
                <a:close/>
                <a:moveTo>
                  <a:pt x="2590991" y="150870"/>
                </a:moveTo>
                <a:lnTo>
                  <a:pt x="2495773" y="164977"/>
                </a:lnTo>
                <a:lnTo>
                  <a:pt x="2471087" y="168503"/>
                </a:lnTo>
                <a:lnTo>
                  <a:pt x="2446401" y="173792"/>
                </a:lnTo>
                <a:lnTo>
                  <a:pt x="2398793" y="184372"/>
                </a:lnTo>
                <a:cubicBezTo>
                  <a:pt x="2114902" y="207296"/>
                  <a:pt x="1836302" y="281354"/>
                  <a:pt x="1580625" y="403020"/>
                </a:cubicBezTo>
                <a:cubicBezTo>
                  <a:pt x="1324947" y="522924"/>
                  <a:pt x="1090430" y="692200"/>
                  <a:pt x="892941" y="894980"/>
                </a:cubicBezTo>
                <a:cubicBezTo>
                  <a:pt x="972288" y="792709"/>
                  <a:pt x="1060453" y="695727"/>
                  <a:pt x="1159197" y="605800"/>
                </a:cubicBezTo>
                <a:cubicBezTo>
                  <a:pt x="1261468" y="529977"/>
                  <a:pt x="1372557" y="464737"/>
                  <a:pt x="1485407" y="406547"/>
                </a:cubicBezTo>
                <a:cubicBezTo>
                  <a:pt x="1543595" y="378334"/>
                  <a:pt x="1601785" y="351886"/>
                  <a:pt x="1659972" y="327200"/>
                </a:cubicBezTo>
                <a:lnTo>
                  <a:pt x="1749901" y="293696"/>
                </a:lnTo>
                <a:cubicBezTo>
                  <a:pt x="1778114" y="283117"/>
                  <a:pt x="1809853" y="274301"/>
                  <a:pt x="1839828" y="263721"/>
                </a:cubicBezTo>
                <a:cubicBezTo>
                  <a:pt x="1961496" y="226691"/>
                  <a:pt x="2086689" y="194952"/>
                  <a:pt x="2211884" y="177319"/>
                </a:cubicBezTo>
                <a:cubicBezTo>
                  <a:pt x="2337077" y="159686"/>
                  <a:pt x="2464034" y="150870"/>
                  <a:pt x="2590991" y="150870"/>
                </a:cubicBezTo>
                <a:close/>
                <a:moveTo>
                  <a:pt x="2522251" y="412"/>
                </a:moveTo>
                <a:cubicBezTo>
                  <a:pt x="2785505" y="-4299"/>
                  <a:pt x="3049008" y="31407"/>
                  <a:pt x="3301599" y="106789"/>
                </a:cubicBezTo>
                <a:cubicBezTo>
                  <a:pt x="3278677" y="103263"/>
                  <a:pt x="3255753" y="99736"/>
                  <a:pt x="3236358" y="96209"/>
                </a:cubicBezTo>
                <a:cubicBezTo>
                  <a:pt x="3213434" y="92683"/>
                  <a:pt x="3190512" y="90918"/>
                  <a:pt x="3167589" y="89156"/>
                </a:cubicBezTo>
                <a:cubicBezTo>
                  <a:pt x="3107637" y="73286"/>
                  <a:pt x="3045922" y="62706"/>
                  <a:pt x="2984206" y="52126"/>
                </a:cubicBezTo>
                <a:cubicBezTo>
                  <a:pt x="2952467" y="48600"/>
                  <a:pt x="2922492" y="43311"/>
                  <a:pt x="2890753" y="39784"/>
                </a:cubicBezTo>
                <a:cubicBezTo>
                  <a:pt x="2859013" y="36257"/>
                  <a:pt x="2829036" y="32731"/>
                  <a:pt x="2797297" y="30967"/>
                </a:cubicBezTo>
                <a:cubicBezTo>
                  <a:pt x="2765558" y="29204"/>
                  <a:pt x="2735583" y="23913"/>
                  <a:pt x="2703844" y="23913"/>
                </a:cubicBezTo>
                <a:lnTo>
                  <a:pt x="2610388" y="20387"/>
                </a:lnTo>
                <a:cubicBezTo>
                  <a:pt x="2578649" y="20387"/>
                  <a:pt x="2548674" y="22151"/>
                  <a:pt x="2516935" y="22151"/>
                </a:cubicBezTo>
                <a:lnTo>
                  <a:pt x="2469325" y="23913"/>
                </a:lnTo>
                <a:cubicBezTo>
                  <a:pt x="2455218" y="25678"/>
                  <a:pt x="2439350" y="25678"/>
                  <a:pt x="2423479" y="27440"/>
                </a:cubicBezTo>
                <a:cubicBezTo>
                  <a:pt x="2173092" y="41546"/>
                  <a:pt x="1926231" y="94445"/>
                  <a:pt x="1691714" y="182610"/>
                </a:cubicBezTo>
                <a:cubicBezTo>
                  <a:pt x="1705820" y="175557"/>
                  <a:pt x="1716400" y="170268"/>
                  <a:pt x="1725215" y="164977"/>
                </a:cubicBezTo>
                <a:cubicBezTo>
                  <a:pt x="1734033" y="161450"/>
                  <a:pt x="1742848" y="156161"/>
                  <a:pt x="1751666" y="152635"/>
                </a:cubicBezTo>
                <a:cubicBezTo>
                  <a:pt x="1769298" y="143817"/>
                  <a:pt x="1786931" y="135002"/>
                  <a:pt x="1818671" y="122658"/>
                </a:cubicBezTo>
                <a:cubicBezTo>
                  <a:pt x="1834539" y="115605"/>
                  <a:pt x="1853937" y="108551"/>
                  <a:pt x="1876858" y="101498"/>
                </a:cubicBezTo>
                <a:cubicBezTo>
                  <a:pt x="1899782" y="94445"/>
                  <a:pt x="1927995" y="83865"/>
                  <a:pt x="1963261" y="75050"/>
                </a:cubicBezTo>
                <a:cubicBezTo>
                  <a:pt x="1998527" y="66232"/>
                  <a:pt x="2039081" y="55653"/>
                  <a:pt x="2088454" y="45073"/>
                </a:cubicBezTo>
                <a:cubicBezTo>
                  <a:pt x="2113140" y="41546"/>
                  <a:pt x="2139590" y="36257"/>
                  <a:pt x="2167803" y="30967"/>
                </a:cubicBezTo>
                <a:cubicBezTo>
                  <a:pt x="2181909" y="29204"/>
                  <a:pt x="2196015" y="25678"/>
                  <a:pt x="2211884" y="23913"/>
                </a:cubicBezTo>
                <a:cubicBezTo>
                  <a:pt x="2225990" y="22151"/>
                  <a:pt x="2243623" y="20387"/>
                  <a:pt x="2259494" y="18624"/>
                </a:cubicBezTo>
                <a:cubicBezTo>
                  <a:pt x="2346777" y="8045"/>
                  <a:pt x="2434499" y="1984"/>
                  <a:pt x="2522251" y="41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402CF8E-1BA0-2395-4942-3CCEE92533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33874" y="501165"/>
            <a:ext cx="3380442" cy="151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407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3B4A2F-5217-4795-8F6B-BFD7CF459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2C6E1E-0AF9-4CBB-8AF8-AE4DF400FC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2000" y="6365893"/>
            <a:ext cx="4114800" cy="226714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812473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152000"/>
            <a:ext cx="5508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1584000"/>
            <a:ext cx="5508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3200" y="1584325"/>
            <a:ext cx="5508000" cy="46069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53200" y="1152525"/>
            <a:ext cx="5508000" cy="358775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07A33-2967-4899-A40F-2B187086D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1E492D2-A4F7-402D-8D63-336C4327294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32000" y="6365893"/>
            <a:ext cx="4114800" cy="226714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582598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bg>
      <p:bgPr>
        <a:solidFill>
          <a:srgbClr val="EE7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5211" y="1122363"/>
            <a:ext cx="8871045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5212" y="3602038"/>
            <a:ext cx="8871044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7A6D8E-0E67-424D-9F11-932AF764EC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42997" y="348367"/>
            <a:ext cx="2614721" cy="5397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60D64B-9BA1-684B-BB55-2965315AAA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2072" t="1942" b="2933"/>
          <a:stretch/>
        </p:blipFill>
        <p:spPr>
          <a:xfrm>
            <a:off x="-1114425" y="-300038"/>
            <a:ext cx="3988584" cy="741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821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CA2BC-662C-2E49-95F3-0A4548F721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2304" y="348367"/>
            <a:ext cx="2573952" cy="533067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EFF8F6B7-1AE9-EA41-A92D-5BC569DDE6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C6E4EE3-B8DA-4529-A811-93362441A0E0}" type="datetimeFigureOut">
              <a:rPr lang="en-GB" smtClean="0"/>
              <a:t>08/10/2024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FE31C7F-3CDE-CF4F-8D56-25EE43D9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723E173-42BC-0A49-843F-22C217E1B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AE507F8-0004-4BD2-8478-2451CF4D47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622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C4346D83-775E-AA92-54DE-81C4A1D9F9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83777">
            <a:off x="7752228" y="1700502"/>
            <a:ext cx="3580194" cy="5220073"/>
          </a:xfrm>
          <a:prstGeom prst="rect">
            <a:avLst/>
          </a:prstGeom>
        </p:spPr>
      </p:pic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1" name="Picture 10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58C95253-1D77-61A6-DE47-D490C9D21E5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8491598">
            <a:off x="6800663" y="405125"/>
            <a:ext cx="1109843" cy="1618198"/>
          </a:xfrm>
          <a:prstGeom prst="rect">
            <a:avLst/>
          </a:prstGeom>
        </p:spPr>
      </p:pic>
      <p:pic>
        <p:nvPicPr>
          <p:cNvPr id="15" name="Picture 14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BB0DDEA-DE5E-72CF-E8F8-25BE4466188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84595" y="2383762"/>
            <a:ext cx="3706812" cy="896152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EF971EA-6AB8-804F-177D-F981C679D8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84595" y="3578084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Title Here</a:t>
            </a:r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18341AB-687B-1B74-1AC9-8F60904BB0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84595" y="4709992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This design is ideal for grabbing people’s attention at conferences and events</a:t>
            </a:r>
          </a:p>
        </p:txBody>
      </p:sp>
    </p:spTree>
    <p:extLst>
      <p:ext uri="{BB962C8B-B14F-4D97-AF65-F5344CB8AC3E}">
        <p14:creationId xmlns:p14="http://schemas.microsoft.com/office/powerpoint/2010/main" val="180570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head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8314" y="2546952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 Here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4" name="Picture 3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F906422B-67A4-00F5-B537-BC31A75C355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8100000">
            <a:off x="-528020" y="3413288"/>
            <a:ext cx="3336664" cy="4864997"/>
          </a:xfrm>
          <a:prstGeom prst="rect">
            <a:avLst/>
          </a:prstGeom>
        </p:spPr>
      </p:pic>
      <p:pic>
        <p:nvPicPr>
          <p:cNvPr id="13" name="Picture 12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6510F30B-79C4-E0D2-5DE7-149F9EB3F2E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20" name="Picture 19" descr="An orang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1F9057CE-BB47-B14B-BF51-0631B69AA1C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2700000">
            <a:off x="2690218" y="1924733"/>
            <a:ext cx="1168769" cy="1704114"/>
          </a:xfrm>
          <a:prstGeom prst="rect">
            <a:avLst/>
          </a:prstGeom>
        </p:spPr>
      </p:pic>
      <p:pic>
        <p:nvPicPr>
          <p:cNvPr id="24" name="Picture 23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E8ACAA45-181C-8FD6-D26E-76B94C19975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2C5EE07-E227-9FB8-6ACB-2539DA913A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8314" y="3725790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design is ideal for grabbing people’s attention at conferences and events</a:t>
            </a:r>
          </a:p>
        </p:txBody>
      </p:sp>
    </p:spTree>
    <p:extLst>
      <p:ext uri="{BB962C8B-B14F-4D97-AF65-F5344CB8AC3E}">
        <p14:creationId xmlns:p14="http://schemas.microsoft.com/office/powerpoint/2010/main" val="2683264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heading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8314" y="2546952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Title Here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pic>
        <p:nvPicPr>
          <p:cNvPr id="13" name="Picture 12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6510F30B-79C4-E0D2-5DE7-149F9EB3F2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pic>
        <p:nvPicPr>
          <p:cNvPr id="24" name="Picture 23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E8ACAA45-181C-8FD6-D26E-76B94C19975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B4941A68-B900-DE33-77F1-B000A1406B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911653" y="797369"/>
            <a:ext cx="8784050" cy="7006929"/>
          </a:xfrm>
          <a:prstGeom prst="hexagon">
            <a:avLst/>
          </a:prstGeom>
        </p:spPr>
        <p:txBody>
          <a:bodyPr/>
          <a:lstStyle/>
          <a:p>
            <a:r>
              <a:rPr lang="en-US" dirty="0"/>
              <a:t>Insert title image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0BA87-2EF3-560B-5799-77D7A26026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8314" y="3725790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design is ideal for grabbing people’s attention at conferences and events</a:t>
            </a:r>
          </a:p>
        </p:txBody>
      </p:sp>
    </p:spTree>
    <p:extLst>
      <p:ext uri="{BB962C8B-B14F-4D97-AF65-F5344CB8AC3E}">
        <p14:creationId xmlns:p14="http://schemas.microsoft.com/office/powerpoint/2010/main" val="396346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1022952"/>
            <a:ext cx="3162300" cy="1073288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Agenda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F0926DE-DE65-EF6B-F151-224E6DE4B2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89188" y="2463299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2" name="Picture 1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69E90B6A-94B4-4698-28D5-6B0FEC2740C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723496" y="2718907"/>
            <a:ext cx="385498" cy="562072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838E33E-528F-CC73-0674-E2FFCC7FF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9188" y="3688473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5" name="Picture 4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3DF9B508-12AB-CABC-36EC-29E03CFA49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723496" y="3944081"/>
            <a:ext cx="385498" cy="562072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4F7A0E0-7487-1178-3D19-800AA9A90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89188" y="4931444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7" name="Picture 6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386834E0-9DFD-6250-5ED4-6B9EF925CE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723496" y="5187052"/>
            <a:ext cx="385498" cy="562072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pic>
        <p:nvPicPr>
          <p:cNvPr id="4" name="Picture 3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7E546C95-6DC1-767B-0282-6DC3C6F41DB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BADC555-1A5B-83E7-28B2-8E50C373E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57496" y="1039865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2875862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253178-519B-50BA-C87A-4DDC2B6EB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1022952"/>
            <a:ext cx="3162300" cy="1073288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rgbClr val="EA7B23"/>
                </a:solidFill>
              </a:defRPr>
            </a:lvl1pPr>
          </a:lstStyle>
          <a:p>
            <a:pPr lvl="0"/>
            <a:r>
              <a:rPr lang="en-GB" dirty="0"/>
              <a:t>Agenda</a:t>
            </a:r>
            <a:endParaRPr lang="en-US" dirty="0"/>
          </a:p>
        </p:txBody>
      </p:sp>
      <p:pic>
        <p:nvPicPr>
          <p:cNvPr id="16" name="Picture 15" descr="A close-up of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E32E93-9826-6240-BC79-DB3EF5BD5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41" y="197263"/>
            <a:ext cx="2008543" cy="438841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6401CBC-37ED-F0B9-4326-AD1513A24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209" y="5740279"/>
            <a:ext cx="1986791" cy="1302814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F0926DE-DE65-EF6B-F151-224E6DE4B2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89188" y="2463299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2" name="Picture 1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69E90B6A-94B4-4698-28D5-6B0FEC2740C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723496" y="2718907"/>
            <a:ext cx="385498" cy="562072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838E33E-528F-CC73-0674-E2FFCC7FF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9188" y="3688473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5" name="Picture 4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3DF9B508-12AB-CABC-36EC-29E03CFA49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723496" y="3944081"/>
            <a:ext cx="385498" cy="562072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4F7A0E0-7487-1178-3D19-800AA9A90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89188" y="4931444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7" name="Picture 6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386834E0-9DFD-6250-5ED4-6B9EF925CE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723496" y="5187052"/>
            <a:ext cx="385498" cy="562072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CB19BC8-2160-4CD7-A3B4-3940A3170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1886" y="2439870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12" name="Picture 11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F34F7010-0F2C-2EDB-4850-A191F39D6A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6376194" y="2695478"/>
            <a:ext cx="385498" cy="5620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9D56E98-897D-AFCE-6559-DC57CAFEE5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41886" y="3665044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15" name="Picture 14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DABBDECA-118F-9477-CBD2-59BD0C16BB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6376194" y="3920652"/>
            <a:ext cx="385498" cy="562072"/>
          </a:xfrm>
          <a:prstGeom prst="rect">
            <a:avLst/>
          </a:prstGeom>
        </p:spPr>
      </p:pic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3349A5A2-A52C-2AD5-59C6-3F5318D308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1886" y="4908015"/>
            <a:ext cx="3706812" cy="1073288"/>
          </a:xfr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rgbClr val="813085"/>
                </a:solidFill>
              </a:defRPr>
            </a:lvl1pPr>
          </a:lstStyle>
          <a:p>
            <a:pPr lvl="0"/>
            <a:r>
              <a:rPr lang="en-GB" dirty="0"/>
              <a:t>Subtitle Here</a:t>
            </a:r>
            <a:endParaRPr lang="en-US" dirty="0"/>
          </a:p>
        </p:txBody>
      </p:sp>
      <p:pic>
        <p:nvPicPr>
          <p:cNvPr id="21" name="Picture 20" descr="A blue arrow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8BBE4B2B-7E27-F4A2-B3E5-FFCCB41758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6376194" y="5163623"/>
            <a:ext cx="385498" cy="562072"/>
          </a:xfrm>
          <a:prstGeom prst="rect">
            <a:avLst/>
          </a:prstGeom>
        </p:spPr>
      </p:pic>
      <p:pic>
        <p:nvPicPr>
          <p:cNvPr id="23" name="Picture 22" descr="A picture containing graphics, font, graphic design, screenshot&#10;&#10;Description automatically generated">
            <a:extLst>
              <a:ext uri="{FF2B5EF4-FFF2-40B4-BE49-F238E27FC236}">
                <a16:creationId xmlns:a16="http://schemas.microsoft.com/office/drawing/2014/main" id="{FE88BB04-8684-E227-BB57-9954D278C6D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28858" y="216860"/>
            <a:ext cx="1312798" cy="1021414"/>
          </a:xfrm>
          <a:prstGeom prst="rect">
            <a:avLst/>
          </a:prstGeom>
        </p:spPr>
      </p:pic>
      <p:pic>
        <p:nvPicPr>
          <p:cNvPr id="4" name="Picture 3" descr="A picture containing black, darkness, screenshot&#10;&#10;Description automatically generated">
            <a:extLst>
              <a:ext uri="{FF2B5EF4-FFF2-40B4-BE49-F238E27FC236}">
                <a16:creationId xmlns:a16="http://schemas.microsoft.com/office/drawing/2014/main" id="{B144CDD0-4339-3304-F3B5-8650DD7E66F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0344" y="189829"/>
            <a:ext cx="2008540" cy="438841"/>
          </a:xfrm>
          <a:prstGeom prst="rect">
            <a:avLst/>
          </a:prstGeom>
        </p:spPr>
      </p:pic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69B7CC5-6203-A4A5-1C69-A59E078F2C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57496" y="1039865"/>
            <a:ext cx="3706812" cy="10302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dirty="0"/>
              <a:t>This slide design is ideal for getting key messages across in fewer words</a:t>
            </a:r>
          </a:p>
        </p:txBody>
      </p:sp>
    </p:spTree>
    <p:extLst>
      <p:ext uri="{BB962C8B-B14F-4D97-AF65-F5344CB8AC3E}">
        <p14:creationId xmlns:p14="http://schemas.microsoft.com/office/powerpoint/2010/main" val="1487165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222BCB-CA5F-0B24-53C3-24E576E73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77F6BB-FD25-CEF3-F6D4-6D19271EE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EC16F-24EA-1DA2-1937-F0718757D7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40C46-9DB0-1E42-B927-E275C3D8BDBB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C0387-F61D-A178-69F5-34C001EFF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9AD6A-EA36-8886-FBBB-615CED550C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AD349-84D2-7E41-8E9F-8A92063994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42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21" r:id="rId2"/>
    <p:sldLayoutId id="2147483711" r:id="rId3"/>
    <p:sldLayoutId id="2147483691" r:id="rId4"/>
    <p:sldLayoutId id="2147483692" r:id="rId5"/>
    <p:sldLayoutId id="2147483693" r:id="rId6"/>
    <p:sldLayoutId id="2147483698" r:id="rId7"/>
    <p:sldLayoutId id="2147483694" r:id="rId8"/>
    <p:sldLayoutId id="2147483695" r:id="rId9"/>
    <p:sldLayoutId id="2147483696" r:id="rId10"/>
    <p:sldLayoutId id="2147483701" r:id="rId11"/>
    <p:sldLayoutId id="2147483703" r:id="rId12"/>
    <p:sldLayoutId id="2147483704" r:id="rId13"/>
    <p:sldLayoutId id="2147483702" r:id="rId14"/>
    <p:sldLayoutId id="2147483705" r:id="rId15"/>
    <p:sldLayoutId id="2147483700" r:id="rId16"/>
    <p:sldLayoutId id="2147483706" r:id="rId17"/>
    <p:sldLayoutId id="2147483697" r:id="rId18"/>
    <p:sldLayoutId id="2147483707" r:id="rId19"/>
    <p:sldLayoutId id="2147483699" r:id="rId20"/>
    <p:sldLayoutId id="214748372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WMCA Circular Bold" panose="020B0604020101020102" pitchFamily="34" charset="77"/>
          <a:ea typeface="+mj-ea"/>
          <a:cs typeface="WMCA Circular Bold" panose="020B0604020101020102" pitchFamily="34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WMCA Circular Book" panose="020B0604020101020102" pitchFamily="34" charset="77"/>
          <a:ea typeface="+mn-ea"/>
          <a:cs typeface="WMCA Circular Book" panose="020B0604020101020102" pitchFamily="34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WMCA Circular Book" panose="020B0604020101020102" pitchFamily="34" charset="77"/>
          <a:ea typeface="+mn-ea"/>
          <a:cs typeface="WMCA Circular Book" panose="020B0604020101020102" pitchFamily="34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WMCA Circular Book" panose="020B0604020101020102" pitchFamily="34" charset="77"/>
          <a:ea typeface="+mn-ea"/>
          <a:cs typeface="WMCA Circular Book" panose="020B0604020101020102" pitchFamily="34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WMCA Circular Book" panose="020B0604020101020102" pitchFamily="34" charset="77"/>
          <a:ea typeface="+mn-ea"/>
          <a:cs typeface="WMCA Circular Book" panose="020B0604020101020102" pitchFamily="34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WMCA Circular Book" panose="020B0604020101020102" pitchFamily="34" charset="77"/>
          <a:ea typeface="+mn-ea"/>
          <a:cs typeface="WMCA Circular Book" panose="020B0604020101020102" pitchFamily="34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222BCB-CA5F-0B24-53C3-24E576E73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77F6BB-FD25-CEF3-F6D4-6D19271EE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EC16F-24EA-1DA2-1937-F0718757D7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40C46-9DB0-1E42-B927-E275C3D8BDBB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C0387-F61D-A178-69F5-34C001EFF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9AD6A-EA36-8886-FBBB-615CED550C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AD349-84D2-7E41-8E9F-8A92063994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743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WMCA Circular Bold" panose="020B0604020101020102" pitchFamily="34" charset="77"/>
          <a:ea typeface="+mj-ea"/>
          <a:cs typeface="WMCA Circular Bold" panose="020B0604020101020102" pitchFamily="34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WMCA Circular Book" panose="020B0604020101020102" pitchFamily="34" charset="77"/>
          <a:ea typeface="+mn-ea"/>
          <a:cs typeface="WMCA Circular Book" panose="020B0604020101020102" pitchFamily="34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WMCA Circular Book" panose="020B0604020101020102" pitchFamily="34" charset="77"/>
          <a:ea typeface="+mn-ea"/>
          <a:cs typeface="WMCA Circular Book" panose="020B0604020101020102" pitchFamily="34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WMCA Circular Book" panose="020B0604020101020102" pitchFamily="34" charset="77"/>
          <a:ea typeface="+mn-ea"/>
          <a:cs typeface="WMCA Circular Book" panose="020B0604020101020102" pitchFamily="34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WMCA Circular Book" panose="020B0604020101020102" pitchFamily="34" charset="77"/>
          <a:ea typeface="+mn-ea"/>
          <a:cs typeface="WMCA Circular Book" panose="020B0604020101020102" pitchFamily="34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WMCA Circular Book" panose="020B0604020101020102" pitchFamily="34" charset="77"/>
          <a:ea typeface="+mn-ea"/>
          <a:cs typeface="WMCA Circular Book" panose="020B0604020101020102" pitchFamily="34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png"/><Relationship Id="rId4" Type="http://schemas.openxmlformats.org/officeDocument/2006/relationships/hyperlink" Target="https://my.proenviro.co.uk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2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hyperlink" Target="http://www.proenviro.co.uk/" TargetMode="External"/><Relationship Id="rId2" Type="http://schemas.openxmlformats.org/officeDocument/2006/relationships/hyperlink" Target="https://proenviro.co.uk/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28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0.png"/><Relationship Id="rId5" Type="http://schemas.openxmlformats.org/officeDocument/2006/relationships/image" Target="../media/image24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working on a bicycle&#10;&#10;Description automatically generated with medium confidence">
            <a:extLst>
              <a:ext uri="{FF2B5EF4-FFF2-40B4-BE49-F238E27FC236}">
                <a16:creationId xmlns:a16="http://schemas.microsoft.com/office/drawing/2014/main" id="{73D9379E-51E6-6758-26F8-830671DA79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33884" r="-17536"/>
          <a:stretch/>
        </p:blipFill>
        <p:spPr>
          <a:xfrm>
            <a:off x="6389343" y="-87086"/>
            <a:ext cx="8597348" cy="685799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3CF4DF-1AB7-DFAB-B724-EB0270D058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8468" y="3745083"/>
            <a:ext cx="5818850" cy="1073288"/>
          </a:xfrm>
        </p:spPr>
        <p:txBody>
          <a:bodyPr>
            <a:noAutofit/>
          </a:bodyPr>
          <a:lstStyle/>
          <a:p>
            <a:r>
              <a:rPr lang="en-US" sz="2700" dirty="0">
                <a:latin typeface="WMCA Circular Bold"/>
              </a:rPr>
              <a:t>Decarbonisation Net Zero Programme </a:t>
            </a:r>
          </a:p>
          <a:p>
            <a:endParaRPr lang="en-US" sz="2700" b="0" dirty="0">
              <a:latin typeface="WMCA Circular Bold"/>
            </a:endParaRPr>
          </a:p>
          <a:p>
            <a:r>
              <a:rPr lang="en-US" sz="2700" b="0" dirty="0">
                <a:latin typeface="WMCA Circular Bold"/>
              </a:rPr>
              <a:t>How Can an Energy Audit Help You Lower Your Energy Bill</a:t>
            </a:r>
            <a:endParaRPr lang="en-US" sz="2700" dirty="0">
              <a:latin typeface="WMCA Circular Bold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C14FBE4-A6B7-23F3-7864-BB33FBCD6094}"/>
              </a:ext>
            </a:extLst>
          </p:cNvPr>
          <p:cNvSpPr txBox="1">
            <a:spLocks/>
          </p:cNvSpPr>
          <p:nvPr/>
        </p:nvSpPr>
        <p:spPr>
          <a:xfrm>
            <a:off x="958468" y="5010644"/>
            <a:ext cx="5818850" cy="1073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bg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dirty="0">
                <a:latin typeface="WMCA Circular Bold"/>
              </a:rPr>
              <a:t>Nersi Salehi Managing Director - Pro Enviro Ltd</a:t>
            </a: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758768F8-F586-32EA-BF07-F522E4B63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717" y="125187"/>
            <a:ext cx="2114566" cy="58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67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0F5984-51E0-1342-C95C-77897359D5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89188" y="1676400"/>
            <a:ext cx="3706812" cy="1860187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Hinton Perry Davenhill (HPD) is a specialist roof tiles, and brick manufacturing operation located in Dudley.  The company  has continuously produced quality famous Dreadnought clay tile range since 1805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616534-20BB-38D9-5012-94F4C5EA58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HPD participated in the DNZ Programme to reduce energy consumption and CO2 emissions and received an Energy Intensive site assessment in 2023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A097DF-2C75-8ED5-EB3B-E3AABF1A0B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02196" y="1767023"/>
            <a:ext cx="4479554" cy="1409875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The review identified potential energy costs savings of 1.5 million kWh per year and will achieve carbon emissions reduction of  267 tonnes per annum.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10F6B83-6EC7-82EF-D125-75001030973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04900" y="971010"/>
            <a:ext cx="9591063" cy="103028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sz="2800" b="1" dirty="0">
                <a:solidFill>
                  <a:srgbClr val="813085"/>
                </a:solidFill>
              </a:rPr>
              <a:t>Case Study – Hinton Perry and Davenhill</a:t>
            </a:r>
          </a:p>
        </p:txBody>
      </p:sp>
      <p:pic>
        <p:nvPicPr>
          <p:cNvPr id="9" name="Picture 8" descr="A white background with black and white clouds&#10;&#10;Description automatically generated">
            <a:extLst>
              <a:ext uri="{FF2B5EF4-FFF2-40B4-BE49-F238E27FC236}">
                <a16:creationId xmlns:a16="http://schemas.microsoft.com/office/drawing/2014/main" id="{5E8DFC2C-AEAD-854F-D628-6CF31B559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8517" y="158612"/>
            <a:ext cx="1613483" cy="1231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C7C55B-080B-8B72-4492-0F3DA43C9A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080572" y="228909"/>
            <a:ext cx="7772400" cy="38782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BDE9A0E-1A10-9CD9-8469-C60E81C41CE6}"/>
              </a:ext>
            </a:extLst>
          </p:cNvPr>
          <p:cNvSpPr/>
          <p:nvPr/>
        </p:nvSpPr>
        <p:spPr>
          <a:xfrm>
            <a:off x="2198688" y="4952974"/>
            <a:ext cx="3382962" cy="1170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hlinkClick r:id="rId4"/>
              </a:rPr>
              <a:t>my.proenviro.co.uk</a:t>
            </a:r>
            <a:endParaRPr lang="en-GB" sz="2800" dirty="0">
              <a:solidFill>
                <a:schemeClr val="tx1"/>
              </a:solidFill>
            </a:endParaRPr>
          </a:p>
          <a:p>
            <a:pPr algn="ctr"/>
            <a:r>
              <a:rPr lang="en-GB" dirty="0"/>
              <a:t>.uk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DEE672-F869-285E-B376-1F51911841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96752" y="3329530"/>
            <a:ext cx="4290441" cy="1961543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HPD has received funding of over £85,000 for the implementation of the energy efficiency measures identified by the BEAS review.  The payback on the capital investment was less than three years which with the 50% funding from the Programme is reduced to less than 1.5 year</a:t>
            </a:r>
          </a:p>
        </p:txBody>
      </p:sp>
      <p:pic>
        <p:nvPicPr>
          <p:cNvPr id="2" name="Picture 7" descr="Picture 7">
            <a:extLst>
              <a:ext uri="{FF2B5EF4-FFF2-40B4-BE49-F238E27FC236}">
                <a16:creationId xmlns:a16="http://schemas.microsoft.com/office/drawing/2014/main" id="{BB722666-EA70-02B3-7938-AF090749C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2396" y="6064857"/>
            <a:ext cx="2140054" cy="7931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84919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7563E3-0EAA-27FB-991A-B1488C8627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0100" y="1022952"/>
            <a:ext cx="5772978" cy="624965"/>
          </a:xfrm>
        </p:spPr>
        <p:txBody>
          <a:bodyPr>
            <a:normAutofit lnSpcReduction="10000"/>
          </a:bodyPr>
          <a:lstStyle/>
          <a:p>
            <a:r>
              <a:rPr lang="en-GB" dirty="0"/>
              <a:t>Hinton, Perry &amp; Davenhill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0DD838-D8EF-860A-D372-0B7FE2B739B2}"/>
              </a:ext>
            </a:extLst>
          </p:cNvPr>
          <p:cNvSpPr txBox="1"/>
          <p:nvPr/>
        </p:nvSpPr>
        <p:spPr>
          <a:xfrm>
            <a:off x="8299926" y="2067279"/>
            <a:ext cx="2686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Alex Patrick-Smith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Calibri" panose="020F0502020204030204"/>
              </a:rPr>
              <a:t>Chairman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F27517F-F8B2-52A2-DBE6-5B23927E9A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99926" y="2913856"/>
            <a:ext cx="3706812" cy="2493031"/>
          </a:xfrm>
        </p:spPr>
        <p:txBody>
          <a:bodyPr>
            <a:noAutofit/>
          </a:bodyPr>
          <a:lstStyle/>
          <a:p>
            <a:r>
              <a:rPr lang="en-GB" sz="1600" dirty="0"/>
              <a:t>HPD have receive over £85,000 of funding from the BEAS Programme and have completed the installation of the aM&amp;T system and replaced the roof of the brick kiln.</a:t>
            </a:r>
          </a:p>
          <a:p>
            <a:r>
              <a:rPr lang="en-GB" sz="1600" dirty="0"/>
              <a:t>The company is committed to decarbonisation of their manufacturing operation and has completed the feasibility </a:t>
            </a:r>
            <a:r>
              <a:rPr lang="en-GB" sz="1600"/>
              <a:t>study for waste </a:t>
            </a:r>
            <a:r>
              <a:rPr lang="en-GB" sz="1600" dirty="0"/>
              <a:t>heat recovery from the kiln and has commissioned several  groundbreaking CO2 abatement projects using internal resources.</a:t>
            </a:r>
            <a:endParaRPr lang="en-GB" sz="2400" dirty="0"/>
          </a:p>
          <a:p>
            <a:endParaRPr lang="en-GB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10728A-7242-FD20-874F-D50C10D76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105" y="1684360"/>
            <a:ext cx="7173023" cy="3525723"/>
          </a:xfrm>
          <a:prstGeom prst="rect">
            <a:avLst/>
          </a:prstGeom>
        </p:spPr>
      </p:pic>
      <p:pic>
        <p:nvPicPr>
          <p:cNvPr id="10" name="Picture 2" descr="▷ HINTON PERRY &amp; DAVENHILL LTD, Brierley Hill">
            <a:extLst>
              <a:ext uri="{FF2B5EF4-FFF2-40B4-BE49-F238E27FC236}">
                <a16:creationId xmlns:a16="http://schemas.microsoft.com/office/drawing/2014/main" id="{041990A2-44CA-6E54-36B7-AF1D309DA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776" y="266559"/>
            <a:ext cx="1905000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logo with arrows in a circle&#10;&#10;Description automatically generated with medium confidence">
            <a:extLst>
              <a:ext uri="{FF2B5EF4-FFF2-40B4-BE49-F238E27FC236}">
                <a16:creationId xmlns:a16="http://schemas.microsoft.com/office/drawing/2014/main" id="{3FB7F647-6E0B-242B-12AD-F5CB4A236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3585" y="35743"/>
            <a:ext cx="2138917" cy="1365942"/>
          </a:xfrm>
          <a:prstGeom prst="rect">
            <a:avLst/>
          </a:prstGeom>
        </p:spPr>
      </p:pic>
      <p:pic>
        <p:nvPicPr>
          <p:cNvPr id="16" name="Picture 1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51A2590-02ED-61E0-2BED-493E660F5B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614" y="187786"/>
            <a:ext cx="2072675" cy="445625"/>
          </a:xfrm>
          <a:prstGeom prst="rect">
            <a:avLst/>
          </a:prstGeom>
        </p:spPr>
      </p:pic>
      <p:pic>
        <p:nvPicPr>
          <p:cNvPr id="18" name="Picture 17" descr="A blue arrow pointing to the right&#10;&#10;Description automatically generated">
            <a:extLst>
              <a:ext uri="{FF2B5EF4-FFF2-40B4-BE49-F238E27FC236}">
                <a16:creationId xmlns:a16="http://schemas.microsoft.com/office/drawing/2014/main" id="{2764DC83-6B04-8692-B221-FAF298A383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502" y="890934"/>
            <a:ext cx="609600" cy="889000"/>
          </a:xfrm>
          <a:prstGeom prst="rect">
            <a:avLst/>
          </a:prstGeom>
        </p:spPr>
      </p:pic>
      <p:pic>
        <p:nvPicPr>
          <p:cNvPr id="3" name="Picture 7" descr="Picture 7">
            <a:extLst>
              <a:ext uri="{FF2B5EF4-FFF2-40B4-BE49-F238E27FC236}">
                <a16:creationId xmlns:a16="http://schemas.microsoft.com/office/drawing/2014/main" id="{C39305CB-CB10-E1C0-C330-74EBABE7AC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2396" y="6064857"/>
            <a:ext cx="2140054" cy="7931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4682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oup of people sitting on a couch&#10;&#10;Description automatically generated">
            <a:extLst>
              <a:ext uri="{FF2B5EF4-FFF2-40B4-BE49-F238E27FC236}">
                <a16:creationId xmlns:a16="http://schemas.microsoft.com/office/drawing/2014/main" id="{43200AF6-C7C7-DBDF-3CA5-1712B55FC3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7" descr="A white background with black and white clouds&#10;&#10;Description automatically generated">
            <a:extLst>
              <a:ext uri="{FF2B5EF4-FFF2-40B4-BE49-F238E27FC236}">
                <a16:creationId xmlns:a16="http://schemas.microsoft.com/office/drawing/2014/main" id="{4D266F32-5EE3-734D-E996-F1B7A180A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6777" y="158612"/>
            <a:ext cx="1665223" cy="1346722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9F24DA59-5126-14C3-D92D-385FA02CB3C6}"/>
              </a:ext>
            </a:extLst>
          </p:cNvPr>
          <p:cNvSpPr txBox="1"/>
          <p:nvPr/>
        </p:nvSpPr>
        <p:spPr>
          <a:xfrm>
            <a:off x="6653879" y="2465008"/>
            <a:ext cx="4986215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719"/>
              </a:lnSpc>
            </a:pPr>
            <a:r>
              <a:rPr lang="en-US" sz="2400" spc="-150" dirty="0">
                <a:solidFill>
                  <a:schemeClr val="accent5"/>
                </a:solidFill>
                <a:latin typeface="WMCA Circular Bold"/>
                <a:cs typeface="+mj-cs"/>
              </a:rPr>
              <a:t>To register for your free energy assessment </a:t>
            </a:r>
            <a:r>
              <a:rPr lang="en-US" sz="2400" b="1" spc="-150" dirty="0">
                <a:solidFill>
                  <a:schemeClr val="accent5"/>
                </a:solidFill>
                <a:latin typeface="WMCA Circular Bold"/>
                <a:cs typeface="+mj-cs"/>
              </a:rPr>
              <a:t>come and talk to the team here today! </a:t>
            </a:r>
            <a:endParaRPr lang="en-US" sz="2000" spc="167" dirty="0">
              <a:solidFill>
                <a:schemeClr val="accent5"/>
              </a:solidFill>
              <a:latin typeface="WMCA Circular Bold"/>
            </a:endParaRPr>
          </a:p>
        </p:txBody>
      </p:sp>
      <p:pic>
        <p:nvPicPr>
          <p:cNvPr id="7" name="Picture 6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7FE9B5E2-D016-F794-5C41-8DFCF389E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890" y="3942914"/>
            <a:ext cx="1678711" cy="1678711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63CC3FA1-E67C-DF69-A155-C32E95B8DCEE}"/>
              </a:ext>
            </a:extLst>
          </p:cNvPr>
          <p:cNvSpPr txBox="1">
            <a:spLocks/>
          </p:cNvSpPr>
          <p:nvPr/>
        </p:nvSpPr>
        <p:spPr bwMode="gray">
          <a:xfrm>
            <a:off x="7324635" y="3506362"/>
            <a:ext cx="3863221" cy="38826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4500" b="1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solidFill>
                  <a:schemeClr val="accent5"/>
                </a:solidFill>
                <a:latin typeface="WMCA Circular Book" panose="020B0604020101020102" pitchFamily="34" charset="77"/>
                <a:ea typeface="+mn-ea"/>
              </a:rPr>
              <a:t>Or visit: </a:t>
            </a:r>
            <a:r>
              <a:rPr lang="en-US" sz="2400" b="0" dirty="0">
                <a:solidFill>
                  <a:schemeClr val="accent5"/>
                </a:solidFill>
                <a:latin typeface="WMCA Circular Book" panose="020B0604020101020102" pitchFamily="34" charset="77"/>
                <a:ea typeface="+mn-ea"/>
              </a:rPr>
              <a:t>www.wmca.org.uk/decarb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F8F31C2-1EAF-B4C4-7FC9-AAF41154ED10}"/>
              </a:ext>
            </a:extLst>
          </p:cNvPr>
          <p:cNvSpPr txBox="1">
            <a:spLocks/>
          </p:cNvSpPr>
          <p:nvPr/>
        </p:nvSpPr>
        <p:spPr>
          <a:xfrm>
            <a:off x="6237561" y="785401"/>
            <a:ext cx="5818850" cy="10732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rgbClr val="EA7B23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2700" dirty="0">
                <a:solidFill>
                  <a:srgbClr val="813085"/>
                </a:solidFill>
                <a:latin typeface="WMCA Circular Bold"/>
              </a:rPr>
              <a:t>Decarbonisation Net Zero Programme </a:t>
            </a:r>
            <a:r>
              <a:rPr lang="en-US" sz="2400" b="0" dirty="0">
                <a:solidFill>
                  <a:srgbClr val="813085"/>
                </a:solidFill>
                <a:latin typeface="WMCA Circular Bold"/>
              </a:rPr>
              <a:t>in affiliation with 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813085"/>
                </a:solidFill>
                <a:latin typeface="WMCA Circular Bold"/>
              </a:rPr>
              <a:t>BEAS (Business Energy Advice Service)</a:t>
            </a:r>
          </a:p>
        </p:txBody>
      </p:sp>
    </p:spTree>
    <p:extLst>
      <p:ext uri="{BB962C8B-B14F-4D97-AF65-F5344CB8AC3E}">
        <p14:creationId xmlns:p14="http://schemas.microsoft.com/office/powerpoint/2010/main" val="3811450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group of wind turbines&#10;&#10;Description automatically generated with medium confidence">
            <a:hlinkClick r:id="rId2"/>
            <a:extLst>
              <a:ext uri="{FF2B5EF4-FFF2-40B4-BE49-F238E27FC236}">
                <a16:creationId xmlns:a16="http://schemas.microsoft.com/office/drawing/2014/main" id="{EA14A194-5CA3-5A0C-903B-3BA32B8422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/>
          <a:stretch/>
        </p:blipFill>
        <p:spPr>
          <a:xfrm>
            <a:off x="0" y="2241407"/>
            <a:ext cx="4814047" cy="3731891"/>
          </a:xfrm>
          <a:prstGeom prst="rect">
            <a:avLst/>
          </a:prstGeom>
        </p:spPr>
      </p:pic>
      <p:pic>
        <p:nvPicPr>
          <p:cNvPr id="4" name="Picture 3" descr="A white background with black and white clouds&#10;&#10;Description automatically generated">
            <a:extLst>
              <a:ext uri="{FF2B5EF4-FFF2-40B4-BE49-F238E27FC236}">
                <a16:creationId xmlns:a16="http://schemas.microsoft.com/office/drawing/2014/main" id="{29DB38DF-06A4-CC6D-4613-29A992C6D6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6175" y="158612"/>
            <a:ext cx="2155825" cy="1231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3D96C2-B78B-2718-CD07-76C0504ED7D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080572" y="228909"/>
            <a:ext cx="7772400" cy="3878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A583B9E-1C9A-77C9-528A-B543FBBEE74C}"/>
              </a:ext>
            </a:extLst>
          </p:cNvPr>
          <p:cNvSpPr txBox="1">
            <a:spLocks/>
          </p:cNvSpPr>
          <p:nvPr/>
        </p:nvSpPr>
        <p:spPr>
          <a:xfrm>
            <a:off x="668780" y="884702"/>
            <a:ext cx="7544648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WMCA Circular Bold" panose="020B0604020101020102" pitchFamily="34" charset="77"/>
                <a:ea typeface="+mj-ea"/>
                <a:cs typeface="WMCA Circular Bold" panose="020B0604020101020102" pitchFamily="34" charset="77"/>
              </a:defRPr>
            </a:lvl1pPr>
          </a:lstStyle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Pro Enviro</a:t>
            </a:r>
          </a:p>
          <a:p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Specialist Delivery Partner for DNZ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2B8E11-9FC9-2513-0855-88230662F54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981" r="-1"/>
          <a:stretch/>
        </p:blipFill>
        <p:spPr>
          <a:xfrm flipH="1">
            <a:off x="0" y="1875302"/>
            <a:ext cx="9701785" cy="5257800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F9B4D52-78E1-72E7-864B-4A33F342A3D4}"/>
              </a:ext>
            </a:extLst>
          </p:cNvPr>
          <p:cNvSpPr txBox="1">
            <a:spLocks/>
          </p:cNvSpPr>
          <p:nvPr/>
        </p:nvSpPr>
        <p:spPr>
          <a:xfrm>
            <a:off x="5449824" y="771787"/>
            <a:ext cx="6329679" cy="49958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solidFill>
                  <a:srgbClr val="0A0A0A"/>
                </a:solidFill>
                <a:latin typeface="WMCA Circular Book" panose="020B0604020101020102"/>
              </a:rPr>
              <a:t>Pro Enviro is a specialist energy, process optimisation and carbon emissions reduction consultancy, which has been involved in designing and delivering innovative solutions to decarbonise the energy-intensive sectors of the UK economy throughout the last 30 years.</a:t>
            </a:r>
          </a:p>
          <a:p>
            <a:r>
              <a:rPr lang="en-GB" sz="1800" dirty="0">
                <a:solidFill>
                  <a:srgbClr val="0A0A0A"/>
                </a:solidFill>
                <a:latin typeface="WMCA Circular Book" panose="020B0604020101020102"/>
              </a:rPr>
              <a:t>Currently, we are contracted to deliver over </a:t>
            </a:r>
            <a:r>
              <a:rPr lang="en-GB" sz="1800" b="1" dirty="0">
                <a:solidFill>
                  <a:srgbClr val="0A0A0A"/>
                </a:solidFill>
                <a:latin typeface="WMCA Circular Book" panose="020B0604020101020102"/>
              </a:rPr>
              <a:t>1300</a:t>
            </a:r>
            <a:r>
              <a:rPr lang="en-GB" sz="1800" dirty="0">
                <a:solidFill>
                  <a:srgbClr val="0A0A0A"/>
                </a:solidFill>
                <a:latin typeface="WMCA Circular Book" panose="020B0604020101020102"/>
              </a:rPr>
              <a:t> energy efficiency reviews within the Greater West Midlands.</a:t>
            </a:r>
          </a:p>
          <a:p>
            <a:r>
              <a:rPr lang="en-GB" sz="1800" dirty="0">
                <a:solidFill>
                  <a:srgbClr val="0A0A0A"/>
                </a:solidFill>
                <a:latin typeface="WMCA Circular Book" panose="020B0604020101020102"/>
              </a:rPr>
              <a:t>Pro Enviro delivers the DNZ and BEAS standard energy reviews in the Black Country, Worcestershire, Herefordshire, Shropshire and Staffordshire regions. </a:t>
            </a:r>
          </a:p>
          <a:p>
            <a:r>
              <a:rPr lang="en-GB" sz="1800" dirty="0">
                <a:solidFill>
                  <a:srgbClr val="0A0A0A"/>
                </a:solidFill>
                <a:latin typeface="WMCA Circular Book" panose="020B0604020101020102"/>
              </a:rPr>
              <a:t>We also are contracted by West Midlands Combined Authority (WMCA) to deliver over 100 of the BEAS Energy Intensive reviews in the whole of the Greater West Midlands conurbation area.</a:t>
            </a:r>
          </a:p>
          <a:p>
            <a:r>
              <a:rPr lang="en-GB" sz="1800" dirty="0">
                <a:solidFill>
                  <a:srgbClr val="0A0A0A"/>
                </a:solidFill>
                <a:latin typeface="WMCA Circular Book" panose="020B0604020101020102"/>
              </a:rPr>
              <a:t>To find out more, visit </a:t>
            </a:r>
            <a:r>
              <a:rPr lang="en-GB" sz="1800" dirty="0">
                <a:solidFill>
                  <a:srgbClr val="0A0A0A"/>
                </a:solidFill>
                <a:latin typeface="WMCA Circular Book" panose="020B0604020101020102"/>
                <a:hlinkClick r:id="rId7"/>
              </a:rPr>
              <a:t>www.proenviro.co.uk</a:t>
            </a:r>
            <a:endParaRPr lang="en-GB" sz="1800" dirty="0">
              <a:latin typeface="Montserrat" pitchFamily="2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A1895CE-556C-E911-BB3E-C570BE6D35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49824" y="5759493"/>
            <a:ext cx="2360947" cy="6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85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2D14B0-65B1-30A5-5517-80BD3EF4E1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0634" y="742400"/>
            <a:ext cx="10413034" cy="1073288"/>
          </a:xfrm>
        </p:spPr>
        <p:txBody>
          <a:bodyPr>
            <a:normAutofit fontScale="85000" lnSpcReduction="10000"/>
          </a:bodyPr>
          <a:lstStyle/>
          <a:p>
            <a:r>
              <a:rPr lang="en-US" sz="3700" dirty="0">
                <a:solidFill>
                  <a:srgbClr val="813085"/>
                </a:solidFill>
              </a:rPr>
              <a:t> </a:t>
            </a:r>
            <a:r>
              <a:rPr lang="en-GB" sz="3700" dirty="0">
                <a:solidFill>
                  <a:srgbClr val="813085"/>
                </a:solidFill>
              </a:rPr>
              <a:t>Never been a better time to develop and implement your </a:t>
            </a:r>
            <a:br>
              <a:rPr lang="en-GB" sz="3700" dirty="0">
                <a:solidFill>
                  <a:srgbClr val="813085"/>
                </a:solidFill>
              </a:rPr>
            </a:br>
            <a:r>
              <a:rPr lang="en-GB" sz="3700" dirty="0">
                <a:solidFill>
                  <a:srgbClr val="813085"/>
                </a:solidFill>
              </a:rPr>
              <a:t>low carbon process optimisation  strategy</a:t>
            </a:r>
            <a:endParaRPr lang="en-US" sz="3700" dirty="0">
              <a:solidFill>
                <a:srgbClr val="813085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83CA3-55DF-6108-0C0E-3046776EC0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29689" y="1742940"/>
            <a:ext cx="6183958" cy="470312"/>
          </a:xfrm>
        </p:spPr>
        <p:txBody>
          <a:bodyPr wrap="square" lIns="72000" tIns="72000"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DID YOU KNOW…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4FD53-3811-9107-E8A9-08326F6D3A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9690" y="3690834"/>
            <a:ext cx="9300753" cy="1075128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tx1"/>
                </a:solidFill>
                <a:latin typeface="WMCA Circular Book" panose="020B0604020101020102"/>
                <a:cs typeface="Arial" panose="020B0604020202020204" pitchFamily="34" charset="0"/>
              </a:rPr>
              <a:t>Energy efficiency and emissions reduction plans can help businesses significantly reduce their energy bills and </a:t>
            </a:r>
            <a:r>
              <a:rPr lang="en-GB" sz="2000" b="1" u="sng" dirty="0">
                <a:solidFill>
                  <a:srgbClr val="EA7B23"/>
                </a:solidFill>
                <a:latin typeface="WMCA Circular Book" panose="020B0604020101020102"/>
                <a:cs typeface="Arial" panose="020B0604020202020204" pitchFamily="34" charset="0"/>
              </a:rPr>
              <a:t>reduce overhead costs</a:t>
            </a:r>
            <a:endParaRPr lang="en-US" sz="2000" u="sng" dirty="0">
              <a:solidFill>
                <a:schemeClr val="tx1"/>
              </a:solidFill>
              <a:latin typeface="WMCA Circular Book" panose="020B0604020101020102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A68CF5-747E-96AE-EAFB-0C950DE894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29689" y="4812086"/>
            <a:ext cx="9300753" cy="131299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spc="21" dirty="0">
                <a:solidFill>
                  <a:schemeClr val="tx1"/>
                </a:solidFill>
                <a:latin typeface="WMCA Circular Book" panose="020B0604020101020102"/>
                <a:cs typeface="Arial" panose="020B0604020202020204" pitchFamily="34" charset="0"/>
              </a:rPr>
              <a:t>The UK government has a </a:t>
            </a:r>
            <a:r>
              <a:rPr lang="en-US" sz="2000" b="1" spc="21" dirty="0">
                <a:solidFill>
                  <a:srgbClr val="EA7B23"/>
                </a:solidFill>
                <a:latin typeface="WMCA Circular Book" panose="020B0604020101020102"/>
                <a:cs typeface="Arial" panose="020B0604020202020204" pitchFamily="34" charset="0"/>
              </a:rPr>
              <a:t>legally binding </a:t>
            </a:r>
            <a:r>
              <a:rPr lang="en-US" sz="2000" spc="21" dirty="0">
                <a:solidFill>
                  <a:schemeClr val="tx1"/>
                </a:solidFill>
                <a:latin typeface="WMCA Circular Book" panose="020B0604020101020102"/>
                <a:cs typeface="Arial" panose="020B0604020202020204" pitchFamily="34" charset="0"/>
              </a:rPr>
              <a:t>climate target to </a:t>
            </a:r>
            <a:r>
              <a:rPr lang="en-US" sz="2000" b="1" spc="21" dirty="0">
                <a:solidFill>
                  <a:srgbClr val="EA7B23"/>
                </a:solidFill>
                <a:latin typeface="WMCA Circular Book" panose="020B0604020101020102"/>
                <a:cs typeface="Arial" panose="020B0604020202020204" pitchFamily="34" charset="0"/>
              </a:rPr>
              <a:t>reduce carbon emissions to Net Zero by 2050</a:t>
            </a:r>
            <a:r>
              <a:rPr lang="en-US" sz="2000" spc="21" dirty="0">
                <a:solidFill>
                  <a:schemeClr val="tx1"/>
                </a:solidFill>
                <a:latin typeface="WMCA Circular Book" panose="020B0604020101020102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en-GB" sz="2000" u="sng" dirty="0">
                <a:solidFill>
                  <a:schemeClr val="tx1"/>
                </a:solidFill>
                <a:latin typeface="WMCA Circular Book" panose="020B0604020101020102"/>
                <a:cs typeface="Arial" panose="020B0604020202020204" pitchFamily="34" charset="0"/>
              </a:rPr>
              <a:t>It is essential that all businesses play their part in achieving this target</a:t>
            </a:r>
            <a:endParaRPr lang="en-US" sz="2000" u="sng" dirty="0">
              <a:solidFill>
                <a:schemeClr val="tx1"/>
              </a:solidFill>
              <a:latin typeface="WMCA Circular Book" panose="020B0604020101020102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4C53F6A-7E57-E7CF-3A0D-07CCF92DA1C5}"/>
              </a:ext>
            </a:extLst>
          </p:cNvPr>
          <p:cNvSpPr txBox="1">
            <a:spLocks/>
          </p:cNvSpPr>
          <p:nvPr/>
        </p:nvSpPr>
        <p:spPr>
          <a:xfrm>
            <a:off x="2429690" y="2213252"/>
            <a:ext cx="9300753" cy="1586736"/>
          </a:xfrm>
          <a:prstGeom prst="rect">
            <a:avLst/>
          </a:prstGeom>
        </p:spPr>
        <p:txBody>
          <a:bodyPr vert="horz" wrap="square" lIns="72000" tIns="72000" rIns="91440" bIns="45720" rtlCol="0" anchor="ctr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813085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20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SMEs (Small to Medium Enterprises):</a:t>
            </a:r>
            <a:endParaRPr lang="en-US" sz="2000" b="1" dirty="0">
              <a:solidFill>
                <a:schemeClr val="tx1"/>
              </a:solidFill>
              <a:latin typeface="WMCA Circular Book" panose="020B0604020101020102"/>
              <a:cs typeface="Arial" panose="020B0604020202020204" pitchFamily="34" charset="0"/>
            </a:endParaRPr>
          </a:p>
          <a:p>
            <a:pPr marL="447675" indent="-355600">
              <a:lnSpc>
                <a:spcPct val="114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en-GB" sz="20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Account for </a:t>
            </a:r>
            <a:r>
              <a:rPr lang="en-GB" sz="2000" b="1" dirty="0">
                <a:solidFill>
                  <a:srgbClr val="EA7B23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99.9%</a:t>
            </a:r>
            <a:r>
              <a:rPr lang="en-GB" sz="20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 of UK businesses (5.6 million businesses)</a:t>
            </a:r>
          </a:p>
          <a:p>
            <a:pPr marL="447675" indent="-355600">
              <a:lnSpc>
                <a:spcPct val="114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en-GB" sz="2100" b="1" dirty="0">
                <a:solidFill>
                  <a:srgbClr val="EA7B23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61% </a:t>
            </a:r>
            <a:r>
              <a:rPr lang="en-GB" sz="20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of the total employment (16.7 million)</a:t>
            </a:r>
          </a:p>
          <a:p>
            <a:pPr marL="447675" indent="-355600">
              <a:lnSpc>
                <a:spcPct val="114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en-GB" sz="2100" b="1" dirty="0">
                <a:solidFill>
                  <a:srgbClr val="EA7B23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53% </a:t>
            </a:r>
            <a:r>
              <a:rPr lang="en-GB" sz="20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of the total Turn Over of the UK economy (53%)</a:t>
            </a:r>
          </a:p>
          <a:p>
            <a:pPr marL="447675" indent="-355600">
              <a:lnSpc>
                <a:spcPct val="114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en-GB" sz="20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Responsible for </a:t>
            </a:r>
            <a:r>
              <a:rPr lang="en-GB" sz="2000" b="1" dirty="0">
                <a:solidFill>
                  <a:srgbClr val="EA7B23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53% </a:t>
            </a:r>
            <a:r>
              <a:rPr lang="en-GB" sz="2000" dirty="0">
                <a:solidFill>
                  <a:schemeClr val="tx1"/>
                </a:solidFill>
                <a:latin typeface="WMCA Circular Book" panose="020B0604020101020102"/>
                <a:ea typeface="Calibri" panose="020F0502020204030204" pitchFamily="34" charset="0"/>
                <a:cs typeface="Arial" panose="020B0604020202020204" pitchFamily="34" charset="0"/>
              </a:rPr>
              <a:t>of UK business emissions </a:t>
            </a:r>
          </a:p>
        </p:txBody>
      </p:sp>
      <p:pic>
        <p:nvPicPr>
          <p:cNvPr id="6" name="Picture 7" descr="Picture 7">
            <a:extLst>
              <a:ext uri="{FF2B5EF4-FFF2-40B4-BE49-F238E27FC236}">
                <a16:creationId xmlns:a16="http://schemas.microsoft.com/office/drawing/2014/main" id="{676E472D-BCDD-ED73-761E-9EF13992B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2396" y="6064857"/>
            <a:ext cx="2140054" cy="7931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39501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68AAD7-7D6A-A145-8456-E1263DCC6D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5277" y="2460214"/>
            <a:ext cx="5992392" cy="2712678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en-GB" sz="7200" b="0" dirty="0">
                <a:solidFill>
                  <a:srgbClr val="813085"/>
                </a:solidFill>
              </a:rPr>
              <a:t>What are BEAS and SPF Energy Efficiency Audits and How They Differ and How Can They Help My Organisation Reduce Energy Consumption and Costs? </a:t>
            </a:r>
          </a:p>
        </p:txBody>
      </p:sp>
      <p:pic>
        <p:nvPicPr>
          <p:cNvPr id="2" name="Picture 7" descr="Picture 7">
            <a:extLst>
              <a:ext uri="{FF2B5EF4-FFF2-40B4-BE49-F238E27FC236}">
                <a16:creationId xmlns:a16="http://schemas.microsoft.com/office/drawing/2014/main" id="{B122E349-BC04-DBA5-55A3-C8ECAAAA1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2396" y="6064857"/>
            <a:ext cx="2140054" cy="7931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99255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56B83-B287-43B4-F10B-1B4D4DA05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2959" y="3553687"/>
            <a:ext cx="2736000" cy="2804721"/>
          </a:xfrm>
        </p:spPr>
        <p:txBody>
          <a:bodyPr>
            <a:normAutofit fontScale="85000" lnSpcReduction="10000"/>
          </a:bodyPr>
          <a:lstStyle/>
          <a:p>
            <a:r>
              <a:rPr lang="en-GB" sz="2800" b="1" spc="19" dirty="0">
                <a:solidFill>
                  <a:srgbClr val="33A3A0"/>
                </a:solidFill>
                <a:latin typeface="WMCA Circular Book" panose="020B0604020101020102"/>
              </a:rPr>
              <a:t>Collect and Collate Energy Data</a:t>
            </a:r>
          </a:p>
          <a:p>
            <a:r>
              <a:rPr lang="en-GB" sz="2800" spc="19" dirty="0">
                <a:solidFill>
                  <a:schemeClr val="tx1"/>
                </a:solidFill>
                <a:latin typeface="WMCA Circular Book" panose="020B0604020101020102"/>
              </a:rPr>
              <a:t>Work with the management of the SME operation to collect and analyse twelve months energy bills</a:t>
            </a:r>
          </a:p>
          <a:p>
            <a:endParaRPr lang="en-GB" dirty="0">
              <a:solidFill>
                <a:schemeClr val="tx1"/>
              </a:solidFill>
              <a:latin typeface="WMCA Circular Book" panose="020B0604020101020102"/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9BDDE232-D0B0-4B94-6B82-0928DCC3ECD0}"/>
              </a:ext>
            </a:extLst>
          </p:cNvPr>
          <p:cNvSpPr txBox="1">
            <a:spLocks/>
          </p:cNvSpPr>
          <p:nvPr/>
        </p:nvSpPr>
        <p:spPr>
          <a:xfrm>
            <a:off x="352577" y="734765"/>
            <a:ext cx="9130089" cy="1073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rgbClr val="813085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dirty="0"/>
              <a:t>Energy Assessments Process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2D40D24-363F-CED0-3FB8-0FBE81464438}"/>
              </a:ext>
            </a:extLst>
          </p:cNvPr>
          <p:cNvSpPr txBox="1">
            <a:spLocks/>
          </p:cNvSpPr>
          <p:nvPr/>
        </p:nvSpPr>
        <p:spPr>
          <a:xfrm>
            <a:off x="3327223" y="3579876"/>
            <a:ext cx="2768777" cy="3127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813085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US" b="1" spc="19" dirty="0">
                <a:solidFill>
                  <a:srgbClr val="33A3A0"/>
                </a:solidFill>
                <a:latin typeface="WMCA Circular Book" panose="020B0604020101020102"/>
              </a:rPr>
              <a:t>FREE Energy Site Assessment  </a:t>
            </a:r>
            <a:r>
              <a:rPr lang="en-US" spc="19" dirty="0">
                <a:latin typeface="WMCA Circular Book" panose="020B0604020101020102"/>
              </a:rPr>
              <a:t>Identify cost-effective energy-saving measures </a:t>
            </a:r>
            <a:r>
              <a:rPr lang="en-GB" spc="19" dirty="0">
                <a:latin typeface="WMCA Circular Book" panose="020B0604020101020102"/>
              </a:rPr>
              <a:t>that can significantly lower business energy consumption and costs</a:t>
            </a:r>
            <a:endParaRPr lang="en-US" b="1" spc="19" dirty="0">
              <a:latin typeface="WMCA Circular Book" panose="020B0604020101020102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05043D7-5FF5-F3C6-3D06-63D57AACC055}"/>
              </a:ext>
            </a:extLst>
          </p:cNvPr>
          <p:cNvSpPr txBox="1">
            <a:spLocks/>
          </p:cNvSpPr>
          <p:nvPr/>
        </p:nvSpPr>
        <p:spPr>
          <a:xfrm>
            <a:off x="6160216" y="3429000"/>
            <a:ext cx="2736000" cy="305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813085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US" b="1" spc="19" dirty="0">
                <a:solidFill>
                  <a:srgbClr val="33A3A0"/>
                </a:solidFill>
                <a:latin typeface="WMCA Circular Book" panose="020B0604020101020102"/>
              </a:rPr>
              <a:t>Grant Opportunities    </a:t>
            </a:r>
            <a:r>
              <a:rPr lang="en-US" spc="19" dirty="0">
                <a:latin typeface="WMCA Circular Book" panose="020B0604020101020102"/>
              </a:rPr>
              <a:t>Helping SME’s access grants ranging from </a:t>
            </a:r>
            <a:r>
              <a:rPr lang="en-US" b="1" spc="19" dirty="0">
                <a:solidFill>
                  <a:srgbClr val="33A3A0"/>
                </a:solidFill>
                <a:latin typeface="WMCA Circular Book" panose="020B0604020101020102"/>
              </a:rPr>
              <a:t>£1000 to £100,000 </a:t>
            </a:r>
            <a:r>
              <a:rPr lang="en-US" spc="19" dirty="0">
                <a:latin typeface="WMCA Circular Book" panose="020B0604020101020102"/>
              </a:rPr>
              <a:t>to implement energy efficiency recommendations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100B39E9-64AE-6845-A60B-EB1D2F0C6DEC}"/>
              </a:ext>
            </a:extLst>
          </p:cNvPr>
          <p:cNvSpPr txBox="1">
            <a:spLocks/>
          </p:cNvSpPr>
          <p:nvPr/>
        </p:nvSpPr>
        <p:spPr>
          <a:xfrm>
            <a:off x="9029262" y="3429001"/>
            <a:ext cx="2736000" cy="342899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813085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WMCA Circular Book" panose="020B0604020101020102" pitchFamily="34" charset="77"/>
                <a:ea typeface="+mn-ea"/>
                <a:cs typeface="WMCA Circular Book" panose="020B0604020101020102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US" b="1" spc="19" dirty="0">
                <a:solidFill>
                  <a:srgbClr val="33A3A0"/>
                </a:solidFill>
                <a:latin typeface="WMCA Circular Book" panose="020B0604020101020102"/>
              </a:rPr>
              <a:t>Carbon Footprint Reduction </a:t>
            </a:r>
            <a:r>
              <a:rPr lang="en-US" spc="19" dirty="0">
                <a:solidFill>
                  <a:srgbClr val="33A3A0"/>
                </a:solidFill>
                <a:latin typeface="WMCA Circular Book" panose="020B0604020101020102"/>
              </a:rPr>
              <a:t>                     </a:t>
            </a:r>
            <a:r>
              <a:rPr lang="en-GB" spc="19" dirty="0">
                <a:latin typeface="WMCA Circular Book" panose="020B0604020101020102"/>
              </a:rPr>
              <a:t>Aid in fostering a cleaner, sustainable future in line with the government's commitment to net-zero by 2050</a:t>
            </a:r>
            <a:endParaRPr lang="en-US" spc="19" dirty="0">
              <a:latin typeface="WMCA Circular Book" panose="020B0604020101020102"/>
            </a:endParaRPr>
          </a:p>
        </p:txBody>
      </p:sp>
      <p:pic>
        <p:nvPicPr>
          <p:cNvPr id="2" name="Picture 7" descr="Picture 7">
            <a:extLst>
              <a:ext uri="{FF2B5EF4-FFF2-40B4-BE49-F238E27FC236}">
                <a16:creationId xmlns:a16="http://schemas.microsoft.com/office/drawing/2014/main" id="{E6A5287D-1354-A82F-00DA-F6A2AAE28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2396" y="6064857"/>
            <a:ext cx="2140054" cy="7931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0217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BFA484-6C52-CCFC-D41E-765CDE5FAE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0099" y="1022952"/>
            <a:ext cx="7581497" cy="62496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rgbClr val="813085"/>
                </a:solidFill>
              </a:rPr>
              <a:t>How It Works….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2A28F97-FA19-DB32-1C6E-1DF76D8BE424}"/>
              </a:ext>
            </a:extLst>
          </p:cNvPr>
          <p:cNvGrpSpPr/>
          <p:nvPr/>
        </p:nvGrpSpPr>
        <p:grpSpPr>
          <a:xfrm>
            <a:off x="350876" y="1852996"/>
            <a:ext cx="11490248" cy="4117396"/>
            <a:chOff x="533400" y="3648621"/>
            <a:chExt cx="17235372" cy="617609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745FC45-2E49-15A4-48A6-1879610587E8}"/>
                </a:ext>
              </a:extLst>
            </p:cNvPr>
            <p:cNvGrpSpPr/>
            <p:nvPr/>
          </p:nvGrpSpPr>
          <p:grpSpPr>
            <a:xfrm>
              <a:off x="533400" y="3654533"/>
              <a:ext cx="3396296" cy="5516150"/>
              <a:chOff x="533400" y="3654533"/>
              <a:chExt cx="3396296" cy="5516150"/>
            </a:xfrm>
          </p:grpSpPr>
          <p:grpSp>
            <p:nvGrpSpPr>
              <p:cNvPr id="72" name="Group 2">
                <a:extLst>
                  <a:ext uri="{FF2B5EF4-FFF2-40B4-BE49-F238E27FC236}">
                    <a16:creationId xmlns:a16="http://schemas.microsoft.com/office/drawing/2014/main" id="{27A89148-C77B-DD9B-0E4C-6E0A1F050174}"/>
                  </a:ext>
                </a:extLst>
              </p:cNvPr>
              <p:cNvGrpSpPr/>
              <p:nvPr/>
            </p:nvGrpSpPr>
            <p:grpSpPr>
              <a:xfrm>
                <a:off x="1422016" y="5121007"/>
                <a:ext cx="1619064" cy="1619064"/>
                <a:chOff x="0" y="0"/>
                <a:chExt cx="812800" cy="812800"/>
              </a:xfrm>
            </p:grpSpPr>
            <p:sp>
              <p:nvSpPr>
                <p:cNvPr id="85" name="Freeform 3">
                  <a:extLst>
                    <a:ext uri="{FF2B5EF4-FFF2-40B4-BE49-F238E27FC236}">
                      <a16:creationId xmlns:a16="http://schemas.microsoft.com/office/drawing/2014/main" id="{0C907607-BFD6-EEF6-0514-A744D4E9FA26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86" name="TextBox 4">
                  <a:extLst>
                    <a:ext uri="{FF2B5EF4-FFF2-40B4-BE49-F238E27FC236}">
                      <a16:creationId xmlns:a16="http://schemas.microsoft.com/office/drawing/2014/main" id="{38064BE4-776F-6F9C-3786-A427DACDDFC7}"/>
                    </a:ext>
                  </a:extLst>
                </p:cNvPr>
                <p:cNvSpPr txBox="1"/>
                <p:nvPr/>
              </p:nvSpPr>
              <p:spPr>
                <a:xfrm>
                  <a:off x="76200" y="0"/>
                  <a:ext cx="660400" cy="736600"/>
                </a:xfrm>
                <a:prstGeom prst="rect">
                  <a:avLst/>
                </a:prstGeom>
              </p:spPr>
              <p:txBody>
                <a:bodyPr lIns="30479" tIns="30479" rIns="30479" bIns="30479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73" name="Group 5">
                <a:extLst>
                  <a:ext uri="{FF2B5EF4-FFF2-40B4-BE49-F238E27FC236}">
                    <a16:creationId xmlns:a16="http://schemas.microsoft.com/office/drawing/2014/main" id="{F0045D30-1ACB-1112-166A-C1325579DDF1}"/>
                  </a:ext>
                </a:extLst>
              </p:cNvPr>
              <p:cNvGrpSpPr/>
              <p:nvPr/>
            </p:nvGrpSpPr>
            <p:grpSpPr>
              <a:xfrm>
                <a:off x="1555199" y="5254190"/>
                <a:ext cx="1352698" cy="1352698"/>
                <a:chOff x="0" y="0"/>
                <a:chExt cx="812800" cy="812800"/>
              </a:xfrm>
            </p:grpSpPr>
            <p:sp>
              <p:nvSpPr>
                <p:cNvPr id="83" name="Freeform 6">
                  <a:extLst>
                    <a:ext uri="{FF2B5EF4-FFF2-40B4-BE49-F238E27FC236}">
                      <a16:creationId xmlns:a16="http://schemas.microsoft.com/office/drawing/2014/main" id="{01AA6A85-7DD5-009C-04C5-1B46E8842023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813085"/>
                </a:solidFill>
                <a:ln w="38100" cap="sq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84" name="TextBox 7">
                  <a:extLst>
                    <a:ext uri="{FF2B5EF4-FFF2-40B4-BE49-F238E27FC236}">
                      <a16:creationId xmlns:a16="http://schemas.microsoft.com/office/drawing/2014/main" id="{38B40C34-3ADB-243E-FD6A-37B2584B857A}"/>
                    </a:ext>
                  </a:extLst>
                </p:cNvPr>
                <p:cNvSpPr txBox="1"/>
                <p:nvPr/>
              </p:nvSpPr>
              <p:spPr>
                <a:xfrm>
                  <a:off x="76200" y="0"/>
                  <a:ext cx="660400" cy="736600"/>
                </a:xfrm>
                <a:prstGeom prst="rect">
                  <a:avLst/>
                </a:prstGeom>
              </p:spPr>
              <p:txBody>
                <a:bodyPr lIns="30479" tIns="30479" rIns="30479" bIns="30479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74" name="Group 8">
                <a:extLst>
                  <a:ext uri="{FF2B5EF4-FFF2-40B4-BE49-F238E27FC236}">
                    <a16:creationId xmlns:a16="http://schemas.microsoft.com/office/drawing/2014/main" id="{6BCB449E-5BAD-76F2-D0A5-08999465970E}"/>
                  </a:ext>
                </a:extLst>
              </p:cNvPr>
              <p:cNvGrpSpPr/>
              <p:nvPr/>
            </p:nvGrpSpPr>
            <p:grpSpPr>
              <a:xfrm rot="-10800000">
                <a:off x="2047205" y="6683783"/>
                <a:ext cx="368686" cy="322600"/>
                <a:chOff x="0" y="0"/>
                <a:chExt cx="812800" cy="711200"/>
              </a:xfrm>
            </p:grpSpPr>
            <p:sp>
              <p:nvSpPr>
                <p:cNvPr id="81" name="Freeform 9">
                  <a:extLst>
                    <a:ext uri="{FF2B5EF4-FFF2-40B4-BE49-F238E27FC236}">
                      <a16:creationId xmlns:a16="http://schemas.microsoft.com/office/drawing/2014/main" id="{89D1FB81-CA88-72A5-21D1-02FE46094E19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7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711200">
                      <a:moveTo>
                        <a:pt x="406400" y="0"/>
                      </a:moveTo>
                      <a:lnTo>
                        <a:pt x="812800" y="711200"/>
                      </a:lnTo>
                      <a:lnTo>
                        <a:pt x="0" y="711200"/>
                      </a:lnTo>
                      <a:lnTo>
                        <a:pt x="4064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82" name="TextBox 10">
                  <a:extLst>
                    <a:ext uri="{FF2B5EF4-FFF2-40B4-BE49-F238E27FC236}">
                      <a16:creationId xmlns:a16="http://schemas.microsoft.com/office/drawing/2014/main" id="{B61AFDEB-A71B-DF9E-C827-FD06BA774C46}"/>
                    </a:ext>
                  </a:extLst>
                </p:cNvPr>
                <p:cNvSpPr txBox="1"/>
                <p:nvPr/>
              </p:nvSpPr>
              <p:spPr>
                <a:xfrm>
                  <a:off x="127000" y="254000"/>
                  <a:ext cx="558800" cy="406400"/>
                </a:xfrm>
                <a:prstGeom prst="rect">
                  <a:avLst/>
                </a:prstGeom>
              </p:spPr>
              <p:txBody>
                <a:bodyPr lIns="30479" tIns="30479" rIns="30479" bIns="30479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75" name="Group 59">
                <a:extLst>
                  <a:ext uri="{FF2B5EF4-FFF2-40B4-BE49-F238E27FC236}">
                    <a16:creationId xmlns:a16="http://schemas.microsoft.com/office/drawing/2014/main" id="{7050B8FD-4185-4DB4-EC0E-B8B2D6BE3804}"/>
                  </a:ext>
                </a:extLst>
              </p:cNvPr>
              <p:cNvGrpSpPr/>
              <p:nvPr/>
            </p:nvGrpSpPr>
            <p:grpSpPr>
              <a:xfrm>
                <a:off x="533400" y="3654533"/>
                <a:ext cx="3396296" cy="1199774"/>
                <a:chOff x="0" y="-76200"/>
                <a:chExt cx="2030593" cy="717326"/>
              </a:xfrm>
            </p:grpSpPr>
            <p:sp>
              <p:nvSpPr>
                <p:cNvPr id="79" name="Freeform 60">
                  <a:extLst>
                    <a:ext uri="{FF2B5EF4-FFF2-40B4-BE49-F238E27FC236}">
                      <a16:creationId xmlns:a16="http://schemas.microsoft.com/office/drawing/2014/main" id="{78D5E178-5F72-06C9-9CDF-E9C8D6894AE9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2030593" cy="641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0593" h="641126">
                      <a:moveTo>
                        <a:pt x="0" y="0"/>
                      </a:moveTo>
                      <a:lnTo>
                        <a:pt x="1827393" y="0"/>
                      </a:lnTo>
                      <a:lnTo>
                        <a:pt x="2030593" y="320563"/>
                      </a:lnTo>
                      <a:lnTo>
                        <a:pt x="1827393" y="641126"/>
                      </a:lnTo>
                      <a:lnTo>
                        <a:pt x="0" y="641126"/>
                      </a:lnTo>
                      <a:lnTo>
                        <a:pt x="203200" y="32056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813085"/>
                  </a:solidFill>
                </a:ln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80" name="TextBox 61">
                  <a:extLst>
                    <a:ext uri="{FF2B5EF4-FFF2-40B4-BE49-F238E27FC236}">
                      <a16:creationId xmlns:a16="http://schemas.microsoft.com/office/drawing/2014/main" id="{605E1656-7F60-CC68-2ACA-B0899364C7D2}"/>
                    </a:ext>
                  </a:extLst>
                </p:cNvPr>
                <p:cNvSpPr txBox="1"/>
                <p:nvPr/>
              </p:nvSpPr>
              <p:spPr>
                <a:xfrm>
                  <a:off x="177800" y="-76200"/>
                  <a:ext cx="1776593" cy="717326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sp>
            <p:nvSpPr>
              <p:cNvPr id="76" name="Freeform 64">
                <a:extLst>
                  <a:ext uri="{FF2B5EF4-FFF2-40B4-BE49-F238E27FC236}">
                    <a16:creationId xmlns:a16="http://schemas.microsoft.com/office/drawing/2014/main" id="{0B030F22-6AC9-13B3-CA98-45EE018363F2}"/>
                  </a:ext>
                </a:extLst>
              </p:cNvPr>
              <p:cNvSpPr/>
              <p:nvPr/>
            </p:nvSpPr>
            <p:spPr>
              <a:xfrm>
                <a:off x="1928727" y="5556607"/>
                <a:ext cx="700891" cy="709763"/>
              </a:xfrm>
              <a:custGeom>
                <a:avLst/>
                <a:gdLst/>
                <a:ahLst/>
                <a:cxnLst/>
                <a:rect l="l" t="t" r="r" b="b"/>
                <a:pathLst>
                  <a:path w="700891" h="709763">
                    <a:moveTo>
                      <a:pt x="0" y="0"/>
                    </a:moveTo>
                    <a:lnTo>
                      <a:pt x="700891" y="0"/>
                    </a:lnTo>
                    <a:lnTo>
                      <a:pt x="700891" y="709763"/>
                    </a:lnTo>
                    <a:lnTo>
                      <a:pt x="0" y="7097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30"/>
                <a:endParaRPr lang="en-GB" sz="1200" dirty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77" name="TextBox 69">
                <a:extLst>
                  <a:ext uri="{FF2B5EF4-FFF2-40B4-BE49-F238E27FC236}">
                    <a16:creationId xmlns:a16="http://schemas.microsoft.com/office/drawing/2014/main" id="{789C9D4E-76BB-7CA5-AA8E-FF7FC4C25E1B}"/>
                  </a:ext>
                </a:extLst>
              </p:cNvPr>
              <p:cNvSpPr txBox="1"/>
              <p:nvPr/>
            </p:nvSpPr>
            <p:spPr>
              <a:xfrm>
                <a:off x="533400" y="7198991"/>
                <a:ext cx="3396296" cy="197169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sz="2000" b="1" dirty="0">
                    <a:latin typeface="WMCA Circular Bold"/>
                  </a:rPr>
                  <a:t>Start</a:t>
                </a:r>
              </a:p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endParaRPr lang="en-US" sz="2000" b="1" dirty="0">
                  <a:latin typeface="WMCA Circular Bold"/>
                </a:endParaRPr>
              </a:p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dirty="0">
                    <a:latin typeface="WMCA Circular Bold"/>
                  </a:rPr>
                  <a:t>Complete a registration (found on the</a:t>
                </a:r>
              </a:p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dirty="0">
                    <a:latin typeface="WMCA Circular Bold"/>
                  </a:rPr>
                  <a:t>Business Growth West </a:t>
                </a:r>
              </a:p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dirty="0">
                    <a:latin typeface="WMCA Circular Bold"/>
                  </a:rPr>
                  <a:t>Midlands website.)</a:t>
                </a:r>
              </a:p>
            </p:txBody>
          </p:sp>
          <p:sp>
            <p:nvSpPr>
              <p:cNvPr id="78" name="TextBox 72">
                <a:extLst>
                  <a:ext uri="{FF2B5EF4-FFF2-40B4-BE49-F238E27FC236}">
                    <a16:creationId xmlns:a16="http://schemas.microsoft.com/office/drawing/2014/main" id="{50F340CA-D651-B813-0E02-B6E06CDB2863}"/>
                  </a:ext>
                </a:extLst>
              </p:cNvPr>
              <p:cNvSpPr txBox="1"/>
              <p:nvPr/>
            </p:nvSpPr>
            <p:spPr>
              <a:xfrm>
                <a:off x="1389239" y="4041497"/>
                <a:ext cx="1684620" cy="46993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 defTabSz="609630">
                  <a:lnSpc>
                    <a:spcPts val="2615"/>
                  </a:lnSpc>
                  <a:spcBef>
                    <a:spcPct val="0"/>
                  </a:spcBef>
                </a:pPr>
                <a:r>
                  <a:rPr lang="en-US" sz="1868" dirty="0">
                    <a:solidFill>
                      <a:srgbClr val="813085"/>
                    </a:solidFill>
                    <a:latin typeface="WMCA Circular Bold"/>
                  </a:rPr>
                  <a:t>Register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1608EBD-AFC6-77E6-6E54-98DBE66E564B}"/>
                </a:ext>
              </a:extLst>
            </p:cNvPr>
            <p:cNvGrpSpPr/>
            <p:nvPr/>
          </p:nvGrpSpPr>
          <p:grpSpPr>
            <a:xfrm>
              <a:off x="3528887" y="3654272"/>
              <a:ext cx="3812142" cy="6170439"/>
              <a:chOff x="3528887" y="3654272"/>
              <a:chExt cx="3812142" cy="6170439"/>
            </a:xfrm>
          </p:grpSpPr>
          <p:grpSp>
            <p:nvGrpSpPr>
              <p:cNvPr id="57" name="Group 11">
                <a:extLst>
                  <a:ext uri="{FF2B5EF4-FFF2-40B4-BE49-F238E27FC236}">
                    <a16:creationId xmlns:a16="http://schemas.microsoft.com/office/drawing/2014/main" id="{E8D81CBB-77C7-D224-BA9B-B02AFCB42E62}"/>
                  </a:ext>
                </a:extLst>
              </p:cNvPr>
              <p:cNvGrpSpPr/>
              <p:nvPr/>
            </p:nvGrpSpPr>
            <p:grpSpPr>
              <a:xfrm>
                <a:off x="4887743" y="5121007"/>
                <a:ext cx="1619064" cy="1619064"/>
                <a:chOff x="0" y="0"/>
                <a:chExt cx="812800" cy="812800"/>
              </a:xfrm>
            </p:grpSpPr>
            <p:sp>
              <p:nvSpPr>
                <p:cNvPr id="70" name="Freeform 12">
                  <a:extLst>
                    <a:ext uri="{FF2B5EF4-FFF2-40B4-BE49-F238E27FC236}">
                      <a16:creationId xmlns:a16="http://schemas.microsoft.com/office/drawing/2014/main" id="{3AEFD10F-FE6D-BCE6-19C6-451936DE8A40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71" name="TextBox 13">
                  <a:extLst>
                    <a:ext uri="{FF2B5EF4-FFF2-40B4-BE49-F238E27FC236}">
                      <a16:creationId xmlns:a16="http://schemas.microsoft.com/office/drawing/2014/main" id="{0CA3EFBE-B733-AA66-027F-71FEA3B740AC}"/>
                    </a:ext>
                  </a:extLst>
                </p:cNvPr>
                <p:cNvSpPr txBox="1"/>
                <p:nvPr/>
              </p:nvSpPr>
              <p:spPr>
                <a:xfrm>
                  <a:off x="76200" y="0"/>
                  <a:ext cx="660400" cy="736600"/>
                </a:xfrm>
                <a:prstGeom prst="rect">
                  <a:avLst/>
                </a:prstGeom>
              </p:spPr>
              <p:txBody>
                <a:bodyPr lIns="30479" tIns="30479" rIns="30479" bIns="30479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58" name="Group 14">
                <a:extLst>
                  <a:ext uri="{FF2B5EF4-FFF2-40B4-BE49-F238E27FC236}">
                    <a16:creationId xmlns:a16="http://schemas.microsoft.com/office/drawing/2014/main" id="{1E91EAE7-EFD2-98A8-30E0-ADBCBD83107E}"/>
                  </a:ext>
                </a:extLst>
              </p:cNvPr>
              <p:cNvGrpSpPr/>
              <p:nvPr/>
            </p:nvGrpSpPr>
            <p:grpSpPr>
              <a:xfrm>
                <a:off x="5020926" y="5254190"/>
                <a:ext cx="1352698" cy="1352698"/>
                <a:chOff x="0" y="0"/>
                <a:chExt cx="812800" cy="812800"/>
              </a:xfrm>
            </p:grpSpPr>
            <p:sp>
              <p:nvSpPr>
                <p:cNvPr id="68" name="Freeform 15">
                  <a:extLst>
                    <a:ext uri="{FF2B5EF4-FFF2-40B4-BE49-F238E27FC236}">
                      <a16:creationId xmlns:a16="http://schemas.microsoft.com/office/drawing/2014/main" id="{6A7242CE-5305-68FE-86D6-1D24994C343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813085"/>
                </a:solidFill>
                <a:ln w="38100" cap="sq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69" name="TextBox 16">
                  <a:extLst>
                    <a:ext uri="{FF2B5EF4-FFF2-40B4-BE49-F238E27FC236}">
                      <a16:creationId xmlns:a16="http://schemas.microsoft.com/office/drawing/2014/main" id="{EB6C98BE-407D-84A8-5AF4-4579E2E3684C}"/>
                    </a:ext>
                  </a:extLst>
                </p:cNvPr>
                <p:cNvSpPr txBox="1"/>
                <p:nvPr/>
              </p:nvSpPr>
              <p:spPr>
                <a:xfrm>
                  <a:off x="76200" y="0"/>
                  <a:ext cx="660400" cy="736600"/>
                </a:xfrm>
                <a:prstGeom prst="rect">
                  <a:avLst/>
                </a:prstGeom>
              </p:spPr>
              <p:txBody>
                <a:bodyPr lIns="30479" tIns="30479" rIns="30479" bIns="30479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59" name="Group 17">
                <a:extLst>
                  <a:ext uri="{FF2B5EF4-FFF2-40B4-BE49-F238E27FC236}">
                    <a16:creationId xmlns:a16="http://schemas.microsoft.com/office/drawing/2014/main" id="{80B8F198-BC90-DB1C-4FC2-E21AC2ADD65D}"/>
                  </a:ext>
                </a:extLst>
              </p:cNvPr>
              <p:cNvGrpSpPr/>
              <p:nvPr/>
            </p:nvGrpSpPr>
            <p:grpSpPr>
              <a:xfrm rot="-10800000">
                <a:off x="5512932" y="6683783"/>
                <a:ext cx="368686" cy="322600"/>
                <a:chOff x="0" y="0"/>
                <a:chExt cx="812800" cy="711200"/>
              </a:xfrm>
            </p:grpSpPr>
            <p:sp>
              <p:nvSpPr>
                <p:cNvPr id="66" name="Freeform 18">
                  <a:extLst>
                    <a:ext uri="{FF2B5EF4-FFF2-40B4-BE49-F238E27FC236}">
                      <a16:creationId xmlns:a16="http://schemas.microsoft.com/office/drawing/2014/main" id="{2AA9848B-A09F-31A2-2838-CF1ABA25C01E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7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711200">
                      <a:moveTo>
                        <a:pt x="406400" y="0"/>
                      </a:moveTo>
                      <a:lnTo>
                        <a:pt x="812800" y="711200"/>
                      </a:lnTo>
                      <a:lnTo>
                        <a:pt x="0" y="711200"/>
                      </a:lnTo>
                      <a:lnTo>
                        <a:pt x="4064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67" name="TextBox 19">
                  <a:extLst>
                    <a:ext uri="{FF2B5EF4-FFF2-40B4-BE49-F238E27FC236}">
                      <a16:creationId xmlns:a16="http://schemas.microsoft.com/office/drawing/2014/main" id="{20B1F7F2-D7A9-D7F3-9379-C65DB60CD6CA}"/>
                    </a:ext>
                  </a:extLst>
                </p:cNvPr>
                <p:cNvSpPr txBox="1"/>
                <p:nvPr/>
              </p:nvSpPr>
              <p:spPr>
                <a:xfrm>
                  <a:off x="127000" y="254000"/>
                  <a:ext cx="558800" cy="406400"/>
                </a:xfrm>
                <a:prstGeom prst="rect">
                  <a:avLst/>
                </a:prstGeom>
              </p:spPr>
              <p:txBody>
                <a:bodyPr lIns="30479" tIns="30479" rIns="30479" bIns="30479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60" name="Group 56">
                <a:extLst>
                  <a:ext uri="{FF2B5EF4-FFF2-40B4-BE49-F238E27FC236}">
                    <a16:creationId xmlns:a16="http://schemas.microsoft.com/office/drawing/2014/main" id="{AF261900-3CCF-0085-4360-673FEA73D4EF}"/>
                  </a:ext>
                </a:extLst>
              </p:cNvPr>
              <p:cNvGrpSpPr/>
              <p:nvPr/>
            </p:nvGrpSpPr>
            <p:grpSpPr>
              <a:xfrm>
                <a:off x="3528887" y="3654272"/>
                <a:ext cx="3772778" cy="1200035"/>
                <a:chOff x="177800" y="-76200"/>
                <a:chExt cx="2272365" cy="722788"/>
              </a:xfrm>
            </p:grpSpPr>
            <p:sp>
              <p:nvSpPr>
                <p:cNvPr id="64" name="Freeform 57">
                  <a:extLst>
                    <a:ext uri="{FF2B5EF4-FFF2-40B4-BE49-F238E27FC236}">
                      <a16:creationId xmlns:a16="http://schemas.microsoft.com/office/drawing/2014/main" id="{E6E5B6A8-1F5E-FD16-37FC-F5FECBA391A8}"/>
                    </a:ext>
                  </a:extLst>
                </p:cNvPr>
                <p:cNvSpPr/>
                <p:nvPr/>
              </p:nvSpPr>
              <p:spPr>
                <a:xfrm>
                  <a:off x="197432" y="0"/>
                  <a:ext cx="2252733" cy="646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0421" h="646588">
                      <a:moveTo>
                        <a:pt x="0" y="0"/>
                      </a:moveTo>
                      <a:lnTo>
                        <a:pt x="2207221" y="0"/>
                      </a:lnTo>
                      <a:lnTo>
                        <a:pt x="2410421" y="323294"/>
                      </a:lnTo>
                      <a:lnTo>
                        <a:pt x="2207221" y="646588"/>
                      </a:lnTo>
                      <a:lnTo>
                        <a:pt x="0" y="646588"/>
                      </a:lnTo>
                      <a:lnTo>
                        <a:pt x="203200" y="323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solidFill>
                    <a:srgbClr val="813085"/>
                  </a:solidFill>
                </a:ln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65" name="TextBox 58">
                  <a:extLst>
                    <a:ext uri="{FF2B5EF4-FFF2-40B4-BE49-F238E27FC236}">
                      <a16:creationId xmlns:a16="http://schemas.microsoft.com/office/drawing/2014/main" id="{C54C7CD5-7274-D5D2-88A8-85422D70CF4F}"/>
                    </a:ext>
                  </a:extLst>
                </p:cNvPr>
                <p:cNvSpPr txBox="1"/>
                <p:nvPr/>
              </p:nvSpPr>
              <p:spPr>
                <a:xfrm>
                  <a:off x="177800" y="-76200"/>
                  <a:ext cx="2156421" cy="722788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sp>
            <p:nvSpPr>
              <p:cNvPr id="61" name="Freeform 68">
                <a:extLst>
                  <a:ext uri="{FF2B5EF4-FFF2-40B4-BE49-F238E27FC236}">
                    <a16:creationId xmlns:a16="http://schemas.microsoft.com/office/drawing/2014/main" id="{3BFFA276-4DAE-15EC-842D-FFBDC794F5FC}"/>
                  </a:ext>
                </a:extLst>
              </p:cNvPr>
              <p:cNvSpPr/>
              <p:nvPr/>
            </p:nvSpPr>
            <p:spPr>
              <a:xfrm>
                <a:off x="5416231" y="5508116"/>
                <a:ext cx="653994" cy="758254"/>
              </a:xfrm>
              <a:custGeom>
                <a:avLst/>
                <a:gdLst/>
                <a:ahLst/>
                <a:cxnLst/>
                <a:rect l="l" t="t" r="r" b="b"/>
                <a:pathLst>
                  <a:path w="653994" h="758254">
                    <a:moveTo>
                      <a:pt x="0" y="0"/>
                    </a:moveTo>
                    <a:lnTo>
                      <a:pt x="653994" y="0"/>
                    </a:lnTo>
                    <a:lnTo>
                      <a:pt x="653994" y="758254"/>
                    </a:lnTo>
                    <a:lnTo>
                      <a:pt x="0" y="758254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30"/>
                <a:endParaRPr lang="en-GB" sz="1200" dirty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62" name="TextBox 70">
                <a:extLst>
                  <a:ext uri="{FF2B5EF4-FFF2-40B4-BE49-F238E27FC236}">
                    <a16:creationId xmlns:a16="http://schemas.microsoft.com/office/drawing/2014/main" id="{4BA99E6E-D3F8-AC9F-5D39-A2C9E4C6DAE2}"/>
                  </a:ext>
                </a:extLst>
              </p:cNvPr>
              <p:cNvSpPr txBox="1"/>
              <p:nvPr/>
            </p:nvSpPr>
            <p:spPr>
              <a:xfrm>
                <a:off x="4053521" y="7198994"/>
                <a:ext cx="3287508" cy="262571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sz="2000" b="1" dirty="0">
                    <a:latin typeface="WMCA Circular Bold"/>
                  </a:rPr>
                  <a:t>Audit triage</a:t>
                </a:r>
              </a:p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endParaRPr lang="en-US" b="1" dirty="0">
                  <a:latin typeface="WMCA Circular Bold"/>
                </a:endParaRPr>
              </a:p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dirty="0">
                    <a:latin typeface="WMCA Circular Bold"/>
                  </a:rPr>
                  <a:t>A Business Engagement Manager will contact you to complete the audit triage and check eligibility.</a:t>
                </a:r>
              </a:p>
            </p:txBody>
          </p:sp>
          <p:sp>
            <p:nvSpPr>
              <p:cNvPr id="63" name="TextBox 73">
                <a:extLst>
                  <a:ext uri="{FF2B5EF4-FFF2-40B4-BE49-F238E27FC236}">
                    <a16:creationId xmlns:a16="http://schemas.microsoft.com/office/drawing/2014/main" id="{87FBC866-0EE1-1960-97BA-4650915913E5}"/>
                  </a:ext>
                </a:extLst>
              </p:cNvPr>
              <p:cNvSpPr txBox="1"/>
              <p:nvPr/>
            </p:nvSpPr>
            <p:spPr>
              <a:xfrm>
                <a:off x="4210166" y="4062238"/>
                <a:ext cx="2510436" cy="46993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 defTabSz="609630">
                  <a:lnSpc>
                    <a:spcPts val="2615"/>
                  </a:lnSpc>
                  <a:spcBef>
                    <a:spcPct val="0"/>
                  </a:spcBef>
                </a:pPr>
                <a:r>
                  <a:rPr lang="en-US" sz="1868" dirty="0">
                    <a:solidFill>
                      <a:srgbClr val="F08028"/>
                    </a:solidFill>
                    <a:latin typeface="WMCA Circular Bold"/>
                  </a:rPr>
                  <a:t>Eligibility Checks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CD79FDA-3060-4A75-D4E4-FA69934E769F}"/>
                </a:ext>
              </a:extLst>
            </p:cNvPr>
            <p:cNvGrpSpPr/>
            <p:nvPr/>
          </p:nvGrpSpPr>
          <p:grpSpPr>
            <a:xfrm>
              <a:off x="6879036" y="3692946"/>
              <a:ext cx="4045728" cy="5804754"/>
              <a:chOff x="6879036" y="3692946"/>
              <a:chExt cx="4045728" cy="5804754"/>
            </a:xfrm>
          </p:grpSpPr>
          <p:sp>
            <p:nvSpPr>
              <p:cNvPr id="41" name="TextBox 71">
                <a:extLst>
                  <a:ext uri="{FF2B5EF4-FFF2-40B4-BE49-F238E27FC236}">
                    <a16:creationId xmlns:a16="http://schemas.microsoft.com/office/drawing/2014/main" id="{5B1D0C00-3C47-7AB8-C35A-A4C2EA7A1277}"/>
                  </a:ext>
                </a:extLst>
              </p:cNvPr>
              <p:cNvSpPr txBox="1"/>
              <p:nvPr/>
            </p:nvSpPr>
            <p:spPr>
              <a:xfrm>
                <a:off x="7464854" y="7198994"/>
                <a:ext cx="3287508" cy="229870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sz="2000" b="1" dirty="0">
                    <a:latin typeface="WMCA Circular Bold"/>
                  </a:rPr>
                  <a:t>FREE energy assessment</a:t>
                </a:r>
              </a:p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endParaRPr lang="en-US" dirty="0">
                  <a:latin typeface="WMCA Circular Bold"/>
                </a:endParaRPr>
              </a:p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dirty="0">
                    <a:latin typeface="WMCA Circular Bold"/>
                  </a:rPr>
                  <a:t>Detailed examination of your business energy usage and operations.</a:t>
                </a:r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E7FA6509-1C76-D508-79D6-CDF63D43B6BD}"/>
                  </a:ext>
                </a:extLst>
              </p:cNvPr>
              <p:cNvGrpSpPr/>
              <p:nvPr/>
            </p:nvGrpSpPr>
            <p:grpSpPr>
              <a:xfrm>
                <a:off x="6879036" y="3692946"/>
                <a:ext cx="4045728" cy="3313437"/>
                <a:chOff x="6879036" y="3692946"/>
                <a:chExt cx="4045728" cy="3313437"/>
              </a:xfrm>
            </p:grpSpPr>
            <p:grpSp>
              <p:nvGrpSpPr>
                <p:cNvPr id="43" name="Group 20">
                  <a:extLst>
                    <a:ext uri="{FF2B5EF4-FFF2-40B4-BE49-F238E27FC236}">
                      <a16:creationId xmlns:a16="http://schemas.microsoft.com/office/drawing/2014/main" id="{463ED96E-453B-63E6-C703-9E5FA58CFB2A}"/>
                    </a:ext>
                  </a:extLst>
                </p:cNvPr>
                <p:cNvGrpSpPr/>
                <p:nvPr/>
              </p:nvGrpSpPr>
              <p:grpSpPr>
                <a:xfrm>
                  <a:off x="8299075" y="5121007"/>
                  <a:ext cx="1619064" cy="1619064"/>
                  <a:chOff x="0" y="0"/>
                  <a:chExt cx="812800" cy="812800"/>
                </a:xfrm>
              </p:grpSpPr>
              <p:sp>
                <p:nvSpPr>
                  <p:cNvPr id="55" name="Freeform 21">
                    <a:extLst>
                      <a:ext uri="{FF2B5EF4-FFF2-40B4-BE49-F238E27FC236}">
                        <a16:creationId xmlns:a16="http://schemas.microsoft.com/office/drawing/2014/main" id="{53DE06A2-C306-21C3-2BD9-938B884C27A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812800" cy="812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2800" h="812800">
                        <a:moveTo>
                          <a:pt x="406400" y="0"/>
                        </a:moveTo>
                        <a:cubicBezTo>
                          <a:pt x="181951" y="0"/>
                          <a:pt x="0" y="181951"/>
                          <a:pt x="0" y="406400"/>
                        </a:cubicBezTo>
                        <a:cubicBezTo>
                          <a:pt x="0" y="630849"/>
                          <a:pt x="181951" y="812800"/>
                          <a:pt x="406400" y="812800"/>
                        </a:cubicBezTo>
                        <a:cubicBezTo>
                          <a:pt x="630849" y="812800"/>
                          <a:pt x="812800" y="630849"/>
                          <a:pt x="812800" y="406400"/>
                        </a:cubicBezTo>
                        <a:cubicBezTo>
                          <a:pt x="812800" y="181951"/>
                          <a:pt x="630849" y="0"/>
                          <a:pt x="406400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</p:spPr>
                <p:txBody>
                  <a:bodyPr/>
                  <a:lstStyle/>
                  <a:p>
                    <a:pPr defTabSz="609630"/>
                    <a:endParaRPr lang="en-GB" sz="1200" dirty="0">
                      <a:solidFill>
                        <a:srgbClr val="000000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56" name="TextBox 22">
                    <a:extLst>
                      <a:ext uri="{FF2B5EF4-FFF2-40B4-BE49-F238E27FC236}">
                        <a16:creationId xmlns:a16="http://schemas.microsoft.com/office/drawing/2014/main" id="{9F596291-486E-8978-5309-82E9F8F14F23}"/>
                      </a:ext>
                    </a:extLst>
                  </p:cNvPr>
                  <p:cNvSpPr txBox="1"/>
                  <p:nvPr/>
                </p:nvSpPr>
                <p:spPr>
                  <a:xfrm>
                    <a:off x="76200" y="0"/>
                    <a:ext cx="660400" cy="736600"/>
                  </a:xfrm>
                  <a:prstGeom prst="rect">
                    <a:avLst/>
                  </a:prstGeom>
                </p:spPr>
                <p:txBody>
                  <a:bodyPr lIns="30479" tIns="30479" rIns="30479" bIns="30479" rtlCol="0" anchor="ctr"/>
                  <a:lstStyle/>
                  <a:p>
                    <a:pPr algn="ctr" defTabSz="609630">
                      <a:lnSpc>
                        <a:spcPts val="1773"/>
                      </a:lnSpc>
                    </a:pPr>
                    <a:endParaRPr sz="1200" dirty="0">
                      <a:solidFill>
                        <a:srgbClr val="000000"/>
                      </a:solidFill>
                      <a:latin typeface="Calibri" panose="020F0502020204030204"/>
                    </a:endParaRPr>
                  </a:p>
                </p:txBody>
              </p:sp>
            </p:grpSp>
            <p:grpSp>
              <p:nvGrpSpPr>
                <p:cNvPr id="44" name="Group 23">
                  <a:extLst>
                    <a:ext uri="{FF2B5EF4-FFF2-40B4-BE49-F238E27FC236}">
                      <a16:creationId xmlns:a16="http://schemas.microsoft.com/office/drawing/2014/main" id="{75704B78-4287-F5CE-406A-0C9F3D618AD4}"/>
                    </a:ext>
                  </a:extLst>
                </p:cNvPr>
                <p:cNvGrpSpPr/>
                <p:nvPr/>
              </p:nvGrpSpPr>
              <p:grpSpPr>
                <a:xfrm>
                  <a:off x="8432258" y="5254190"/>
                  <a:ext cx="1352698" cy="1352698"/>
                  <a:chOff x="0" y="0"/>
                  <a:chExt cx="812800" cy="812800"/>
                </a:xfrm>
              </p:grpSpPr>
              <p:sp>
                <p:nvSpPr>
                  <p:cNvPr id="53" name="Freeform 24">
                    <a:extLst>
                      <a:ext uri="{FF2B5EF4-FFF2-40B4-BE49-F238E27FC236}">
                        <a16:creationId xmlns:a16="http://schemas.microsoft.com/office/drawing/2014/main" id="{4036BA0E-D831-D3A6-D93C-CAB0EB4D1D9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812800" cy="812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2800" h="812800">
                        <a:moveTo>
                          <a:pt x="406400" y="0"/>
                        </a:moveTo>
                        <a:cubicBezTo>
                          <a:pt x="181951" y="0"/>
                          <a:pt x="0" y="181951"/>
                          <a:pt x="0" y="406400"/>
                        </a:cubicBezTo>
                        <a:cubicBezTo>
                          <a:pt x="0" y="630849"/>
                          <a:pt x="181951" y="812800"/>
                          <a:pt x="406400" y="812800"/>
                        </a:cubicBezTo>
                        <a:cubicBezTo>
                          <a:pt x="630849" y="812800"/>
                          <a:pt x="812800" y="630849"/>
                          <a:pt x="812800" y="406400"/>
                        </a:cubicBezTo>
                        <a:cubicBezTo>
                          <a:pt x="812800" y="181951"/>
                          <a:pt x="630849" y="0"/>
                          <a:pt x="406400" y="0"/>
                        </a:cubicBezTo>
                        <a:close/>
                      </a:path>
                    </a:pathLst>
                  </a:custGeom>
                  <a:solidFill>
                    <a:srgbClr val="813085"/>
                  </a:solidFill>
                  <a:ln w="38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/>
                  <a:lstStyle/>
                  <a:p>
                    <a:pPr defTabSz="609630"/>
                    <a:endParaRPr lang="en-GB" sz="1200" dirty="0">
                      <a:solidFill>
                        <a:srgbClr val="000000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54" name="TextBox 25">
                    <a:extLst>
                      <a:ext uri="{FF2B5EF4-FFF2-40B4-BE49-F238E27FC236}">
                        <a16:creationId xmlns:a16="http://schemas.microsoft.com/office/drawing/2014/main" id="{9AEDB163-B85D-B8F9-2074-E2381F46F25D}"/>
                      </a:ext>
                    </a:extLst>
                  </p:cNvPr>
                  <p:cNvSpPr txBox="1"/>
                  <p:nvPr/>
                </p:nvSpPr>
                <p:spPr>
                  <a:xfrm>
                    <a:off x="76200" y="0"/>
                    <a:ext cx="660400" cy="736600"/>
                  </a:xfrm>
                  <a:prstGeom prst="rect">
                    <a:avLst/>
                  </a:prstGeom>
                </p:spPr>
                <p:txBody>
                  <a:bodyPr lIns="30479" tIns="30479" rIns="30479" bIns="30479" rtlCol="0" anchor="ctr"/>
                  <a:lstStyle/>
                  <a:p>
                    <a:pPr algn="ctr" defTabSz="609630">
                      <a:lnSpc>
                        <a:spcPts val="1773"/>
                      </a:lnSpc>
                    </a:pPr>
                    <a:endParaRPr sz="1200" dirty="0">
                      <a:solidFill>
                        <a:srgbClr val="000000"/>
                      </a:solidFill>
                      <a:latin typeface="Calibri" panose="020F0502020204030204"/>
                    </a:endParaRPr>
                  </a:p>
                </p:txBody>
              </p:sp>
            </p:grpSp>
            <p:grpSp>
              <p:nvGrpSpPr>
                <p:cNvPr id="45" name="Group 26">
                  <a:extLst>
                    <a:ext uri="{FF2B5EF4-FFF2-40B4-BE49-F238E27FC236}">
                      <a16:creationId xmlns:a16="http://schemas.microsoft.com/office/drawing/2014/main" id="{BAFA241A-F679-098C-3FE4-6F8A7BF65596}"/>
                    </a:ext>
                  </a:extLst>
                </p:cNvPr>
                <p:cNvGrpSpPr/>
                <p:nvPr/>
              </p:nvGrpSpPr>
              <p:grpSpPr>
                <a:xfrm rot="-10800000">
                  <a:off x="8924264" y="6683783"/>
                  <a:ext cx="368686" cy="322600"/>
                  <a:chOff x="0" y="0"/>
                  <a:chExt cx="812800" cy="711200"/>
                </a:xfrm>
              </p:grpSpPr>
              <p:sp>
                <p:nvSpPr>
                  <p:cNvPr id="51" name="Freeform 27">
                    <a:extLst>
                      <a:ext uri="{FF2B5EF4-FFF2-40B4-BE49-F238E27FC236}">
                        <a16:creationId xmlns:a16="http://schemas.microsoft.com/office/drawing/2014/main" id="{3B5D15EE-7C93-104D-3C69-D56F8002DE6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812800" cy="711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2800" h="711200">
                        <a:moveTo>
                          <a:pt x="406400" y="0"/>
                        </a:moveTo>
                        <a:lnTo>
                          <a:pt x="812800" y="711200"/>
                        </a:lnTo>
                        <a:lnTo>
                          <a:pt x="0" y="711200"/>
                        </a:lnTo>
                        <a:lnTo>
                          <a:pt x="40640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</p:spPr>
                <p:txBody>
                  <a:bodyPr/>
                  <a:lstStyle/>
                  <a:p>
                    <a:pPr defTabSz="609630"/>
                    <a:endParaRPr lang="en-GB" sz="1200" dirty="0">
                      <a:solidFill>
                        <a:srgbClr val="000000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52" name="TextBox 28">
                    <a:extLst>
                      <a:ext uri="{FF2B5EF4-FFF2-40B4-BE49-F238E27FC236}">
                        <a16:creationId xmlns:a16="http://schemas.microsoft.com/office/drawing/2014/main" id="{D5CFDB1E-BBC9-9815-CD74-C6E7318CAEA2}"/>
                      </a:ext>
                    </a:extLst>
                  </p:cNvPr>
                  <p:cNvSpPr txBox="1"/>
                  <p:nvPr/>
                </p:nvSpPr>
                <p:spPr>
                  <a:xfrm>
                    <a:off x="127000" y="254000"/>
                    <a:ext cx="558800" cy="406400"/>
                  </a:xfrm>
                  <a:prstGeom prst="rect">
                    <a:avLst/>
                  </a:prstGeom>
                </p:spPr>
                <p:txBody>
                  <a:bodyPr lIns="30479" tIns="30479" rIns="30479" bIns="30479" rtlCol="0" anchor="ctr"/>
                  <a:lstStyle/>
                  <a:p>
                    <a:pPr algn="ctr" defTabSz="609630">
                      <a:lnSpc>
                        <a:spcPts val="1773"/>
                      </a:lnSpc>
                    </a:pPr>
                    <a:endParaRPr sz="1200" dirty="0">
                      <a:solidFill>
                        <a:srgbClr val="000000"/>
                      </a:solidFill>
                      <a:latin typeface="Calibri" panose="020F0502020204030204"/>
                    </a:endParaRPr>
                  </a:p>
                </p:txBody>
              </p:sp>
            </p:grpSp>
            <p:grpSp>
              <p:nvGrpSpPr>
                <p:cNvPr id="46" name="Group 53">
                  <a:extLst>
                    <a:ext uri="{FF2B5EF4-FFF2-40B4-BE49-F238E27FC236}">
                      <a16:creationId xmlns:a16="http://schemas.microsoft.com/office/drawing/2014/main" id="{AD304097-B42C-6153-DAE7-52954458AC0D}"/>
                    </a:ext>
                  </a:extLst>
                </p:cNvPr>
                <p:cNvGrpSpPr/>
                <p:nvPr/>
              </p:nvGrpSpPr>
              <p:grpSpPr>
                <a:xfrm>
                  <a:off x="6879036" y="3692946"/>
                  <a:ext cx="4045728" cy="1251263"/>
                  <a:chOff x="178983" y="-17556"/>
                  <a:chExt cx="2534181" cy="721105"/>
                </a:xfrm>
              </p:grpSpPr>
              <p:sp>
                <p:nvSpPr>
                  <p:cNvPr id="49" name="Freeform 54">
                    <a:extLst>
                      <a:ext uri="{FF2B5EF4-FFF2-40B4-BE49-F238E27FC236}">
                        <a16:creationId xmlns:a16="http://schemas.microsoft.com/office/drawing/2014/main" id="{21FC7D2E-A2CD-F1F1-D664-DA7866543C80}"/>
                      </a:ext>
                    </a:extLst>
                  </p:cNvPr>
                  <p:cNvSpPr/>
                  <p:nvPr/>
                </p:nvSpPr>
                <p:spPr>
                  <a:xfrm>
                    <a:off x="214392" y="30325"/>
                    <a:ext cx="2498772" cy="618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0780" h="644906">
                        <a:moveTo>
                          <a:pt x="0" y="0"/>
                        </a:moveTo>
                        <a:lnTo>
                          <a:pt x="2277580" y="0"/>
                        </a:lnTo>
                        <a:lnTo>
                          <a:pt x="2480780" y="322453"/>
                        </a:lnTo>
                        <a:lnTo>
                          <a:pt x="2277580" y="644906"/>
                        </a:lnTo>
                        <a:lnTo>
                          <a:pt x="0" y="644906"/>
                        </a:lnTo>
                        <a:lnTo>
                          <a:pt x="203200" y="32245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solidFill>
                      <a:srgbClr val="813085"/>
                    </a:solidFill>
                  </a:ln>
                </p:spPr>
                <p:txBody>
                  <a:bodyPr/>
                  <a:lstStyle/>
                  <a:p>
                    <a:pPr defTabSz="609630"/>
                    <a:endParaRPr lang="en-GB" sz="1200" dirty="0">
                      <a:solidFill>
                        <a:srgbClr val="813085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50" name="TextBox 55">
                    <a:extLst>
                      <a:ext uri="{FF2B5EF4-FFF2-40B4-BE49-F238E27FC236}">
                        <a16:creationId xmlns:a16="http://schemas.microsoft.com/office/drawing/2014/main" id="{DC6D3BD5-2057-DA8A-D519-7E503D81404A}"/>
                      </a:ext>
                    </a:extLst>
                  </p:cNvPr>
                  <p:cNvSpPr txBox="1"/>
                  <p:nvPr/>
                </p:nvSpPr>
                <p:spPr>
                  <a:xfrm>
                    <a:off x="178983" y="-17556"/>
                    <a:ext cx="2226780" cy="721105"/>
                  </a:xfrm>
                  <a:prstGeom prst="rect">
                    <a:avLst/>
                  </a:prstGeom>
                </p:spPr>
                <p:txBody>
                  <a:bodyPr lIns="33867" tIns="33867" rIns="33867" bIns="33867" rtlCol="0" anchor="ctr"/>
                  <a:lstStyle/>
                  <a:p>
                    <a:pPr algn="ctr" defTabSz="609630">
                      <a:lnSpc>
                        <a:spcPts val="1773"/>
                      </a:lnSpc>
                    </a:pPr>
                    <a:endParaRPr sz="1200" dirty="0">
                      <a:solidFill>
                        <a:srgbClr val="813085"/>
                      </a:solidFill>
                      <a:latin typeface="Calibri" panose="020F0502020204030204"/>
                    </a:endParaRPr>
                  </a:p>
                </p:txBody>
              </p:sp>
            </p:grpSp>
            <p:sp>
              <p:nvSpPr>
                <p:cNvPr id="47" name="Freeform 67">
                  <a:extLst>
                    <a:ext uri="{FF2B5EF4-FFF2-40B4-BE49-F238E27FC236}">
                      <a16:creationId xmlns:a16="http://schemas.microsoft.com/office/drawing/2014/main" id="{A8C9138C-C0A6-346B-79F0-A2F080B745C5}"/>
                    </a:ext>
                  </a:extLst>
                </p:cNvPr>
                <p:cNvSpPr/>
                <p:nvPr/>
              </p:nvSpPr>
              <p:spPr>
                <a:xfrm>
                  <a:off x="8572466" y="5628009"/>
                  <a:ext cx="1039695" cy="586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695" h="586010">
                      <a:moveTo>
                        <a:pt x="0" y="0"/>
                      </a:moveTo>
                      <a:lnTo>
                        <a:pt x="1039694" y="0"/>
                      </a:lnTo>
                      <a:lnTo>
                        <a:pt x="1039694" y="586009"/>
                      </a:lnTo>
                      <a:lnTo>
                        <a:pt x="0" y="58600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7">
                    <a:extLst>
                      <a:ext uri="{96DAC541-7B7A-43D3-8B79-37D633B846F1}">
                        <asvg:svgBlip xmlns:asvg="http://schemas.microsoft.com/office/drawing/2016/SVG/main" r:embed="rId8"/>
                      </a:ext>
                    </a:extLst>
                  </a:blip>
                  <a:stretch>
                    <a:fillRect/>
                  </a:stretch>
                </a:blipFill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8" name="TextBox 74">
                  <a:extLst>
                    <a:ext uri="{FF2B5EF4-FFF2-40B4-BE49-F238E27FC236}">
                      <a16:creationId xmlns:a16="http://schemas.microsoft.com/office/drawing/2014/main" id="{2CFC1E09-C528-2861-D69B-128DDBC30FD5}"/>
                    </a:ext>
                  </a:extLst>
                </p:cNvPr>
                <p:cNvSpPr txBox="1"/>
                <p:nvPr/>
              </p:nvSpPr>
              <p:spPr>
                <a:xfrm>
                  <a:off x="7377761" y="4049365"/>
                  <a:ext cx="3137840" cy="469936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algn="ctr" defTabSz="609630">
                    <a:lnSpc>
                      <a:spcPts val="2615"/>
                    </a:lnSpc>
                    <a:spcBef>
                      <a:spcPct val="0"/>
                    </a:spcBef>
                  </a:pPr>
                  <a:r>
                    <a:rPr lang="en-US" sz="1867" dirty="0">
                      <a:solidFill>
                        <a:srgbClr val="813085"/>
                      </a:solidFill>
                      <a:latin typeface="WMCA Circular Bold"/>
                    </a:rPr>
                    <a:t>Energy Assessment</a:t>
                  </a:r>
                </a:p>
              </p:txBody>
            </p:sp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38D488B-8B98-5750-CA40-5E97CA13792A}"/>
                </a:ext>
              </a:extLst>
            </p:cNvPr>
            <p:cNvGrpSpPr/>
            <p:nvPr/>
          </p:nvGrpSpPr>
          <p:grpSpPr>
            <a:xfrm>
              <a:off x="10459689" y="3648621"/>
              <a:ext cx="3843671" cy="5849079"/>
              <a:chOff x="10459689" y="3648621"/>
              <a:chExt cx="3843671" cy="5849079"/>
            </a:xfrm>
          </p:grpSpPr>
          <p:grpSp>
            <p:nvGrpSpPr>
              <p:cNvPr id="26" name="Group 29">
                <a:extLst>
                  <a:ext uri="{FF2B5EF4-FFF2-40B4-BE49-F238E27FC236}">
                    <a16:creationId xmlns:a16="http://schemas.microsoft.com/office/drawing/2014/main" id="{B6BF2131-91CC-705F-FCBD-7A4A5CEC4B39}"/>
                  </a:ext>
                </a:extLst>
              </p:cNvPr>
              <p:cNvGrpSpPr/>
              <p:nvPr/>
            </p:nvGrpSpPr>
            <p:grpSpPr>
              <a:xfrm>
                <a:off x="11710408" y="5121007"/>
                <a:ext cx="1619064" cy="1619064"/>
                <a:chOff x="0" y="0"/>
                <a:chExt cx="812800" cy="812800"/>
              </a:xfrm>
            </p:grpSpPr>
            <p:sp>
              <p:nvSpPr>
                <p:cNvPr id="39" name="Freeform 30">
                  <a:extLst>
                    <a:ext uri="{FF2B5EF4-FFF2-40B4-BE49-F238E27FC236}">
                      <a16:creationId xmlns:a16="http://schemas.microsoft.com/office/drawing/2014/main" id="{559C686B-C24D-7EB3-7E2F-EBFDDD5133F9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0" name="TextBox 31">
                  <a:extLst>
                    <a:ext uri="{FF2B5EF4-FFF2-40B4-BE49-F238E27FC236}">
                      <a16:creationId xmlns:a16="http://schemas.microsoft.com/office/drawing/2014/main" id="{1ECBD190-2227-98E7-604A-B52486B5107B}"/>
                    </a:ext>
                  </a:extLst>
                </p:cNvPr>
                <p:cNvSpPr txBox="1"/>
                <p:nvPr/>
              </p:nvSpPr>
              <p:spPr>
                <a:xfrm>
                  <a:off x="76200" y="0"/>
                  <a:ext cx="660400" cy="736600"/>
                </a:xfrm>
                <a:prstGeom prst="rect">
                  <a:avLst/>
                </a:prstGeom>
              </p:spPr>
              <p:txBody>
                <a:bodyPr lIns="30479" tIns="30479" rIns="30479" bIns="30479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27" name="Group 32">
                <a:extLst>
                  <a:ext uri="{FF2B5EF4-FFF2-40B4-BE49-F238E27FC236}">
                    <a16:creationId xmlns:a16="http://schemas.microsoft.com/office/drawing/2014/main" id="{78E7949E-9E52-BE96-4A3D-F973A8330112}"/>
                  </a:ext>
                </a:extLst>
              </p:cNvPr>
              <p:cNvGrpSpPr/>
              <p:nvPr/>
            </p:nvGrpSpPr>
            <p:grpSpPr>
              <a:xfrm>
                <a:off x="11843591" y="5254190"/>
                <a:ext cx="1352698" cy="1352698"/>
                <a:chOff x="0" y="0"/>
                <a:chExt cx="812800" cy="812800"/>
              </a:xfrm>
            </p:grpSpPr>
            <p:sp>
              <p:nvSpPr>
                <p:cNvPr id="37" name="Freeform 33">
                  <a:extLst>
                    <a:ext uri="{FF2B5EF4-FFF2-40B4-BE49-F238E27FC236}">
                      <a16:creationId xmlns:a16="http://schemas.microsoft.com/office/drawing/2014/main" id="{D401FCD8-69CC-0D92-24D4-F7EDD6928A48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813085"/>
                </a:solidFill>
                <a:ln w="38100" cap="sq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8" name="TextBox 34">
                  <a:extLst>
                    <a:ext uri="{FF2B5EF4-FFF2-40B4-BE49-F238E27FC236}">
                      <a16:creationId xmlns:a16="http://schemas.microsoft.com/office/drawing/2014/main" id="{E8FDA513-2F48-6C9D-6A61-6A27CE7ED3FA}"/>
                    </a:ext>
                  </a:extLst>
                </p:cNvPr>
                <p:cNvSpPr txBox="1"/>
                <p:nvPr/>
              </p:nvSpPr>
              <p:spPr>
                <a:xfrm>
                  <a:off x="76200" y="0"/>
                  <a:ext cx="660400" cy="736600"/>
                </a:xfrm>
                <a:prstGeom prst="rect">
                  <a:avLst/>
                </a:prstGeom>
              </p:spPr>
              <p:txBody>
                <a:bodyPr lIns="30479" tIns="30479" rIns="30479" bIns="30479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28" name="Group 35">
                <a:extLst>
                  <a:ext uri="{FF2B5EF4-FFF2-40B4-BE49-F238E27FC236}">
                    <a16:creationId xmlns:a16="http://schemas.microsoft.com/office/drawing/2014/main" id="{4CFEA6B0-8D9E-7399-C71D-0140BE98722B}"/>
                  </a:ext>
                </a:extLst>
              </p:cNvPr>
              <p:cNvGrpSpPr/>
              <p:nvPr/>
            </p:nvGrpSpPr>
            <p:grpSpPr>
              <a:xfrm rot="-10800000">
                <a:off x="12335597" y="6683783"/>
                <a:ext cx="368686" cy="322600"/>
                <a:chOff x="0" y="0"/>
                <a:chExt cx="812800" cy="711200"/>
              </a:xfrm>
            </p:grpSpPr>
            <p:sp>
              <p:nvSpPr>
                <p:cNvPr id="35" name="Freeform 36">
                  <a:extLst>
                    <a:ext uri="{FF2B5EF4-FFF2-40B4-BE49-F238E27FC236}">
                      <a16:creationId xmlns:a16="http://schemas.microsoft.com/office/drawing/2014/main" id="{16C28F9F-4EAC-A33C-FD7E-631D133122E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7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711200">
                      <a:moveTo>
                        <a:pt x="406400" y="0"/>
                      </a:moveTo>
                      <a:lnTo>
                        <a:pt x="812800" y="711200"/>
                      </a:lnTo>
                      <a:lnTo>
                        <a:pt x="0" y="711200"/>
                      </a:lnTo>
                      <a:lnTo>
                        <a:pt x="4064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6" name="TextBox 37">
                  <a:extLst>
                    <a:ext uri="{FF2B5EF4-FFF2-40B4-BE49-F238E27FC236}">
                      <a16:creationId xmlns:a16="http://schemas.microsoft.com/office/drawing/2014/main" id="{16D76DEB-3BE5-4A09-0D70-CB965AB9755D}"/>
                    </a:ext>
                  </a:extLst>
                </p:cNvPr>
                <p:cNvSpPr txBox="1"/>
                <p:nvPr/>
              </p:nvSpPr>
              <p:spPr>
                <a:xfrm>
                  <a:off x="127000" y="254000"/>
                  <a:ext cx="558800" cy="406400"/>
                </a:xfrm>
                <a:prstGeom prst="rect">
                  <a:avLst/>
                </a:prstGeom>
              </p:spPr>
              <p:txBody>
                <a:bodyPr lIns="30479" tIns="30479" rIns="30479" bIns="30479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29" name="Group 50">
                <a:extLst>
                  <a:ext uri="{FF2B5EF4-FFF2-40B4-BE49-F238E27FC236}">
                    <a16:creationId xmlns:a16="http://schemas.microsoft.com/office/drawing/2014/main" id="{F7DD1B4B-08BD-5E01-9976-CAD13C2390BC}"/>
                  </a:ext>
                </a:extLst>
              </p:cNvPr>
              <p:cNvGrpSpPr/>
              <p:nvPr/>
            </p:nvGrpSpPr>
            <p:grpSpPr>
              <a:xfrm>
                <a:off x="10459689" y="3648621"/>
                <a:ext cx="3827830" cy="1205688"/>
                <a:chOff x="177800" y="-76200"/>
                <a:chExt cx="2289377" cy="721106"/>
              </a:xfrm>
            </p:grpSpPr>
            <p:sp>
              <p:nvSpPr>
                <p:cNvPr id="33" name="Freeform 51">
                  <a:extLst>
                    <a:ext uri="{FF2B5EF4-FFF2-40B4-BE49-F238E27FC236}">
                      <a16:creationId xmlns:a16="http://schemas.microsoft.com/office/drawing/2014/main" id="{CD63A62C-301A-6721-5E13-CB5050B6F8F1}"/>
                    </a:ext>
                  </a:extLst>
                </p:cNvPr>
                <p:cNvSpPr/>
                <p:nvPr/>
              </p:nvSpPr>
              <p:spPr>
                <a:xfrm>
                  <a:off x="213358" y="0"/>
                  <a:ext cx="2253819" cy="644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7177" h="644906">
                      <a:moveTo>
                        <a:pt x="0" y="0"/>
                      </a:moveTo>
                      <a:lnTo>
                        <a:pt x="2263977" y="0"/>
                      </a:lnTo>
                      <a:lnTo>
                        <a:pt x="2467177" y="322453"/>
                      </a:lnTo>
                      <a:lnTo>
                        <a:pt x="2263977" y="644906"/>
                      </a:lnTo>
                      <a:lnTo>
                        <a:pt x="0" y="644906"/>
                      </a:lnTo>
                      <a:lnTo>
                        <a:pt x="203200" y="32245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solidFill>
                    <a:srgbClr val="813085"/>
                  </a:solidFill>
                </a:ln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4" name="TextBox 52">
                  <a:extLst>
                    <a:ext uri="{FF2B5EF4-FFF2-40B4-BE49-F238E27FC236}">
                      <a16:creationId xmlns:a16="http://schemas.microsoft.com/office/drawing/2014/main" id="{C8E9DA5E-D0BC-4FBF-D822-2E4C8ED37194}"/>
                    </a:ext>
                  </a:extLst>
                </p:cNvPr>
                <p:cNvSpPr txBox="1"/>
                <p:nvPr/>
              </p:nvSpPr>
              <p:spPr>
                <a:xfrm>
                  <a:off x="177800" y="-76200"/>
                  <a:ext cx="2213177" cy="721105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sp>
            <p:nvSpPr>
              <p:cNvPr id="30" name="Freeform 66">
                <a:extLst>
                  <a:ext uri="{FF2B5EF4-FFF2-40B4-BE49-F238E27FC236}">
                    <a16:creationId xmlns:a16="http://schemas.microsoft.com/office/drawing/2014/main" id="{1576FC9F-0507-0838-4B87-F3E036450B57}"/>
                  </a:ext>
                </a:extLst>
              </p:cNvPr>
              <p:cNvSpPr/>
              <p:nvPr/>
            </p:nvSpPr>
            <p:spPr>
              <a:xfrm>
                <a:off x="12242104" y="5556607"/>
                <a:ext cx="593771" cy="784720"/>
              </a:xfrm>
              <a:custGeom>
                <a:avLst/>
                <a:gdLst/>
                <a:ahLst/>
                <a:cxnLst/>
                <a:rect l="l" t="t" r="r" b="b"/>
                <a:pathLst>
                  <a:path w="593771" h="784720">
                    <a:moveTo>
                      <a:pt x="0" y="0"/>
                    </a:moveTo>
                    <a:lnTo>
                      <a:pt x="593771" y="0"/>
                    </a:lnTo>
                    <a:lnTo>
                      <a:pt x="593771" y="784720"/>
                    </a:lnTo>
                    <a:lnTo>
                      <a:pt x="0" y="78472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30"/>
                <a:endParaRPr lang="en-GB" sz="1200" dirty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1" name="TextBox 75">
                <a:extLst>
                  <a:ext uri="{FF2B5EF4-FFF2-40B4-BE49-F238E27FC236}">
                    <a16:creationId xmlns:a16="http://schemas.microsoft.com/office/drawing/2014/main" id="{CF46BE47-32E6-ED5D-B675-A27E4E043764}"/>
                  </a:ext>
                </a:extLst>
              </p:cNvPr>
              <p:cNvSpPr txBox="1"/>
              <p:nvPr/>
            </p:nvSpPr>
            <p:spPr>
              <a:xfrm>
                <a:off x="10640793" y="4041496"/>
                <a:ext cx="3662567" cy="46993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 defTabSz="609630">
                  <a:lnSpc>
                    <a:spcPts val="2615"/>
                  </a:lnSpc>
                  <a:spcBef>
                    <a:spcPct val="0"/>
                  </a:spcBef>
                </a:pPr>
                <a:r>
                  <a:rPr lang="en-US" sz="1868" dirty="0">
                    <a:solidFill>
                      <a:srgbClr val="F08028"/>
                    </a:solidFill>
                    <a:latin typeface="WMCA Circular Bold"/>
                  </a:rPr>
                  <a:t>Recommendations</a:t>
                </a:r>
              </a:p>
            </p:txBody>
          </p:sp>
          <p:sp>
            <p:nvSpPr>
              <p:cNvPr id="32" name="TextBox 77">
                <a:extLst>
                  <a:ext uri="{FF2B5EF4-FFF2-40B4-BE49-F238E27FC236}">
                    <a16:creationId xmlns:a16="http://schemas.microsoft.com/office/drawing/2014/main" id="{2C766577-1F94-ADFB-5943-56F2F139049C}"/>
                  </a:ext>
                </a:extLst>
              </p:cNvPr>
              <p:cNvSpPr txBox="1"/>
              <p:nvPr/>
            </p:nvSpPr>
            <p:spPr>
              <a:xfrm>
                <a:off x="10876187" y="7198995"/>
                <a:ext cx="3287508" cy="229870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sz="2000" b="1" dirty="0">
                    <a:latin typeface="WMCA Circular Bold"/>
                  </a:rPr>
                  <a:t>Recommendations</a:t>
                </a:r>
              </a:p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endParaRPr lang="en-US" dirty="0">
                  <a:latin typeface="WMCA Circular Bold"/>
                </a:endParaRPr>
              </a:p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dirty="0">
                    <a:latin typeface="WMCA Circular Bold"/>
                  </a:rPr>
                  <a:t>You’ll receive a report highlighting individual  recommendations for cost-effective energy saving measures.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B765BB9-A33A-AA19-DFDC-A863FC882CF4}"/>
                </a:ext>
              </a:extLst>
            </p:cNvPr>
            <p:cNvGrpSpPr/>
            <p:nvPr/>
          </p:nvGrpSpPr>
          <p:grpSpPr>
            <a:xfrm>
              <a:off x="12896986" y="3652359"/>
              <a:ext cx="4871786" cy="6172353"/>
              <a:chOff x="12896986" y="3652359"/>
              <a:chExt cx="4871786" cy="6172353"/>
            </a:xfrm>
          </p:grpSpPr>
          <p:grpSp>
            <p:nvGrpSpPr>
              <p:cNvPr id="11" name="Group 38">
                <a:extLst>
                  <a:ext uri="{FF2B5EF4-FFF2-40B4-BE49-F238E27FC236}">
                    <a16:creationId xmlns:a16="http://schemas.microsoft.com/office/drawing/2014/main" id="{C33A67F9-E102-AC4B-445A-ED05C6EEC2FE}"/>
                  </a:ext>
                </a:extLst>
              </p:cNvPr>
              <p:cNvGrpSpPr/>
              <p:nvPr/>
            </p:nvGrpSpPr>
            <p:grpSpPr>
              <a:xfrm>
                <a:off x="15121740" y="5121007"/>
                <a:ext cx="1619064" cy="1619064"/>
                <a:chOff x="0" y="0"/>
                <a:chExt cx="812800" cy="812800"/>
              </a:xfrm>
            </p:grpSpPr>
            <p:sp>
              <p:nvSpPr>
                <p:cNvPr id="24" name="Freeform 39">
                  <a:extLst>
                    <a:ext uri="{FF2B5EF4-FFF2-40B4-BE49-F238E27FC236}">
                      <a16:creationId xmlns:a16="http://schemas.microsoft.com/office/drawing/2014/main" id="{7CC06A05-3104-958B-2395-2AB3A1AE1BC6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5" name="TextBox 40">
                  <a:extLst>
                    <a:ext uri="{FF2B5EF4-FFF2-40B4-BE49-F238E27FC236}">
                      <a16:creationId xmlns:a16="http://schemas.microsoft.com/office/drawing/2014/main" id="{D6493E46-CE8F-70EB-9860-E75ADE792EDE}"/>
                    </a:ext>
                  </a:extLst>
                </p:cNvPr>
                <p:cNvSpPr txBox="1"/>
                <p:nvPr/>
              </p:nvSpPr>
              <p:spPr>
                <a:xfrm>
                  <a:off x="76200" y="0"/>
                  <a:ext cx="660400" cy="736600"/>
                </a:xfrm>
                <a:prstGeom prst="rect">
                  <a:avLst/>
                </a:prstGeom>
              </p:spPr>
              <p:txBody>
                <a:bodyPr lIns="30479" tIns="30479" rIns="30479" bIns="30479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12" name="Group 41">
                <a:extLst>
                  <a:ext uri="{FF2B5EF4-FFF2-40B4-BE49-F238E27FC236}">
                    <a16:creationId xmlns:a16="http://schemas.microsoft.com/office/drawing/2014/main" id="{F3C9587C-5E01-692F-2E9A-9A60AC2FF7BC}"/>
                  </a:ext>
                </a:extLst>
              </p:cNvPr>
              <p:cNvGrpSpPr/>
              <p:nvPr/>
            </p:nvGrpSpPr>
            <p:grpSpPr>
              <a:xfrm>
                <a:off x="15254923" y="5254190"/>
                <a:ext cx="1352698" cy="1352698"/>
                <a:chOff x="0" y="0"/>
                <a:chExt cx="812800" cy="812800"/>
              </a:xfrm>
            </p:grpSpPr>
            <p:sp>
              <p:nvSpPr>
                <p:cNvPr id="22" name="Freeform 42">
                  <a:extLst>
                    <a:ext uri="{FF2B5EF4-FFF2-40B4-BE49-F238E27FC236}">
                      <a16:creationId xmlns:a16="http://schemas.microsoft.com/office/drawing/2014/main" id="{CE3CD815-9CF7-5784-1F18-00384A0C058D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813085"/>
                </a:solidFill>
                <a:ln w="38100" cap="sq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3" name="TextBox 43">
                  <a:extLst>
                    <a:ext uri="{FF2B5EF4-FFF2-40B4-BE49-F238E27FC236}">
                      <a16:creationId xmlns:a16="http://schemas.microsoft.com/office/drawing/2014/main" id="{8EE1B7F6-23E4-2162-D0C7-C652D7A7EF39}"/>
                    </a:ext>
                  </a:extLst>
                </p:cNvPr>
                <p:cNvSpPr txBox="1"/>
                <p:nvPr/>
              </p:nvSpPr>
              <p:spPr>
                <a:xfrm>
                  <a:off x="76200" y="0"/>
                  <a:ext cx="660400" cy="736600"/>
                </a:xfrm>
                <a:prstGeom prst="rect">
                  <a:avLst/>
                </a:prstGeom>
              </p:spPr>
              <p:txBody>
                <a:bodyPr lIns="30479" tIns="30479" rIns="30479" bIns="30479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13" name="Group 44">
                <a:extLst>
                  <a:ext uri="{FF2B5EF4-FFF2-40B4-BE49-F238E27FC236}">
                    <a16:creationId xmlns:a16="http://schemas.microsoft.com/office/drawing/2014/main" id="{95C60E27-20EC-E9B4-D984-573D54F7E146}"/>
                  </a:ext>
                </a:extLst>
              </p:cNvPr>
              <p:cNvGrpSpPr/>
              <p:nvPr/>
            </p:nvGrpSpPr>
            <p:grpSpPr>
              <a:xfrm rot="-10800000">
                <a:off x="15746929" y="6683783"/>
                <a:ext cx="368686" cy="322600"/>
                <a:chOff x="0" y="0"/>
                <a:chExt cx="812800" cy="711200"/>
              </a:xfrm>
            </p:grpSpPr>
            <p:sp>
              <p:nvSpPr>
                <p:cNvPr id="20" name="Freeform 45">
                  <a:extLst>
                    <a:ext uri="{FF2B5EF4-FFF2-40B4-BE49-F238E27FC236}">
                      <a16:creationId xmlns:a16="http://schemas.microsoft.com/office/drawing/2014/main" id="{1C1CF18C-F97D-3697-00A5-51AE0E5C4C35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7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711200">
                      <a:moveTo>
                        <a:pt x="406400" y="0"/>
                      </a:moveTo>
                      <a:lnTo>
                        <a:pt x="812800" y="711200"/>
                      </a:lnTo>
                      <a:lnTo>
                        <a:pt x="0" y="711200"/>
                      </a:lnTo>
                      <a:lnTo>
                        <a:pt x="4064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1" name="TextBox 46">
                  <a:extLst>
                    <a:ext uri="{FF2B5EF4-FFF2-40B4-BE49-F238E27FC236}">
                      <a16:creationId xmlns:a16="http://schemas.microsoft.com/office/drawing/2014/main" id="{01B70442-B81E-1739-B25D-D9658F768F99}"/>
                    </a:ext>
                  </a:extLst>
                </p:cNvPr>
                <p:cNvSpPr txBox="1"/>
                <p:nvPr/>
              </p:nvSpPr>
              <p:spPr>
                <a:xfrm>
                  <a:off x="127000" y="254000"/>
                  <a:ext cx="558800" cy="406400"/>
                </a:xfrm>
                <a:prstGeom prst="rect">
                  <a:avLst/>
                </a:prstGeom>
              </p:spPr>
              <p:txBody>
                <a:bodyPr lIns="30479" tIns="30479" rIns="30479" bIns="30479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14" name="Group 47">
                <a:extLst>
                  <a:ext uri="{FF2B5EF4-FFF2-40B4-BE49-F238E27FC236}">
                    <a16:creationId xmlns:a16="http://schemas.microsoft.com/office/drawing/2014/main" id="{C3856149-3280-BA74-63C9-1EBEE09DDB40}"/>
                  </a:ext>
                </a:extLst>
              </p:cNvPr>
              <p:cNvGrpSpPr/>
              <p:nvPr/>
            </p:nvGrpSpPr>
            <p:grpSpPr>
              <a:xfrm>
                <a:off x="12896986" y="3652359"/>
                <a:ext cx="4871786" cy="1201948"/>
                <a:chOff x="177800" y="-76200"/>
                <a:chExt cx="2733775" cy="706574"/>
              </a:xfrm>
            </p:grpSpPr>
            <p:sp>
              <p:nvSpPr>
                <p:cNvPr id="18" name="Freeform 48">
                  <a:extLst>
                    <a:ext uri="{FF2B5EF4-FFF2-40B4-BE49-F238E27FC236}">
                      <a16:creationId xmlns:a16="http://schemas.microsoft.com/office/drawing/2014/main" id="{F6D83E5C-2CF3-EB28-217E-EE94858C7D43}"/>
                    </a:ext>
                  </a:extLst>
                </p:cNvPr>
                <p:cNvSpPr/>
                <p:nvPr/>
              </p:nvSpPr>
              <p:spPr>
                <a:xfrm>
                  <a:off x="765662" y="0"/>
                  <a:ext cx="2145913" cy="630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1576" h="630374">
                      <a:moveTo>
                        <a:pt x="0" y="0"/>
                      </a:moveTo>
                      <a:lnTo>
                        <a:pt x="2708376" y="0"/>
                      </a:lnTo>
                      <a:lnTo>
                        <a:pt x="2911576" y="315187"/>
                      </a:lnTo>
                      <a:lnTo>
                        <a:pt x="2708376" y="630374"/>
                      </a:lnTo>
                      <a:lnTo>
                        <a:pt x="0" y="630374"/>
                      </a:lnTo>
                      <a:lnTo>
                        <a:pt x="203200" y="31518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813085"/>
                  </a:solidFill>
                </a:ln>
              </p:spPr>
              <p:txBody>
                <a:bodyPr/>
                <a:lstStyle/>
                <a:p>
                  <a:pPr defTabSz="609630"/>
                  <a:endParaRPr lang="en-GB"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19" name="TextBox 49">
                  <a:extLst>
                    <a:ext uri="{FF2B5EF4-FFF2-40B4-BE49-F238E27FC236}">
                      <a16:creationId xmlns:a16="http://schemas.microsoft.com/office/drawing/2014/main" id="{22A62222-3C34-0D63-4C9F-34912A8E8E66}"/>
                    </a:ext>
                  </a:extLst>
                </p:cNvPr>
                <p:cNvSpPr txBox="1"/>
                <p:nvPr/>
              </p:nvSpPr>
              <p:spPr>
                <a:xfrm>
                  <a:off x="177800" y="-76200"/>
                  <a:ext cx="2657576" cy="706574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algn="ctr" defTabSz="609630">
                    <a:lnSpc>
                      <a:spcPts val="1773"/>
                    </a:lnSpc>
                  </a:pPr>
                  <a:endParaRPr sz="1200" dirty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sp>
            <p:nvSpPr>
              <p:cNvPr id="15" name="Freeform 65">
                <a:extLst>
                  <a:ext uri="{FF2B5EF4-FFF2-40B4-BE49-F238E27FC236}">
                    <a16:creationId xmlns:a16="http://schemas.microsoft.com/office/drawing/2014/main" id="{4BC84BD8-8C7D-61D1-0A8F-423EEEB64034}"/>
                  </a:ext>
                </a:extLst>
              </p:cNvPr>
              <p:cNvSpPr/>
              <p:nvPr/>
            </p:nvSpPr>
            <p:spPr>
              <a:xfrm>
                <a:off x="15613098" y="5517725"/>
                <a:ext cx="636348" cy="748645"/>
              </a:xfrm>
              <a:custGeom>
                <a:avLst/>
                <a:gdLst/>
                <a:ahLst/>
                <a:cxnLst/>
                <a:rect l="l" t="t" r="r" b="b"/>
                <a:pathLst>
                  <a:path w="636348" h="748645">
                    <a:moveTo>
                      <a:pt x="0" y="0"/>
                    </a:moveTo>
                    <a:lnTo>
                      <a:pt x="636348" y="0"/>
                    </a:lnTo>
                    <a:lnTo>
                      <a:pt x="636348" y="748645"/>
                    </a:lnTo>
                    <a:lnTo>
                      <a:pt x="0" y="74864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1">
                  <a:extLs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30"/>
                <a:endParaRPr lang="en-GB" sz="1200" dirty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6" name="TextBox 76">
                <a:extLst>
                  <a:ext uri="{FF2B5EF4-FFF2-40B4-BE49-F238E27FC236}">
                    <a16:creationId xmlns:a16="http://schemas.microsoft.com/office/drawing/2014/main" id="{9D885982-E10C-03B8-8806-03078194CB7D}"/>
                  </a:ext>
                </a:extLst>
              </p:cNvPr>
              <p:cNvSpPr txBox="1"/>
              <p:nvPr/>
            </p:nvSpPr>
            <p:spPr>
              <a:xfrm>
                <a:off x="14392707" y="4057225"/>
                <a:ext cx="2900631" cy="46993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 defTabSz="609630">
                  <a:lnSpc>
                    <a:spcPts val="2615"/>
                  </a:lnSpc>
                  <a:spcBef>
                    <a:spcPct val="0"/>
                  </a:spcBef>
                </a:pPr>
                <a:r>
                  <a:rPr lang="en-US" sz="1868" dirty="0">
                    <a:solidFill>
                      <a:srgbClr val="813085"/>
                    </a:solidFill>
                    <a:latin typeface="WMCA Circular Bold"/>
                  </a:rPr>
                  <a:t>Grant Application</a:t>
                </a:r>
              </a:p>
            </p:txBody>
          </p:sp>
          <p:sp>
            <p:nvSpPr>
              <p:cNvPr id="17" name="TextBox 78">
                <a:extLst>
                  <a:ext uri="{FF2B5EF4-FFF2-40B4-BE49-F238E27FC236}">
                    <a16:creationId xmlns:a16="http://schemas.microsoft.com/office/drawing/2014/main" id="{B36C070E-880D-4F14-89E1-E758994E9391}"/>
                  </a:ext>
                </a:extLst>
              </p:cNvPr>
              <p:cNvSpPr txBox="1"/>
              <p:nvPr/>
            </p:nvSpPr>
            <p:spPr>
              <a:xfrm>
                <a:off x="14287518" y="7198995"/>
                <a:ext cx="3287508" cy="262571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sz="2000" b="1" dirty="0">
                    <a:latin typeface="WMCA Circular Bold"/>
                  </a:rPr>
                  <a:t>Apply for grant</a:t>
                </a:r>
              </a:p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endParaRPr lang="en-US" dirty="0">
                  <a:latin typeface="WMCA Circular Bold"/>
                </a:endParaRPr>
              </a:p>
              <a:p>
                <a:pPr algn="ctr" defTabSz="609630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dirty="0">
                    <a:latin typeface="WMCA Circular Bold"/>
                  </a:rPr>
                  <a:t>Apply for a grant of up to £100,000 to implement the energy efficiency recommendations in the audit report.</a:t>
                </a:r>
              </a:p>
            </p:txBody>
          </p:sp>
        </p:grpSp>
      </p:grpSp>
      <p:pic>
        <p:nvPicPr>
          <p:cNvPr id="3" name="Picture 7" descr="Picture 7">
            <a:extLst>
              <a:ext uri="{FF2B5EF4-FFF2-40B4-BE49-F238E27FC236}">
                <a16:creationId xmlns:a16="http://schemas.microsoft.com/office/drawing/2014/main" id="{5A531EA9-9AF4-26D7-ABC9-7D5CB7EEF0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10542" y="6064857"/>
            <a:ext cx="2140054" cy="7931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4650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C5E748-C951-1799-50AB-545FB5F8E1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0700" y="947008"/>
            <a:ext cx="9437116" cy="1073288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813085"/>
                </a:solidFill>
              </a:rPr>
              <a:t>What energy efficiency improvements are supported through the grants?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0F5984-51E0-1342-C95C-77897359D5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89188" y="2495873"/>
            <a:ext cx="3706812" cy="1073288"/>
          </a:xfrm>
        </p:spPr>
        <p:txBody>
          <a:bodyPr>
            <a:noAutofit/>
          </a:bodyPr>
          <a:lstStyle/>
          <a:p>
            <a:pPr marL="0" marR="0" lvl="1" indent="0" fontAlgn="auto">
              <a:lnSpc>
                <a:spcPct val="107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lang="en-GB" b="1" spc="19" dirty="0">
                <a:solidFill>
                  <a:srgbClr val="EA7B23"/>
                </a:solidFill>
                <a:latin typeface="WMCA Circular Book" panose="020B0604020101020102"/>
              </a:rPr>
              <a:t>Ventilation</a:t>
            </a:r>
            <a:r>
              <a:rPr lang="en-GB" sz="2000" b="1" spc="19" dirty="0">
                <a:latin typeface="WMCA Circular Book" panose="020B0604020101020102"/>
              </a:rPr>
              <a:t> </a:t>
            </a:r>
          </a:p>
          <a:p>
            <a:pPr marL="0" marR="0" lvl="1" indent="0" fontAlgn="auto">
              <a:lnSpc>
                <a:spcPct val="107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lang="en-GB" sz="2000" spc="19" dirty="0">
                <a:latin typeface="WMCA Circular Book" panose="020B0604020101020102"/>
              </a:rPr>
              <a:t>(fans, motors and ducting system)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616534-20BB-38D9-5012-94F4C5EA58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89188" y="3681830"/>
            <a:ext cx="3706812" cy="10732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b="1" spc="19" dirty="0">
                <a:solidFill>
                  <a:srgbClr val="EA7B23"/>
                </a:solidFill>
                <a:latin typeface="WMCA Circular Book" panose="020B0604020101020102"/>
              </a:rPr>
              <a:t>Heating </a:t>
            </a:r>
          </a:p>
          <a:p>
            <a:pPr>
              <a:spcBef>
                <a:spcPts val="0"/>
              </a:spcBef>
            </a:pPr>
            <a:r>
              <a:rPr lang="en-GB" sz="2000" spc="19" dirty="0">
                <a:solidFill>
                  <a:schemeClr val="tx1"/>
                </a:solidFill>
                <a:latin typeface="WMCA Circular Book" panose="020B0604020101020102"/>
              </a:rPr>
              <a:t>(replacement boilers, burners, heat pumps and destratification fans and insulation of pipework)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9FAA22-EB6D-4008-8823-8D96B715A6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89188" y="4926364"/>
            <a:ext cx="3706812" cy="1073288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</a:pPr>
            <a:r>
              <a:rPr lang="en-GB" sz="2600" b="1" spc="19" dirty="0">
                <a:solidFill>
                  <a:srgbClr val="EA7B23"/>
                </a:solidFill>
                <a:latin typeface="WMCA Circular Book" panose="020B0604020101020102"/>
              </a:rPr>
              <a:t>Renewable Energy Tech </a:t>
            </a:r>
          </a:p>
          <a:p>
            <a:pPr>
              <a:spcBef>
                <a:spcPts val="0"/>
              </a:spcBef>
            </a:pPr>
            <a:r>
              <a:rPr lang="en-GB" sz="2000" spc="19" dirty="0">
                <a:solidFill>
                  <a:schemeClr val="tx1"/>
                </a:solidFill>
                <a:latin typeface="WMCA Circular Book" panose="020B0604020101020102"/>
              </a:rPr>
              <a:t>(Funding for this is not available through BEAS Grant Funding but can receive funding from the SPF pot)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A097DF-2C75-8ED5-EB3B-E3AABF1A0B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41886" y="2445452"/>
            <a:ext cx="3706812" cy="107328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b="1" spc="19" dirty="0">
                <a:solidFill>
                  <a:srgbClr val="EA7B23"/>
                </a:solidFill>
                <a:latin typeface="WMCA Circular Book" panose="020B0604020101020102"/>
              </a:rPr>
              <a:t>Lighting </a:t>
            </a:r>
          </a:p>
          <a:p>
            <a:pPr>
              <a:spcBef>
                <a:spcPts val="0"/>
              </a:spcBef>
            </a:pPr>
            <a:r>
              <a:rPr lang="en-GB" sz="2000" spc="19" dirty="0">
                <a:solidFill>
                  <a:schemeClr val="tx1"/>
                </a:solidFill>
                <a:latin typeface="WMCA Circular Book" panose="020B0604020101020102"/>
              </a:rPr>
              <a:t>(LED, controls, sensors)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DEE672-F869-285E-B376-1F51911841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41886" y="3669895"/>
            <a:ext cx="3706812" cy="107328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b="1" spc="19" dirty="0">
                <a:solidFill>
                  <a:srgbClr val="EA7B23"/>
                </a:solidFill>
                <a:latin typeface="WMCA Circular Book" panose="020B0604020101020102"/>
              </a:rPr>
              <a:t>Refrigeration Systems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C4F4BC7-3079-66DF-91C6-250E895C892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41886" y="4926364"/>
            <a:ext cx="3706812" cy="107328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b="1" spc="19" dirty="0">
                <a:solidFill>
                  <a:srgbClr val="EA7B23"/>
                </a:solidFill>
                <a:latin typeface="WMCA Circular Book" panose="020B0604020101020102"/>
              </a:rPr>
              <a:t>Process Plant and Compressors</a:t>
            </a:r>
          </a:p>
        </p:txBody>
      </p:sp>
      <p:pic>
        <p:nvPicPr>
          <p:cNvPr id="9" name="Picture 7" descr="Picture 7">
            <a:extLst>
              <a:ext uri="{FF2B5EF4-FFF2-40B4-BE49-F238E27FC236}">
                <a16:creationId xmlns:a16="http://schemas.microsoft.com/office/drawing/2014/main" id="{4EE429AE-0406-BF71-94D5-921400428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2396" y="6064857"/>
            <a:ext cx="2140054" cy="7931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7681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  <p:bldP spid="5" grpId="0" uiExpand="1" build="p"/>
      <p:bldP spid="6" grpId="0" uiExpand="1" build="p"/>
      <p:bldP spid="7" grpId="0" build="p"/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0F5984-51E0-1342-C95C-77897359D5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Standard Energy Assessment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616534-20BB-38D9-5012-94F4C5EA58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Energy Intensive  Assessments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A097DF-2C75-8ED5-EB3B-E3AABF1A0B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41886" y="2237475"/>
            <a:ext cx="4479554" cy="1073288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500" dirty="0"/>
              <a:t>SME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500" dirty="0"/>
              <a:t>Less than 0.75 GWh annual energy consumption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500" dirty="0"/>
              <a:t>All sectors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10F6B83-6EC7-82EF-D125-75001030973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04900" y="971010"/>
            <a:ext cx="9591063" cy="103028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EA7B23"/>
                </a:solidFill>
              </a:defRPr>
            </a:lvl1pPr>
          </a:lstStyle>
          <a:p>
            <a:pPr lvl="0"/>
            <a:r>
              <a:rPr lang="en-US" sz="3700" b="1" dirty="0">
                <a:solidFill>
                  <a:srgbClr val="813085"/>
                </a:solidFill>
              </a:rPr>
              <a:t>Who Qualifies for a Free Energy Assessment</a:t>
            </a:r>
          </a:p>
          <a:p>
            <a:pPr lvl="0"/>
            <a:r>
              <a:rPr lang="en-US" sz="2800" b="1" dirty="0">
                <a:solidFill>
                  <a:srgbClr val="813085"/>
                </a:solidFill>
              </a:rPr>
              <a:t>Types of assessments</a:t>
            </a:r>
          </a:p>
        </p:txBody>
      </p:sp>
      <p:pic>
        <p:nvPicPr>
          <p:cNvPr id="9" name="Picture 8" descr="A white background with black and white clouds&#10;&#10;Description automatically generated">
            <a:extLst>
              <a:ext uri="{FF2B5EF4-FFF2-40B4-BE49-F238E27FC236}">
                <a16:creationId xmlns:a16="http://schemas.microsoft.com/office/drawing/2014/main" id="{5E8DFC2C-AEAD-854F-D628-6CF31B559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8517" y="158612"/>
            <a:ext cx="1613483" cy="1231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C7C55B-080B-8B72-4492-0F3DA43C9A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080572" y="228909"/>
            <a:ext cx="7772400" cy="38782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BDE9A0E-1A10-9CD9-8469-C60E81C41CE6}"/>
              </a:ext>
            </a:extLst>
          </p:cNvPr>
          <p:cNvSpPr/>
          <p:nvPr/>
        </p:nvSpPr>
        <p:spPr>
          <a:xfrm>
            <a:off x="1287399" y="4914394"/>
            <a:ext cx="7415784" cy="1170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DEE672-F869-285E-B376-1F51911841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41886" y="3665044"/>
            <a:ext cx="4552706" cy="1409876"/>
          </a:xfrm>
        </p:spPr>
        <p:txBody>
          <a:bodyPr>
            <a:normAutofit fontScale="62500" lnSpcReduction="2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SME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More than 0.75 GWh annual energy consumption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Manufacturing sector </a:t>
            </a:r>
          </a:p>
          <a:p>
            <a:r>
              <a:rPr lang="en-US" dirty="0"/>
              <a:t>         (SIC Code 1000 – 3000)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Or  over 10% of total annual turnover is energy cost</a:t>
            </a:r>
          </a:p>
        </p:txBody>
      </p:sp>
      <p:pic>
        <p:nvPicPr>
          <p:cNvPr id="2" name="Picture 7" descr="Picture 7">
            <a:extLst>
              <a:ext uri="{FF2B5EF4-FFF2-40B4-BE49-F238E27FC236}">
                <a16:creationId xmlns:a16="http://schemas.microsoft.com/office/drawing/2014/main" id="{BB722666-EA70-02B3-7938-AF090749C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2396" y="6064857"/>
            <a:ext cx="2140054" cy="7931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46803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background with black and white clouds&#10;&#10;Description automatically generated">
            <a:extLst>
              <a:ext uri="{FF2B5EF4-FFF2-40B4-BE49-F238E27FC236}">
                <a16:creationId xmlns:a16="http://schemas.microsoft.com/office/drawing/2014/main" id="{CC53B162-0D06-F6C8-10D0-C17D4E537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6175" y="158612"/>
            <a:ext cx="2155825" cy="12319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83CA3-55DF-6108-0C0E-3046776EC0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4000 Energy assessments in the Greater West Midlands Region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4FD53-3811-9107-E8A9-08326F6D3A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330 Energy Intensive assessments 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A68CF5-747E-96AE-EAFB-0C950DE894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Up to £100,000 of capital funding provided by BEAS and SPF Programmes at 50%  intervention rate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482510-8C6F-982B-102F-EB24ADF3C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103" y="3035950"/>
            <a:ext cx="2992709" cy="31169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FA9143D-EF3B-3B10-8084-B33AFD21223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57250" y="911276"/>
            <a:ext cx="10995722" cy="947199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3700" b="1" dirty="0">
                <a:solidFill>
                  <a:srgbClr val="813085"/>
                </a:solidFill>
              </a:rPr>
              <a:t>Decarbonisation Net Zero Programme (DNZ) &amp; Business Energy Advice Service (BEAS) Programme</a:t>
            </a:r>
          </a:p>
          <a:p>
            <a:pPr>
              <a:lnSpc>
                <a:spcPct val="120000"/>
              </a:lnSpc>
            </a:pPr>
            <a:endParaRPr lang="en-GB" sz="1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9CAD1E-E272-FAF9-8E94-01BA2C9ABB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080572" y="228909"/>
            <a:ext cx="7772400" cy="38782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6C620DB-B8DB-61CB-6B73-2AA0C97EDCBD}"/>
              </a:ext>
            </a:extLst>
          </p:cNvPr>
          <p:cNvSpPr/>
          <p:nvPr/>
        </p:nvSpPr>
        <p:spPr>
          <a:xfrm>
            <a:off x="7054136" y="3809877"/>
            <a:ext cx="2748676" cy="21413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35AA8A-9EC3-D1D5-C998-CC1ED291395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822895" y="3093821"/>
            <a:ext cx="5424324" cy="3314260"/>
          </a:xfrm>
          <a:prstGeom prst="rect">
            <a:avLst/>
          </a:prstGeom>
        </p:spPr>
      </p:pic>
      <p:pic>
        <p:nvPicPr>
          <p:cNvPr id="2" name="Picture 7" descr="Picture 7">
            <a:extLst>
              <a:ext uri="{FF2B5EF4-FFF2-40B4-BE49-F238E27FC236}">
                <a16:creationId xmlns:a16="http://schemas.microsoft.com/office/drawing/2014/main" id="{E4F4DA99-DA87-BE91-3E95-A31545BC2A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2396" y="6064857"/>
            <a:ext cx="2140054" cy="79314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69E990-C8A5-F3F3-EDC2-0734FCE329E6}"/>
              </a:ext>
            </a:extLst>
          </p:cNvPr>
          <p:cNvSpPr txBox="1"/>
          <p:nvPr/>
        </p:nvSpPr>
        <p:spPr>
          <a:xfrm>
            <a:off x="5983615" y="1809335"/>
            <a:ext cx="5631219" cy="1475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sz="2000" dirty="0">
                <a:solidFill>
                  <a:srgbClr val="813085"/>
                </a:solidFill>
                <a:latin typeface="WMCA Circular Book" panose="020B0604020101020102"/>
              </a:rPr>
              <a:t>The Programme is open to businesses operating inside the WMCA region </a:t>
            </a:r>
            <a:r>
              <a:rPr lang="en-US" sz="2000" b="1" dirty="0">
                <a:solidFill>
                  <a:srgbClr val="813085"/>
                </a:solidFill>
                <a:latin typeface="WMCA Circular Book" panose="020B0604020101020102"/>
              </a:rPr>
              <a:t>AND</a:t>
            </a:r>
            <a:r>
              <a:rPr lang="en-US" sz="2000" dirty="0">
                <a:solidFill>
                  <a:srgbClr val="813085"/>
                </a:solidFill>
                <a:latin typeface="WMCA Circular Book" panose="020B0604020101020102"/>
              </a:rPr>
              <a:t> Warwickshire, Worcestershire, Stoke &amp; Staffordshire, Herefordshire, Shropshire, Telford and Wrekin areas</a:t>
            </a:r>
            <a:r>
              <a:rPr lang="en-US" sz="2000" dirty="0">
                <a:solidFill>
                  <a:schemeClr val="tx1"/>
                </a:solidFill>
                <a:latin typeface="WMCA Circular Book" panose="020B060402010102010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1475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GWM">
      <a:dk1>
        <a:srgbClr val="000000"/>
      </a:dk1>
      <a:lt1>
        <a:srgbClr val="FFFFFF"/>
      </a:lt1>
      <a:dk2>
        <a:srgbClr val="813085"/>
      </a:dk2>
      <a:lt2>
        <a:srgbClr val="F08028"/>
      </a:lt2>
      <a:accent1>
        <a:srgbClr val="813085"/>
      </a:accent1>
      <a:accent2>
        <a:srgbClr val="F08028"/>
      </a:accent2>
      <a:accent3>
        <a:srgbClr val="309F9F"/>
      </a:accent3>
      <a:accent4>
        <a:srgbClr val="FFFFFF"/>
      </a:accent4>
      <a:accent5>
        <a:srgbClr val="000000"/>
      </a:accent5>
      <a:accent6>
        <a:srgbClr val="000000"/>
      </a:accent6>
      <a:hlink>
        <a:srgbClr val="309F9F"/>
      </a:hlink>
      <a:folHlink>
        <a:srgbClr val="81308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BGWM">
      <a:dk1>
        <a:srgbClr val="000000"/>
      </a:dk1>
      <a:lt1>
        <a:srgbClr val="FFFFFF"/>
      </a:lt1>
      <a:dk2>
        <a:srgbClr val="813085"/>
      </a:dk2>
      <a:lt2>
        <a:srgbClr val="F08028"/>
      </a:lt2>
      <a:accent1>
        <a:srgbClr val="813085"/>
      </a:accent1>
      <a:accent2>
        <a:srgbClr val="F08028"/>
      </a:accent2>
      <a:accent3>
        <a:srgbClr val="309F9F"/>
      </a:accent3>
      <a:accent4>
        <a:srgbClr val="FFFFFF"/>
      </a:accent4>
      <a:accent5>
        <a:srgbClr val="000000"/>
      </a:accent5>
      <a:accent6>
        <a:srgbClr val="000000"/>
      </a:accent6>
      <a:hlink>
        <a:srgbClr val="309F9F"/>
      </a:hlink>
      <a:folHlink>
        <a:srgbClr val="81308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C075859EE6F8428D0C6826D85E11DC" ma:contentTypeVersion="15" ma:contentTypeDescription="Create a new document." ma:contentTypeScope="" ma:versionID="8777189b87da689872f58853913e9d37">
  <xsd:schema xmlns:xsd="http://www.w3.org/2001/XMLSchema" xmlns:xs="http://www.w3.org/2001/XMLSchema" xmlns:p="http://schemas.microsoft.com/office/2006/metadata/properties" xmlns:ns2="04760e9d-f159-4ea8-8b37-7826879c0678" xmlns:ns3="016e829d-2984-4c19-bad2-dbfbf8b75e54" targetNamespace="http://schemas.microsoft.com/office/2006/metadata/properties" ma:root="true" ma:fieldsID="69c39941f32009a0602a2edeee8b3fb8" ns2:_="" ns3:_="">
    <xsd:import namespace="04760e9d-f159-4ea8-8b37-7826879c0678"/>
    <xsd:import namespace="016e829d-2984-4c19-bad2-dbfbf8b75e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60e9d-f159-4ea8-8b37-7826879c06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f71c925-4d10-4237-bdd1-daa6a15dd9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6e829d-2984-4c19-bad2-dbfbf8b75e5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522a47a-5359-454c-8f1a-ad9e22ba0e4c}" ma:internalName="TaxCatchAll" ma:showField="CatchAllData" ma:web="016e829d-2984-4c19-bad2-dbfbf8b75e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16e829d-2984-4c19-bad2-dbfbf8b75e54" xsi:nil="true"/>
    <lcf76f155ced4ddcb4097134ff3c332f xmlns="04760e9d-f159-4ea8-8b37-7826879c067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98D2191-2780-47CA-BE6A-B43A411573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CA713F-1C6E-4502-A6C2-BAE9BE9CA0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760e9d-f159-4ea8-8b37-7826879c0678"/>
    <ds:schemaRef ds:uri="016e829d-2984-4c19-bad2-dbfbf8b75e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8A88BE-1A56-4A85-9BCE-1FE8730FDB85}">
  <ds:schemaRefs>
    <ds:schemaRef ds:uri="016e829d-2984-4c19-bad2-dbfbf8b75e54"/>
    <ds:schemaRef ds:uri="04760e9d-f159-4ea8-8b37-7826879c067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13362</TotalTime>
  <Words>968</Words>
  <Application>Microsoft Office PowerPoint</Application>
  <PresentationFormat>Widescreen</PresentationFormat>
  <Paragraphs>100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Calibri</vt:lpstr>
      <vt:lpstr>Circular Std Book</vt:lpstr>
      <vt:lpstr>Circular Std Medium</vt:lpstr>
      <vt:lpstr>Montserrat</vt:lpstr>
      <vt:lpstr>Symbol</vt:lpstr>
      <vt:lpstr>Wingdings</vt:lpstr>
      <vt:lpstr>WMCA Circular Bold</vt:lpstr>
      <vt:lpstr>WMCA Circular Book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Joe Taylor</dc:creator>
  <cp:lastModifiedBy>Nersi Salehi</cp:lastModifiedBy>
  <cp:revision>22</cp:revision>
  <dcterms:created xsi:type="dcterms:W3CDTF">2023-06-16T14:48:34Z</dcterms:created>
  <dcterms:modified xsi:type="dcterms:W3CDTF">2024-10-08T10:13:26Z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0x01010031A8A126DBFD9D40BEE4AD0B473D313E</vt:lpwstr>
  </property>
  <property fmtid="{D5CDD505-2E9C-101B-9397-08002B2CF9AE}" pid="3" name="MediaServiceImageTags">
    <vt:lpwstr/>
  </property>
</Properties>
</file>