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3" r:id="rId2"/>
    <p:sldId id="291" r:id="rId3"/>
    <p:sldId id="289" r:id="rId4"/>
    <p:sldId id="290" r:id="rId5"/>
    <p:sldId id="29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59" d="100"/>
          <a:sy n="59" d="100"/>
        </p:scale>
        <p:origin x="92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urner, Steven" userId="195fe138-c5cf-4253-9eba-b8968b449355" providerId="ADAL" clId="{3A2E29EE-2795-4245-AEC3-A76CC84D2452}"/>
    <pc:docChg chg="custSel delSld modSld">
      <pc:chgData name="Turner, Steven" userId="195fe138-c5cf-4253-9eba-b8968b449355" providerId="ADAL" clId="{3A2E29EE-2795-4245-AEC3-A76CC84D2452}" dt="2024-07-17T15:38:11.673" v="91" actId="478"/>
      <pc:docMkLst>
        <pc:docMk/>
      </pc:docMkLst>
      <pc:sldChg chg="modSp mod modNotesTx">
        <pc:chgData name="Turner, Steven" userId="195fe138-c5cf-4253-9eba-b8968b449355" providerId="ADAL" clId="{3A2E29EE-2795-4245-AEC3-A76CC84D2452}" dt="2024-07-15T14:52:19.019" v="59" actId="20577"/>
        <pc:sldMkLst>
          <pc:docMk/>
          <pc:sldMk cId="2925140649" sldId="263"/>
        </pc:sldMkLst>
      </pc:sldChg>
      <pc:sldChg chg="del">
        <pc:chgData name="Turner, Steven" userId="195fe138-c5cf-4253-9eba-b8968b449355" providerId="ADAL" clId="{3A2E29EE-2795-4245-AEC3-A76CC84D2452}" dt="2024-07-10T14:13:33.303" v="0" actId="47"/>
        <pc:sldMkLst>
          <pc:docMk/>
          <pc:sldMk cId="1187353204" sldId="264"/>
        </pc:sldMkLst>
      </pc:sldChg>
      <pc:sldChg chg="del">
        <pc:chgData name="Turner, Steven" userId="195fe138-c5cf-4253-9eba-b8968b449355" providerId="ADAL" clId="{3A2E29EE-2795-4245-AEC3-A76CC84D2452}" dt="2024-07-10T14:13:33.303" v="0" actId="47"/>
        <pc:sldMkLst>
          <pc:docMk/>
          <pc:sldMk cId="3000524775" sldId="265"/>
        </pc:sldMkLst>
      </pc:sldChg>
      <pc:sldChg chg="del">
        <pc:chgData name="Turner, Steven" userId="195fe138-c5cf-4253-9eba-b8968b449355" providerId="ADAL" clId="{3A2E29EE-2795-4245-AEC3-A76CC84D2452}" dt="2024-07-10T14:13:33.303" v="0" actId="47"/>
        <pc:sldMkLst>
          <pc:docMk/>
          <pc:sldMk cId="222930144" sldId="266"/>
        </pc:sldMkLst>
      </pc:sldChg>
      <pc:sldChg chg="addSp delSp modSp mod">
        <pc:chgData name="Turner, Steven" userId="195fe138-c5cf-4253-9eba-b8968b449355" providerId="ADAL" clId="{3A2E29EE-2795-4245-AEC3-A76CC84D2452}" dt="2024-07-17T15:38:08.283" v="90" actId="478"/>
        <pc:sldMkLst>
          <pc:docMk/>
          <pc:sldMk cId="2663478566" sldId="289"/>
        </pc:sldMkLst>
      </pc:sldChg>
      <pc:sldChg chg="addSp delSp modSp mod">
        <pc:chgData name="Turner, Steven" userId="195fe138-c5cf-4253-9eba-b8968b449355" providerId="ADAL" clId="{3A2E29EE-2795-4245-AEC3-A76CC84D2452}" dt="2024-07-17T15:38:05.174" v="89" actId="478"/>
        <pc:sldMkLst>
          <pc:docMk/>
          <pc:sldMk cId="1311091812" sldId="290"/>
        </pc:sldMkLst>
      </pc:sldChg>
      <pc:sldChg chg="addSp delSp modSp mod">
        <pc:chgData name="Turner, Steven" userId="195fe138-c5cf-4253-9eba-b8968b449355" providerId="ADAL" clId="{3A2E29EE-2795-4245-AEC3-A76CC84D2452}" dt="2024-07-17T15:38:11.673" v="91" actId="478"/>
        <pc:sldMkLst>
          <pc:docMk/>
          <pc:sldMk cId="3759570757" sldId="291"/>
        </pc:sldMkLst>
      </pc:sldChg>
      <pc:sldChg chg="addSp delSp modSp mod">
        <pc:chgData name="Turner, Steven" userId="195fe138-c5cf-4253-9eba-b8968b449355" providerId="ADAL" clId="{3A2E29EE-2795-4245-AEC3-A76CC84D2452}" dt="2024-07-17T15:38:01.522" v="88" actId="478"/>
        <pc:sldMkLst>
          <pc:docMk/>
          <pc:sldMk cId="2227381639" sldId="292"/>
        </pc:sldMkLst>
      </pc:sldChg>
    </pc:docChg>
  </pc:docChgLst>
  <pc:docChgLst>
    <pc:chgData name="Turner, Steven" userId="195fe138-c5cf-4253-9eba-b8968b449355" providerId="ADAL" clId="{5405A2B8-7E92-4DAA-8BFC-F3CE88ECDFF2}"/>
    <pc:docChg chg="modSld">
      <pc:chgData name="Turner, Steven" userId="195fe138-c5cf-4253-9eba-b8968b449355" providerId="ADAL" clId="{5405A2B8-7E92-4DAA-8BFC-F3CE88ECDFF2}" dt="2025-04-28T13:56:49.507" v="2" actId="255"/>
      <pc:docMkLst>
        <pc:docMk/>
      </pc:docMkLst>
      <pc:sldChg chg="modSp mod">
        <pc:chgData name="Turner, Steven" userId="195fe138-c5cf-4253-9eba-b8968b449355" providerId="ADAL" clId="{5405A2B8-7E92-4DAA-8BFC-F3CE88ECDFF2}" dt="2025-04-28T13:56:49.507" v="2" actId="255"/>
        <pc:sldMkLst>
          <pc:docMk/>
          <pc:sldMk cId="2925140649" sldId="263"/>
        </pc:sldMkLst>
        <pc:spChg chg="mod">
          <ac:chgData name="Turner, Steven" userId="195fe138-c5cf-4253-9eba-b8968b449355" providerId="ADAL" clId="{5405A2B8-7E92-4DAA-8BFC-F3CE88ECDFF2}" dt="2025-04-28T13:56:49.507" v="2" actId="255"/>
          <ac:spMkLst>
            <pc:docMk/>
            <pc:sldMk cId="2925140649" sldId="263"/>
            <ac:spMk id="5" creationId="{D51ED4DE-946E-431F-224A-82B7039BE9D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DFF7A6-8164-4733-8624-1C408D1504E2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47FC6A-A920-487F-B0C5-0369725695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22445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96DDE2-FA54-47E8-82EA-6F85FA7F856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63707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222871-4540-5D4D-B8E4-6638415C2A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71CA66-054C-E1F9-FF51-151AEDB08A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E823D5-6890-7484-FE20-D2822D6D2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1FD63-D3E2-4301-A129-0C9DB38D9951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B5C923-D925-BD25-3224-80157E090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9AB4C6-A157-A83E-234F-B309BA56D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746E-F1CE-4079-A6B4-BBC0A44987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6704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C2846-FC9C-C151-9B0C-66A0C2A57B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4EB720-A005-B423-19CC-B24C879E81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757D16-586A-8B7F-32FB-C19990915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1FD63-D3E2-4301-A129-0C9DB38D9951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3AA5F8-035E-9413-9787-D2ADCEC6E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C8BA20-1A60-31C4-549D-4F378EBED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746E-F1CE-4079-A6B4-BBC0A44987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7643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1E1EF2B-AA9A-D389-D9D5-10759404C5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C86995-474C-B645-E1D6-D936B03799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844612-FA23-0C2E-4F02-4DFF77356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1FD63-D3E2-4301-A129-0C9DB38D9951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B197F8-95E1-01DA-318E-F14AE4DC1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D8F036-A4C4-69D9-1768-A15938EBD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746E-F1CE-4079-A6B4-BBC0A44987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2283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9AA4C-58C0-81C1-78CF-924238746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1E2D72-F053-7F6B-A888-63AA45514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0ECC88-B696-06F9-F863-9ED378F40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1FD63-D3E2-4301-A129-0C9DB38D9951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02C31F-6CAD-70AD-BEF5-D9CDB8FCB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385AB7-5142-71F9-9643-7E101838A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746E-F1CE-4079-A6B4-BBC0A44987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3628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906A6-EBAB-31C6-C6DB-275ED0725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5FD15-2FC1-8634-735D-35C3196192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FF99CE-41A6-E3D3-47C7-91351C57B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1FD63-D3E2-4301-A129-0C9DB38D9951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2F4DCE-F60F-BC22-9D36-39AC7B67F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6E8483-96E7-491E-3825-7B8494791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746E-F1CE-4079-A6B4-BBC0A44987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6231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517B28-E7AF-10F9-412F-549C23CA1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B730E0-8A8F-8DF5-DCCD-330E71E430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AC6B3F-F67B-8D52-82AC-C7A95023DF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6A65D6-BCC5-8B23-7C8C-87E8952F7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1FD63-D3E2-4301-A129-0C9DB38D9951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E21E62-AAA8-00BE-8921-4D3439709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561885-4EEA-CE5C-C514-9AA1DF9D7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746E-F1CE-4079-A6B4-BBC0A44987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2698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076F48-401F-D31D-89E6-B60DF53C5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AC3A4B-DBDC-C15B-DB66-DEF78A8497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B84223-769E-0813-D0CE-D4F0531EB6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AC7385-60BB-E671-2674-F225FAE598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E6B514-6EB5-236A-8A8B-2C45083C28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56211AF-F86B-6D7B-422D-3169AA002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1FD63-D3E2-4301-A129-0C9DB38D9951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F4C544-6FFB-EB0D-1916-A0919F220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CB3C7D8-04ED-9D40-7EFB-F6AEA3C1B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746E-F1CE-4079-A6B4-BBC0A44987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663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2467D-627D-3CA8-2E9F-FD73D741F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01F692-5E51-74D7-7DBF-21210CE36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1FD63-D3E2-4301-A129-0C9DB38D9951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026049-59F1-F8B1-56D0-6963E818D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599AF1-710C-A476-AB9F-A3CB777DE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746E-F1CE-4079-A6B4-BBC0A44987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9196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7A77A8-427F-A7AA-A5C6-97E850028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1FD63-D3E2-4301-A129-0C9DB38D9951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53F1E8-320B-E887-0D88-FECD5CE4A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4312E2-F52B-2662-A822-C0E0DC60A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746E-F1CE-4079-A6B4-BBC0A44987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7237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D6579-A850-8A8F-FDFE-7E34A8CB1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42AC4E-6EE7-4ACF-5DE4-FF58109393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1D00D5-32CB-19D2-E0E3-B035B89EC9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50031B-AF82-1C59-EA85-5156A8585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1FD63-D3E2-4301-A129-0C9DB38D9951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DD9793-491E-3FB0-9737-D196C2880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6D4BA4-46E0-5464-82E5-5C587AF28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746E-F1CE-4079-A6B4-BBC0A44987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8264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8C7319-C137-673D-1F92-EABD40F37F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4F8418-774D-5C24-D37F-8078A88F9B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1D8586-FE40-6E0E-FB6D-BD218907EF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BC0E75-575D-546F-C98E-24497DFC3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1FD63-D3E2-4301-A129-0C9DB38D9951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38036E-7187-4F7F-F3B1-4EB5047BC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08C9C5-1077-0A04-B3FD-1C0F0402F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746E-F1CE-4079-A6B4-BBC0A44987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5905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2BAF81-CE85-0A9C-23DA-69EC89C1CA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5CFA48-AF0F-EFB6-0CF5-6FE038AF06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FA7644-F238-A333-82D1-104EA8A4DE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31FD63-D3E2-4301-A129-0C9DB38D9951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BA6149-AB8D-D67F-9A45-A167D269BC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A194A4-32D5-72C3-C9B7-91F463C4DE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84746E-F1CE-4079-A6B4-BBC0A44987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102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BCA54C-4B04-D642-D591-1BF5ACB204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yellow border with kids and a wheelchair&#10;&#10;Description automatically generated with medium confidence">
            <a:extLst>
              <a:ext uri="{FF2B5EF4-FFF2-40B4-BE49-F238E27FC236}">
                <a16:creationId xmlns:a16="http://schemas.microsoft.com/office/drawing/2014/main" id="{756E674C-A823-FE2D-6B44-691303FC74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93644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51ED4DE-946E-431F-224A-82B7039BE9DB}"/>
              </a:ext>
            </a:extLst>
          </p:cNvPr>
          <p:cNvSpPr txBox="1"/>
          <p:nvPr/>
        </p:nvSpPr>
        <p:spPr>
          <a:xfrm>
            <a:off x="1148080" y="1044139"/>
            <a:ext cx="10088879" cy="30777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200" dirty="0"/>
              <a:t>Early Help Multi-Agency Workforce</a:t>
            </a:r>
          </a:p>
          <a:p>
            <a:pPr algn="l"/>
            <a:endParaRPr lang="en-GB" dirty="0"/>
          </a:p>
          <a:p>
            <a:pPr algn="l"/>
            <a:r>
              <a:rPr lang="en-GB" sz="2400" dirty="0"/>
              <a:t>A strong Early Help System is made up of many different types of services and practitioners who operate together to provide a coherent and coordinated offer. </a:t>
            </a:r>
          </a:p>
          <a:p>
            <a:pPr algn="l"/>
            <a:endParaRPr lang="en-GB" sz="2400" dirty="0"/>
          </a:p>
          <a:p>
            <a:pPr algn="l"/>
            <a:r>
              <a:rPr lang="en-GB" sz="2400" dirty="0"/>
              <a:t>The workforce table defines the likely role of different types of practitioners in the Early Help System when contributing to that early help offer.</a:t>
            </a:r>
            <a:endParaRPr lang="en-GB" sz="2400" b="0" i="0" dirty="0">
              <a:solidFill>
                <a:srgbClr val="2D3547"/>
              </a:solidFill>
              <a:effectLst/>
              <a:latin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5140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A18E489-114E-ABD0-57BF-164933BDC7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4260341"/>
              </p:ext>
            </p:extLst>
          </p:nvPr>
        </p:nvGraphicFramePr>
        <p:xfrm>
          <a:off x="1090153" y="614199"/>
          <a:ext cx="10011694" cy="5466295"/>
        </p:xfrm>
        <a:graphic>
          <a:graphicData uri="http://schemas.openxmlformats.org/drawingml/2006/table">
            <a:tbl>
              <a:tblPr firstRow="1" firstCol="1" bandRow="1"/>
              <a:tblGrid>
                <a:gridCol w="1647649">
                  <a:extLst>
                    <a:ext uri="{9D8B030D-6E8A-4147-A177-3AD203B41FA5}">
                      <a16:colId xmlns:a16="http://schemas.microsoft.com/office/drawing/2014/main" val="3702249555"/>
                    </a:ext>
                  </a:extLst>
                </a:gridCol>
                <a:gridCol w="2788015">
                  <a:extLst>
                    <a:ext uri="{9D8B030D-6E8A-4147-A177-3AD203B41FA5}">
                      <a16:colId xmlns:a16="http://schemas.microsoft.com/office/drawing/2014/main" val="1488071679"/>
                    </a:ext>
                  </a:extLst>
                </a:gridCol>
                <a:gridCol w="2788015">
                  <a:extLst>
                    <a:ext uri="{9D8B030D-6E8A-4147-A177-3AD203B41FA5}">
                      <a16:colId xmlns:a16="http://schemas.microsoft.com/office/drawing/2014/main" val="1157251487"/>
                    </a:ext>
                  </a:extLst>
                </a:gridCol>
                <a:gridCol w="2788015">
                  <a:extLst>
                    <a:ext uri="{9D8B030D-6E8A-4147-A177-3AD203B41FA5}">
                      <a16:colId xmlns:a16="http://schemas.microsoft.com/office/drawing/2014/main" val="1576752328"/>
                    </a:ext>
                  </a:extLst>
                </a:gridCol>
              </a:tblGrid>
              <a:tr h="56133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Delivering Early Help and whole family working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60" marR="501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A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does this look like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60" marR="501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A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Expectations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60" marR="501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A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Who is likely to be in this group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60" marR="501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A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8659266"/>
                  </a:ext>
                </a:extLst>
              </a:tr>
              <a:tr h="48878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Frequent and Modelling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60" marR="501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These practitioners support families with multiple needs and act as Lead Practitioner for the majority of families they are accountable for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They provide whole family, sometimes intensive, support for families often in their home, being proactive to reach out to families where needed 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They are experts in processes to support families with multiple needs and help families, other professionals, commissioned organisations, and voluntary and community groups to understand those needs, advocating where necessary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These practitioners may support others with the lead practitioner role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60" marR="501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Be a lead practitioner for a family and convene the team around the family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Identify children in need of early help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Undertake Early Help Assessments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Develop Early Help Plans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Record on EHM, evidence early help and successful outcomes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Communicate confidently the Early Help Offer to Children and Families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60" marR="501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Children’s Social Workers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Supporting Families Workers/ Practitioners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Family Nurses Partnership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Pastoral Leads/ Learning Mentors in Education Settings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635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60" marR="501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86673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9570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FBD083C-5D70-E463-E62A-1280C5FD25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9550861"/>
              </p:ext>
            </p:extLst>
          </p:nvPr>
        </p:nvGraphicFramePr>
        <p:xfrm>
          <a:off x="1051648" y="569095"/>
          <a:ext cx="10088704" cy="5565966"/>
        </p:xfrm>
        <a:graphic>
          <a:graphicData uri="http://schemas.openxmlformats.org/drawingml/2006/table">
            <a:tbl>
              <a:tblPr firstRow="1" firstCol="1" bandRow="1"/>
              <a:tblGrid>
                <a:gridCol w="1763329">
                  <a:extLst>
                    <a:ext uri="{9D8B030D-6E8A-4147-A177-3AD203B41FA5}">
                      <a16:colId xmlns:a16="http://schemas.microsoft.com/office/drawing/2014/main" val="4060176353"/>
                    </a:ext>
                  </a:extLst>
                </a:gridCol>
                <a:gridCol w="2774895">
                  <a:extLst>
                    <a:ext uri="{9D8B030D-6E8A-4147-A177-3AD203B41FA5}">
                      <a16:colId xmlns:a16="http://schemas.microsoft.com/office/drawing/2014/main" val="3765284723"/>
                    </a:ext>
                  </a:extLst>
                </a:gridCol>
                <a:gridCol w="2774895">
                  <a:extLst>
                    <a:ext uri="{9D8B030D-6E8A-4147-A177-3AD203B41FA5}">
                      <a16:colId xmlns:a16="http://schemas.microsoft.com/office/drawing/2014/main" val="1773168074"/>
                    </a:ext>
                  </a:extLst>
                </a:gridCol>
                <a:gridCol w="2775585">
                  <a:extLst>
                    <a:ext uri="{9D8B030D-6E8A-4147-A177-3AD203B41FA5}">
                      <a16:colId xmlns:a16="http://schemas.microsoft.com/office/drawing/2014/main" val="3148111441"/>
                    </a:ext>
                  </a:extLst>
                </a:gridCol>
              </a:tblGrid>
              <a:tr h="73270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Delivering Early Help and whole family working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6" marR="589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A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does this look like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6" marR="589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A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Expectation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6" marR="589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A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Who is likely to be in this group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6" marR="589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A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0563268"/>
                  </a:ext>
                </a:extLst>
              </a:tr>
              <a:tr h="48332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Regular and Promoting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6" marR="589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These practitioners are often the first to identify a family’s need for help or support, are able to assess the needs of all members of the family, and form the core of a team around the family where involved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They connect families with support in their community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They are well versed in processes to support families with multiple needs and help families to understand them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They may be the Lead Practitioner to start the Early Help process and regularly retain this role if they are the most appropriate person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6" marR="589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Communicate confidently the Early Help Offer to Children and Families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Identify children in need of early help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Initiate early help assessments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Deliver single agency early help and record as a key agency on EHM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Make an early help request if more support is required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Be part of the Team Around the Family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6" marR="589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Family Hub Practitioners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Health Visitors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School Nurses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Designated Safeguarding leads and SENCOs in Education Settings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Early years settings including nurseries – nursery SENCOs and designated safeguarding leads 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Community Children’s Nurses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Police- Family Hub and School PCSOs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86" marR="589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48264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3478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92F751E-0F0F-F7FE-D26E-8E8005510C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172006"/>
              </p:ext>
            </p:extLst>
          </p:nvPr>
        </p:nvGraphicFramePr>
        <p:xfrm>
          <a:off x="1010410" y="559713"/>
          <a:ext cx="9884406" cy="5951056"/>
        </p:xfrm>
        <a:graphic>
          <a:graphicData uri="http://schemas.openxmlformats.org/drawingml/2006/table">
            <a:tbl>
              <a:tblPr firstRow="1" firstCol="1" bandRow="1"/>
              <a:tblGrid>
                <a:gridCol w="1746767">
                  <a:extLst>
                    <a:ext uri="{9D8B030D-6E8A-4147-A177-3AD203B41FA5}">
                      <a16:colId xmlns:a16="http://schemas.microsoft.com/office/drawing/2014/main" val="712079997"/>
                    </a:ext>
                  </a:extLst>
                </a:gridCol>
                <a:gridCol w="2712318">
                  <a:extLst>
                    <a:ext uri="{9D8B030D-6E8A-4147-A177-3AD203B41FA5}">
                      <a16:colId xmlns:a16="http://schemas.microsoft.com/office/drawing/2014/main" val="2119940645"/>
                    </a:ext>
                  </a:extLst>
                </a:gridCol>
                <a:gridCol w="2712318">
                  <a:extLst>
                    <a:ext uri="{9D8B030D-6E8A-4147-A177-3AD203B41FA5}">
                      <a16:colId xmlns:a16="http://schemas.microsoft.com/office/drawing/2014/main" val="2403613636"/>
                    </a:ext>
                  </a:extLst>
                </a:gridCol>
                <a:gridCol w="2713003">
                  <a:extLst>
                    <a:ext uri="{9D8B030D-6E8A-4147-A177-3AD203B41FA5}">
                      <a16:colId xmlns:a16="http://schemas.microsoft.com/office/drawing/2014/main" val="4224676117"/>
                    </a:ext>
                  </a:extLst>
                </a:gridCol>
              </a:tblGrid>
              <a:tr h="45996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Delivering Early Help and whole family working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95" marR="383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A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does this look like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95" marR="383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A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Expectations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95" marR="383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A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Who is likely to be in this group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95" marR="383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A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5621383"/>
                  </a:ext>
                </a:extLst>
              </a:tr>
              <a:tr h="54666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Sometimes and Active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95" marR="383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These practitioners bring specialist expertise and therefore need to be part of a team around the family when required / involved 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They connect families with support in their community but also know how to start the process to bring wider support around a family where there are several needs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They may act as the Lead Practitioner if they are the most appropriate person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08585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95" marR="383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Be part of a Team around the family and update the LP on progress towards identified actions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Communicate confidently the Early Help Offer to Children and Families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Identify children in need of early help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Make an early help request if more support is required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95" marR="383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Housing / tenancy officers and Homelessness advisors 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Young people’s substance misuse services 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Adult substance misuse workers 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Child and adolescent / primary mental health workers 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Midwives 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Youth Justice Team 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Neighbourhood police officers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Supporting Families Employment Advisers 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SEND Services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Attendance and Inclusion Officers 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Members of the youth partnership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Allied Health Professionals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Debt/ finance and legal advice services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Prevent Service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Specialist Domestic and Sexual Abuse Services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95" marR="383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44829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10918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3A30629-D3A7-28C7-3470-F93EAF158B35}"/>
              </a:ext>
            </a:extLst>
          </p:cNvPr>
          <p:cNvGraphicFramePr>
            <a:graphicFrameLocks noGrp="1"/>
          </p:cNvGraphicFramePr>
          <p:nvPr/>
        </p:nvGraphicFramePr>
        <p:xfrm>
          <a:off x="738030" y="450478"/>
          <a:ext cx="10511495" cy="6214618"/>
        </p:xfrm>
        <a:graphic>
          <a:graphicData uri="http://schemas.openxmlformats.org/drawingml/2006/table">
            <a:tbl>
              <a:tblPr firstRow="1" firstCol="1" bandRow="1"/>
              <a:tblGrid>
                <a:gridCol w="2554307">
                  <a:extLst>
                    <a:ext uri="{9D8B030D-6E8A-4147-A177-3AD203B41FA5}">
                      <a16:colId xmlns:a16="http://schemas.microsoft.com/office/drawing/2014/main" val="3430800301"/>
                    </a:ext>
                  </a:extLst>
                </a:gridCol>
                <a:gridCol w="2652396">
                  <a:extLst>
                    <a:ext uri="{9D8B030D-6E8A-4147-A177-3AD203B41FA5}">
                      <a16:colId xmlns:a16="http://schemas.microsoft.com/office/drawing/2014/main" val="1088399321"/>
                    </a:ext>
                  </a:extLst>
                </a:gridCol>
                <a:gridCol w="2652396">
                  <a:extLst>
                    <a:ext uri="{9D8B030D-6E8A-4147-A177-3AD203B41FA5}">
                      <a16:colId xmlns:a16="http://schemas.microsoft.com/office/drawing/2014/main" val="1107526634"/>
                    </a:ext>
                  </a:extLst>
                </a:gridCol>
                <a:gridCol w="2652396">
                  <a:extLst>
                    <a:ext uri="{9D8B030D-6E8A-4147-A177-3AD203B41FA5}">
                      <a16:colId xmlns:a16="http://schemas.microsoft.com/office/drawing/2014/main" val="2350966579"/>
                    </a:ext>
                  </a:extLst>
                </a:gridCol>
              </a:tblGrid>
              <a:tr h="3303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Delivering Early Help and whole family working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30" marR="33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A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does this look like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30" marR="33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A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Expectations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30" marR="33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A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Who is likely to be in this group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30" marR="33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A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0269926"/>
                  </a:ext>
                </a:extLst>
              </a:tr>
              <a:tr h="40209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Occasional and Aware/ Connected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30" marR="33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These practitioners or volunteers understand they are part of a system of support which ‘helps’ people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They know how to ask questions to explore the wider needs families may have 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They know how to connect to other support for families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These practitioners bring specialist expertise and need to be part of a team around the family when required / involved They don’t usually act as a Lead Practitioner unless this is in the family’s best interests 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They are active users of the local online directory of services to identify the right help for a family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30" marR="33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Communicate confidently the Early Help Offer to Children and Families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Identify children in need of early help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Make an early help request if more support is required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30" marR="33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Probation officers 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Adult mental health workers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Adult social workers 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Faith community leaders   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Work coaches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GPs, practice nurses and safeguarding leads 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Library staff 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Social prescribers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Positive Parenting Team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Uniformed services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Family Learning/ Adult Education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A&amp;E staff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Community Initiative to Reduce Violence Navigators (CIRV)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Voluntary and Community sector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Club leaders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School club providers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Sports coaches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Community staff and volunteers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Stay and Play leaders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Foodbank Teams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Social supermarkets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30" marR="33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6643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73816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923</Words>
  <Application>Microsoft Office PowerPoint</Application>
  <PresentationFormat>Widescreen</PresentationFormat>
  <Paragraphs>173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Open Sans</vt:lpstr>
      <vt:lpstr>Symbol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Turner, Steven</dc:creator>
  <cp:lastModifiedBy>Turner, Steven</cp:lastModifiedBy>
  <cp:revision>2</cp:revision>
  <dcterms:created xsi:type="dcterms:W3CDTF">2024-07-09T14:59:47Z</dcterms:created>
  <dcterms:modified xsi:type="dcterms:W3CDTF">2025-04-28T13:56:51Z</dcterms:modified>
</cp:coreProperties>
</file>