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318" r:id="rId3"/>
    <p:sldId id="304" r:id="rId4"/>
    <p:sldId id="332" r:id="rId5"/>
    <p:sldId id="333" r:id="rId6"/>
    <p:sldId id="301" r:id="rId7"/>
    <p:sldId id="302" r:id="rId8"/>
    <p:sldId id="303" r:id="rId9"/>
    <p:sldId id="295" r:id="rId10"/>
    <p:sldId id="263" r:id="rId11"/>
    <p:sldId id="297" r:id="rId12"/>
    <p:sldId id="293" r:id="rId13"/>
    <p:sldId id="299" r:id="rId14"/>
    <p:sldId id="300" r:id="rId15"/>
    <p:sldId id="29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C3EA5D-60AB-4E98-B1B8-3E715D540702}" v="29" dt="2025-04-29T14:56:07.995"/>
    <p1510:client id="{B328B93D-3789-424E-8FCA-58F1542C31EF}" v="13" dt="2025-04-30T11:43:37.7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57" d="100"/>
          <a:sy n="57" d="100"/>
        </p:scale>
        <p:origin x="-4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urner, Steven" userId="195fe138-c5cf-4253-9eba-b8968b449355" providerId="ADAL" clId="{B328B93D-3789-424E-8FCA-58F1542C31EF}"/>
    <pc:docChg chg="undo custSel modSld">
      <pc:chgData name="Turner, Steven" userId="195fe138-c5cf-4253-9eba-b8968b449355" providerId="ADAL" clId="{B328B93D-3789-424E-8FCA-58F1542C31EF}" dt="2025-04-30T11:44:00.294" v="73" actId="1076"/>
      <pc:docMkLst>
        <pc:docMk/>
      </pc:docMkLst>
      <pc:sldChg chg="addSp delSp modSp mod">
        <pc:chgData name="Turner, Steven" userId="195fe138-c5cf-4253-9eba-b8968b449355" providerId="ADAL" clId="{B328B93D-3789-424E-8FCA-58F1542C31EF}" dt="2025-04-30T11:40:19.455" v="66" actId="1076"/>
        <pc:sldMkLst>
          <pc:docMk/>
          <pc:sldMk cId="2314243173" sldId="295"/>
        </pc:sldMkLst>
        <pc:spChg chg="add del">
          <ac:chgData name="Turner, Steven" userId="195fe138-c5cf-4253-9eba-b8968b449355" providerId="ADAL" clId="{B328B93D-3789-424E-8FCA-58F1542C31EF}" dt="2025-04-30T11:37:49.729" v="1" actId="11529"/>
          <ac:spMkLst>
            <pc:docMk/>
            <pc:sldMk cId="2314243173" sldId="295"/>
            <ac:spMk id="3" creationId="{FB62AB81-6D9E-9B51-BFC6-04AD15AB9EEE}"/>
          </ac:spMkLst>
        </pc:spChg>
        <pc:spChg chg="add mod">
          <ac:chgData name="Turner, Steven" userId="195fe138-c5cf-4253-9eba-b8968b449355" providerId="ADAL" clId="{B328B93D-3789-424E-8FCA-58F1542C31EF}" dt="2025-04-30T11:40:15.096" v="65" actId="20577"/>
          <ac:spMkLst>
            <pc:docMk/>
            <pc:sldMk cId="2314243173" sldId="295"/>
            <ac:spMk id="4" creationId="{0E01C1EC-35F1-CCA6-5479-555D3F070ACB}"/>
          </ac:spMkLst>
        </pc:spChg>
        <pc:picChg chg="mod">
          <ac:chgData name="Turner, Steven" userId="195fe138-c5cf-4253-9eba-b8968b449355" providerId="ADAL" clId="{B328B93D-3789-424E-8FCA-58F1542C31EF}" dt="2025-04-30T11:38:35.227" v="8" actId="1076"/>
          <ac:picMkLst>
            <pc:docMk/>
            <pc:sldMk cId="2314243173" sldId="295"/>
            <ac:picMk id="2" creationId="{FEBB414A-FCDB-3157-0135-C7417E56286B}"/>
          </ac:picMkLst>
        </pc:picChg>
        <pc:picChg chg="mod">
          <ac:chgData name="Turner, Steven" userId="195fe138-c5cf-4253-9eba-b8968b449355" providerId="ADAL" clId="{B328B93D-3789-424E-8FCA-58F1542C31EF}" dt="2025-04-30T11:37:53.483" v="3" actId="1076"/>
          <ac:picMkLst>
            <pc:docMk/>
            <pc:sldMk cId="2314243173" sldId="295"/>
            <ac:picMk id="7" creationId="{DEAA1971-EBF4-5C24-3F0C-6D189B6C2832}"/>
          </ac:picMkLst>
        </pc:picChg>
        <pc:picChg chg="add mod">
          <ac:chgData name="Turner, Steven" userId="195fe138-c5cf-4253-9eba-b8968b449355" providerId="ADAL" clId="{B328B93D-3789-424E-8FCA-58F1542C31EF}" dt="2025-04-30T11:40:19.455" v="66" actId="1076"/>
          <ac:picMkLst>
            <pc:docMk/>
            <pc:sldMk cId="2314243173" sldId="295"/>
            <ac:picMk id="1026" creationId="{AC315BE5-1710-6D4C-9040-76131810A173}"/>
          </ac:picMkLst>
        </pc:picChg>
      </pc:sldChg>
      <pc:sldChg chg="addSp modSp mod">
        <pc:chgData name="Turner, Steven" userId="195fe138-c5cf-4253-9eba-b8968b449355" providerId="ADAL" clId="{B328B93D-3789-424E-8FCA-58F1542C31EF}" dt="2025-04-30T11:44:00.294" v="73" actId="1076"/>
        <pc:sldMkLst>
          <pc:docMk/>
          <pc:sldMk cId="3013108071" sldId="333"/>
        </pc:sldMkLst>
        <pc:spChg chg="add mod">
          <ac:chgData name="Turner, Steven" userId="195fe138-c5cf-4253-9eba-b8968b449355" providerId="ADAL" clId="{B328B93D-3789-424E-8FCA-58F1542C31EF}" dt="2025-04-30T11:44:00.294" v="73" actId="1076"/>
          <ac:spMkLst>
            <pc:docMk/>
            <pc:sldMk cId="3013108071" sldId="333"/>
            <ac:spMk id="4" creationId="{FFA5DD1D-FE1D-318D-EB75-7027B829DC44}"/>
          </ac:spMkLst>
        </pc:spChg>
        <pc:picChg chg="mod">
          <ac:chgData name="Turner, Steven" userId="195fe138-c5cf-4253-9eba-b8968b449355" providerId="ADAL" clId="{B328B93D-3789-424E-8FCA-58F1542C31EF}" dt="2025-04-30T11:43:53.020" v="72" actId="1076"/>
          <ac:picMkLst>
            <pc:docMk/>
            <pc:sldMk cId="3013108071" sldId="333"/>
            <ac:picMk id="2" creationId="{24EE97E8-6B8B-4547-7964-5B4F256F1121}"/>
          </ac:picMkLst>
        </pc:picChg>
      </pc:sldChg>
    </pc:docChg>
  </pc:docChgLst>
  <pc:docChgLst>
    <pc:chgData name="Johal, Navjot" userId="71c01175-8644-42b6-9791-acb803891363" providerId="ADAL" clId="{06B871FC-5ADF-426D-8BA7-5D9CFFEDA4A5}"/>
    <pc:docChg chg="undo custSel delSld modSld">
      <pc:chgData name="Johal, Navjot" userId="71c01175-8644-42b6-9791-acb803891363" providerId="ADAL" clId="{06B871FC-5ADF-426D-8BA7-5D9CFFEDA4A5}" dt="2025-04-30T11:04:55.203" v="2" actId="2696"/>
      <pc:docMkLst>
        <pc:docMk/>
      </pc:docMkLst>
      <pc:sldChg chg="del mod modShow">
        <pc:chgData name="Johal, Navjot" userId="71c01175-8644-42b6-9791-acb803891363" providerId="ADAL" clId="{06B871FC-5ADF-426D-8BA7-5D9CFFEDA4A5}" dt="2025-04-30T11:04:55.203" v="2" actId="2696"/>
        <pc:sldMkLst>
          <pc:docMk/>
          <pc:sldMk cId="1855552669" sldId="32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DFF7A6-8164-4733-8624-1C408D1504E2}" type="datetimeFigureOut">
              <a:rPr lang="en-GB" smtClean="0"/>
              <a:t>30/04/2025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47FC6A-A920-487F-B0C5-0369725695B1}" type="slidenum">
              <a:rPr lang="en-GB" smtClean="0"/>
              <a:t>‹#›</a:t>
            </a:fld>
            <a:endParaRPr lang="en-GB"/>
          </a:p>
        </p:txBody>
      </p:sp>
    </p:spTree>
    <p:extLst>
      <p:ext uri="{BB962C8B-B14F-4D97-AF65-F5344CB8AC3E}">
        <p14:creationId xmlns:p14="http://schemas.microsoft.com/office/powerpoint/2010/main" val="1482244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a:cs typeface="Calibri"/>
            </a:endParaRPr>
          </a:p>
        </p:txBody>
      </p:sp>
      <p:sp>
        <p:nvSpPr>
          <p:cNvPr id="4" name="Slide Number Placeholder 3"/>
          <p:cNvSpPr>
            <a:spLocks noGrp="1"/>
          </p:cNvSpPr>
          <p:nvPr>
            <p:ph type="sldNum" sz="quarter" idx="5"/>
          </p:nvPr>
        </p:nvSpPr>
        <p:spPr/>
        <p:txBody>
          <a:bodyPr/>
          <a:lstStyle/>
          <a:p>
            <a:pPr rtl="0"/>
            <a:fld id="{0D0EDF81-139F-488C-872B-4720FBA6BF98}" type="slidenum">
              <a:rPr lang="en-GB" noProof="0" smtClean="0"/>
              <a:t>1</a:t>
            </a:fld>
            <a:endParaRPr lang="en-GB" noProof="0"/>
          </a:p>
        </p:txBody>
      </p:sp>
    </p:spTree>
    <p:extLst>
      <p:ext uri="{BB962C8B-B14F-4D97-AF65-F5344CB8AC3E}">
        <p14:creationId xmlns:p14="http://schemas.microsoft.com/office/powerpoint/2010/main" val="3413863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A96DDE2-FA54-47E8-82EA-6F85FA7F856E}" type="slidenum">
              <a:rPr lang="en-GB" smtClean="0"/>
              <a:t>10</a:t>
            </a:fld>
            <a:endParaRPr lang="en-GB"/>
          </a:p>
        </p:txBody>
      </p:sp>
    </p:spTree>
    <p:extLst>
      <p:ext uri="{BB962C8B-B14F-4D97-AF65-F5344CB8AC3E}">
        <p14:creationId xmlns:p14="http://schemas.microsoft.com/office/powerpoint/2010/main" val="1346370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42B6F-ACB0-C8B2-61E5-A833A14A96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9BF349-4F7E-688D-77E6-F2C5F1D56D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75F14B-910C-784B-678A-E4175D437F5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89674B-478C-99D5-CBF8-0819547D049B}"/>
              </a:ext>
            </a:extLst>
          </p:cNvPr>
          <p:cNvSpPr>
            <a:spLocks noGrp="1"/>
          </p:cNvSpPr>
          <p:nvPr>
            <p:ph type="sldNum" sz="quarter" idx="5"/>
          </p:nvPr>
        </p:nvSpPr>
        <p:spPr/>
        <p:txBody>
          <a:bodyPr/>
          <a:lstStyle/>
          <a:p>
            <a:fld id="{FA96DDE2-FA54-47E8-82EA-6F85FA7F856E}" type="slidenum">
              <a:rPr lang="en-GB" smtClean="0"/>
              <a:t>11</a:t>
            </a:fld>
            <a:endParaRPr lang="en-GB"/>
          </a:p>
        </p:txBody>
      </p:sp>
    </p:spTree>
    <p:extLst>
      <p:ext uri="{BB962C8B-B14F-4D97-AF65-F5344CB8AC3E}">
        <p14:creationId xmlns:p14="http://schemas.microsoft.com/office/powerpoint/2010/main" val="3489648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507DC-03FB-DAB3-1114-367CD151DE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C3F4FD-53A1-CA58-BD7D-A2949212AE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2082BE-0A19-8DFF-8874-AC3552DBBC8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14EF90-F5D0-3EC2-4B40-4E7E7FE77739}"/>
              </a:ext>
            </a:extLst>
          </p:cNvPr>
          <p:cNvSpPr>
            <a:spLocks noGrp="1"/>
          </p:cNvSpPr>
          <p:nvPr>
            <p:ph type="sldNum" sz="quarter" idx="5"/>
          </p:nvPr>
        </p:nvSpPr>
        <p:spPr/>
        <p:txBody>
          <a:bodyPr/>
          <a:lstStyle/>
          <a:p>
            <a:fld id="{FA96DDE2-FA54-47E8-82EA-6F85FA7F856E}" type="slidenum">
              <a:rPr lang="en-GB" smtClean="0"/>
              <a:t>12</a:t>
            </a:fld>
            <a:endParaRPr lang="en-GB"/>
          </a:p>
        </p:txBody>
      </p:sp>
    </p:spTree>
    <p:extLst>
      <p:ext uri="{BB962C8B-B14F-4D97-AF65-F5344CB8AC3E}">
        <p14:creationId xmlns:p14="http://schemas.microsoft.com/office/powerpoint/2010/main" val="584716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F1725-B9E2-6A70-DD88-D3DB6BABC4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B55D03-435D-61F1-001C-5318F710F0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2C8A5B-1917-DF29-D584-110EF2E6483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415F7FB-FE00-F0DC-4095-99C65AEB433E}"/>
              </a:ext>
            </a:extLst>
          </p:cNvPr>
          <p:cNvSpPr>
            <a:spLocks noGrp="1"/>
          </p:cNvSpPr>
          <p:nvPr>
            <p:ph type="sldNum" sz="quarter" idx="5"/>
          </p:nvPr>
        </p:nvSpPr>
        <p:spPr/>
        <p:txBody>
          <a:bodyPr/>
          <a:lstStyle/>
          <a:p>
            <a:fld id="{FA96DDE2-FA54-47E8-82EA-6F85FA7F856E}" type="slidenum">
              <a:rPr lang="en-GB" smtClean="0"/>
              <a:t>13</a:t>
            </a:fld>
            <a:endParaRPr lang="en-GB"/>
          </a:p>
        </p:txBody>
      </p:sp>
    </p:spTree>
    <p:extLst>
      <p:ext uri="{BB962C8B-B14F-4D97-AF65-F5344CB8AC3E}">
        <p14:creationId xmlns:p14="http://schemas.microsoft.com/office/powerpoint/2010/main" val="1332608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6FE37-FE9C-812C-8071-9F1C0350BA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2F3E5B-EA68-E389-1FE5-715B6EACD0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726CA8-85C0-2953-A282-DDCACA0AAE4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CA9F52F-9455-8414-8CD9-D14A20350061}"/>
              </a:ext>
            </a:extLst>
          </p:cNvPr>
          <p:cNvSpPr>
            <a:spLocks noGrp="1"/>
          </p:cNvSpPr>
          <p:nvPr>
            <p:ph type="sldNum" sz="quarter" idx="5"/>
          </p:nvPr>
        </p:nvSpPr>
        <p:spPr/>
        <p:txBody>
          <a:bodyPr/>
          <a:lstStyle/>
          <a:p>
            <a:fld id="{FA96DDE2-FA54-47E8-82EA-6F85FA7F856E}" type="slidenum">
              <a:rPr lang="en-GB" smtClean="0"/>
              <a:t>14</a:t>
            </a:fld>
            <a:endParaRPr lang="en-GB"/>
          </a:p>
        </p:txBody>
      </p:sp>
    </p:spTree>
    <p:extLst>
      <p:ext uri="{BB962C8B-B14F-4D97-AF65-F5344CB8AC3E}">
        <p14:creationId xmlns:p14="http://schemas.microsoft.com/office/powerpoint/2010/main" val="447593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21698-EBB6-42F4-8A18-FD2DABCD3A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35D118-85D8-42B0-FF7C-F5AFFDD33C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75AD86-7C1E-C6A7-8751-BC67BEA5ECD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5EAE56D-552B-5855-AF8E-A0F6A6174291}"/>
              </a:ext>
            </a:extLst>
          </p:cNvPr>
          <p:cNvSpPr>
            <a:spLocks noGrp="1"/>
          </p:cNvSpPr>
          <p:nvPr>
            <p:ph type="sldNum" sz="quarter" idx="5"/>
          </p:nvPr>
        </p:nvSpPr>
        <p:spPr/>
        <p:txBody>
          <a:bodyPr/>
          <a:lstStyle/>
          <a:p>
            <a:fld id="{FA96DDE2-FA54-47E8-82EA-6F85FA7F856E}" type="slidenum">
              <a:rPr lang="en-GB" smtClean="0"/>
              <a:t>15</a:t>
            </a:fld>
            <a:endParaRPr lang="en-GB"/>
          </a:p>
        </p:txBody>
      </p:sp>
    </p:spTree>
    <p:extLst>
      <p:ext uri="{BB962C8B-B14F-4D97-AF65-F5344CB8AC3E}">
        <p14:creationId xmlns:p14="http://schemas.microsoft.com/office/powerpoint/2010/main" val="959919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FA96DDE2-FA54-47E8-82EA-6F85FA7F856E}" type="slidenum">
              <a:rPr lang="en-GB" smtClean="0"/>
              <a:t>2</a:t>
            </a:fld>
            <a:endParaRPr lang="en-GB"/>
          </a:p>
        </p:txBody>
      </p:sp>
    </p:spTree>
    <p:extLst>
      <p:ext uri="{BB962C8B-B14F-4D97-AF65-F5344CB8AC3E}">
        <p14:creationId xmlns:p14="http://schemas.microsoft.com/office/powerpoint/2010/main" val="699074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A96DDE2-FA54-47E8-82EA-6F85FA7F856E}" type="slidenum">
              <a:rPr lang="en-GB" smtClean="0"/>
              <a:t>3</a:t>
            </a:fld>
            <a:endParaRPr lang="en-GB"/>
          </a:p>
        </p:txBody>
      </p:sp>
    </p:spTree>
    <p:extLst>
      <p:ext uri="{BB962C8B-B14F-4D97-AF65-F5344CB8AC3E}">
        <p14:creationId xmlns:p14="http://schemas.microsoft.com/office/powerpoint/2010/main" val="1346370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40CE0-B346-CBE3-CD7F-15E73F177D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8D8090-5F18-87FD-EE51-A37233B089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5F3C69-87F6-C3BF-7B3B-41CCC7519B33}"/>
              </a:ext>
            </a:extLst>
          </p:cNvPr>
          <p:cNvSpPr>
            <a:spLocks noGrp="1"/>
          </p:cNvSpPr>
          <p:nvPr>
            <p:ph type="body" idx="1"/>
          </p:nvPr>
        </p:nvSpPr>
        <p:spPr/>
        <p:txBody>
          <a:bodyPr/>
          <a:lstStyle/>
          <a:p>
            <a:pPr marL="0" indent="0">
              <a:buFont typeface="Arial" panose="020B0604020202020204" pitchFamily="34" charset="0"/>
              <a:buNone/>
            </a:pPr>
            <a:r>
              <a:rPr lang="en-GB" dirty="0"/>
              <a:t>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endParaRPr lang="en-GB" dirty="0"/>
          </a:p>
        </p:txBody>
      </p:sp>
      <p:sp>
        <p:nvSpPr>
          <p:cNvPr id="4" name="Slide Number Placeholder 3">
            <a:extLst>
              <a:ext uri="{FF2B5EF4-FFF2-40B4-BE49-F238E27FC236}">
                <a16:creationId xmlns:a16="http://schemas.microsoft.com/office/drawing/2014/main" id="{820E0ABF-617E-F468-4217-9405AD942801}"/>
              </a:ext>
            </a:extLst>
          </p:cNvPr>
          <p:cNvSpPr>
            <a:spLocks noGrp="1"/>
          </p:cNvSpPr>
          <p:nvPr>
            <p:ph type="sldNum" sz="quarter" idx="5"/>
          </p:nvPr>
        </p:nvSpPr>
        <p:spPr/>
        <p:txBody>
          <a:bodyPr/>
          <a:lstStyle/>
          <a:p>
            <a:fld id="{FA96DDE2-FA54-47E8-82EA-6F85FA7F856E}" type="slidenum">
              <a:rPr lang="en-GB" smtClean="0"/>
              <a:t>4</a:t>
            </a:fld>
            <a:endParaRPr lang="en-GB"/>
          </a:p>
        </p:txBody>
      </p:sp>
    </p:spTree>
    <p:extLst>
      <p:ext uri="{BB962C8B-B14F-4D97-AF65-F5344CB8AC3E}">
        <p14:creationId xmlns:p14="http://schemas.microsoft.com/office/powerpoint/2010/main" val="79674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E4851-6D52-7833-48C8-313502D081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B4965-D375-FB40-FFD9-423ED828DF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A9EDF0-D02A-090F-50F7-0B9313F5EC3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40A847D-0592-C0A6-8923-E0260670445F}"/>
              </a:ext>
            </a:extLst>
          </p:cNvPr>
          <p:cNvSpPr>
            <a:spLocks noGrp="1"/>
          </p:cNvSpPr>
          <p:nvPr>
            <p:ph type="sldNum" sz="quarter" idx="5"/>
          </p:nvPr>
        </p:nvSpPr>
        <p:spPr/>
        <p:txBody>
          <a:bodyPr/>
          <a:lstStyle/>
          <a:p>
            <a:fld id="{FA96DDE2-FA54-47E8-82EA-6F85FA7F856E}" type="slidenum">
              <a:rPr lang="en-GB" smtClean="0"/>
              <a:t>5</a:t>
            </a:fld>
            <a:endParaRPr lang="en-GB"/>
          </a:p>
        </p:txBody>
      </p:sp>
    </p:spTree>
    <p:extLst>
      <p:ext uri="{BB962C8B-B14F-4D97-AF65-F5344CB8AC3E}">
        <p14:creationId xmlns:p14="http://schemas.microsoft.com/office/powerpoint/2010/main" val="3351138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A96DDE2-FA54-47E8-82EA-6F85FA7F856E}" type="slidenum">
              <a:rPr lang="en-GB" smtClean="0"/>
              <a:t>6</a:t>
            </a:fld>
            <a:endParaRPr lang="en-GB"/>
          </a:p>
        </p:txBody>
      </p:sp>
    </p:spTree>
    <p:extLst>
      <p:ext uri="{BB962C8B-B14F-4D97-AF65-F5344CB8AC3E}">
        <p14:creationId xmlns:p14="http://schemas.microsoft.com/office/powerpoint/2010/main" val="1346370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507DC-03FB-DAB3-1114-367CD151DE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C3F4FD-53A1-CA58-BD7D-A2949212AE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2082BE-0A19-8DFF-8874-AC3552DBBC8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14EF90-F5D0-3EC2-4B40-4E7E7FE77739}"/>
              </a:ext>
            </a:extLst>
          </p:cNvPr>
          <p:cNvSpPr>
            <a:spLocks noGrp="1"/>
          </p:cNvSpPr>
          <p:nvPr>
            <p:ph type="sldNum" sz="quarter" idx="5"/>
          </p:nvPr>
        </p:nvSpPr>
        <p:spPr/>
        <p:txBody>
          <a:bodyPr/>
          <a:lstStyle/>
          <a:p>
            <a:fld id="{FA96DDE2-FA54-47E8-82EA-6F85FA7F856E}" type="slidenum">
              <a:rPr lang="en-GB" smtClean="0"/>
              <a:t>7</a:t>
            </a:fld>
            <a:endParaRPr lang="en-GB"/>
          </a:p>
        </p:txBody>
      </p:sp>
    </p:spTree>
    <p:extLst>
      <p:ext uri="{BB962C8B-B14F-4D97-AF65-F5344CB8AC3E}">
        <p14:creationId xmlns:p14="http://schemas.microsoft.com/office/powerpoint/2010/main" val="584716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21698-EBB6-42F4-8A18-FD2DABCD3A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35D118-85D8-42B0-FF7C-F5AFFDD33C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75AD86-7C1E-C6A7-8751-BC67BEA5ECD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5EAE56D-552B-5855-AF8E-A0F6A6174291}"/>
              </a:ext>
            </a:extLst>
          </p:cNvPr>
          <p:cNvSpPr>
            <a:spLocks noGrp="1"/>
          </p:cNvSpPr>
          <p:nvPr>
            <p:ph type="sldNum" sz="quarter" idx="5"/>
          </p:nvPr>
        </p:nvSpPr>
        <p:spPr/>
        <p:txBody>
          <a:bodyPr/>
          <a:lstStyle/>
          <a:p>
            <a:fld id="{FA96DDE2-FA54-47E8-82EA-6F85FA7F856E}" type="slidenum">
              <a:rPr lang="en-GB" smtClean="0"/>
              <a:t>8</a:t>
            </a:fld>
            <a:endParaRPr lang="en-GB"/>
          </a:p>
        </p:txBody>
      </p:sp>
    </p:spTree>
    <p:extLst>
      <p:ext uri="{BB962C8B-B14F-4D97-AF65-F5344CB8AC3E}">
        <p14:creationId xmlns:p14="http://schemas.microsoft.com/office/powerpoint/2010/main" val="959919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987B1-17CC-9AE2-4A6A-60AF76EDC8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D01F35-5BA7-3317-E63B-C7AE0D07AB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E40740-719E-F817-8BAD-10FB15AFCE3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2CA7B-78D8-3113-1694-55F87C5B3E6D}"/>
              </a:ext>
            </a:extLst>
          </p:cNvPr>
          <p:cNvSpPr>
            <a:spLocks noGrp="1"/>
          </p:cNvSpPr>
          <p:nvPr>
            <p:ph type="sldNum" sz="quarter" idx="5"/>
          </p:nvPr>
        </p:nvSpPr>
        <p:spPr/>
        <p:txBody>
          <a:bodyPr/>
          <a:lstStyle/>
          <a:p>
            <a:fld id="{FA96DDE2-FA54-47E8-82EA-6F85FA7F856E}" type="slidenum">
              <a:rPr lang="en-GB" smtClean="0"/>
              <a:t>9</a:t>
            </a:fld>
            <a:endParaRPr lang="en-GB"/>
          </a:p>
        </p:txBody>
      </p:sp>
    </p:spTree>
    <p:extLst>
      <p:ext uri="{BB962C8B-B14F-4D97-AF65-F5344CB8AC3E}">
        <p14:creationId xmlns:p14="http://schemas.microsoft.com/office/powerpoint/2010/main" val="12776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22871-4540-5D4D-B8E4-6638415C2A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671CA66-054C-E1F9-FF51-151AEDB08A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DE823D5-6890-7484-FE20-D2822D6D278D}"/>
              </a:ext>
            </a:extLst>
          </p:cNvPr>
          <p:cNvSpPr>
            <a:spLocks noGrp="1"/>
          </p:cNvSpPr>
          <p:nvPr>
            <p:ph type="dt" sz="half" idx="10"/>
          </p:nvPr>
        </p:nvSpPr>
        <p:spPr/>
        <p:txBody>
          <a:bodyPr/>
          <a:lstStyle/>
          <a:p>
            <a:fld id="{A931FD63-D3E2-4301-A129-0C9DB38D9951}" type="datetimeFigureOut">
              <a:rPr lang="en-GB" smtClean="0"/>
              <a:t>30/04/2025</a:t>
            </a:fld>
            <a:endParaRPr lang="en-GB"/>
          </a:p>
        </p:txBody>
      </p:sp>
      <p:sp>
        <p:nvSpPr>
          <p:cNvPr id="5" name="Footer Placeholder 4">
            <a:extLst>
              <a:ext uri="{FF2B5EF4-FFF2-40B4-BE49-F238E27FC236}">
                <a16:creationId xmlns:a16="http://schemas.microsoft.com/office/drawing/2014/main" id="{B2B5C923-D925-BD25-3224-80157E090D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9AB4C6-A157-A83E-234F-B309BA56D3D4}"/>
              </a:ext>
            </a:extLst>
          </p:cNvPr>
          <p:cNvSpPr>
            <a:spLocks noGrp="1"/>
          </p:cNvSpPr>
          <p:nvPr>
            <p:ph type="sldNum" sz="quarter" idx="12"/>
          </p:nvPr>
        </p:nvSpPr>
        <p:spPr/>
        <p:txBody>
          <a:bodyPr/>
          <a:lstStyle/>
          <a:p>
            <a:fld id="{8284746E-F1CE-4079-A6B4-BBC0A44987AE}" type="slidenum">
              <a:rPr lang="en-GB" smtClean="0"/>
              <a:t>‹#›</a:t>
            </a:fld>
            <a:endParaRPr lang="en-GB"/>
          </a:p>
        </p:txBody>
      </p:sp>
    </p:spTree>
    <p:extLst>
      <p:ext uri="{BB962C8B-B14F-4D97-AF65-F5344CB8AC3E}">
        <p14:creationId xmlns:p14="http://schemas.microsoft.com/office/powerpoint/2010/main" val="2766704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C2846-FC9C-C151-9B0C-66A0C2A57B8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F4EB720-A005-B423-19CC-B24C879E81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757D16-586A-8B7F-32FB-C19990915A66}"/>
              </a:ext>
            </a:extLst>
          </p:cNvPr>
          <p:cNvSpPr>
            <a:spLocks noGrp="1"/>
          </p:cNvSpPr>
          <p:nvPr>
            <p:ph type="dt" sz="half" idx="10"/>
          </p:nvPr>
        </p:nvSpPr>
        <p:spPr/>
        <p:txBody>
          <a:bodyPr/>
          <a:lstStyle/>
          <a:p>
            <a:fld id="{A931FD63-D3E2-4301-A129-0C9DB38D9951}" type="datetimeFigureOut">
              <a:rPr lang="en-GB" smtClean="0"/>
              <a:t>30/04/2025</a:t>
            </a:fld>
            <a:endParaRPr lang="en-GB"/>
          </a:p>
        </p:txBody>
      </p:sp>
      <p:sp>
        <p:nvSpPr>
          <p:cNvPr id="5" name="Footer Placeholder 4">
            <a:extLst>
              <a:ext uri="{FF2B5EF4-FFF2-40B4-BE49-F238E27FC236}">
                <a16:creationId xmlns:a16="http://schemas.microsoft.com/office/drawing/2014/main" id="{C93AA5F8-035E-9413-9787-D2ADCEC6EE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C8BA20-1A60-31C4-549D-4F378EBED041}"/>
              </a:ext>
            </a:extLst>
          </p:cNvPr>
          <p:cNvSpPr>
            <a:spLocks noGrp="1"/>
          </p:cNvSpPr>
          <p:nvPr>
            <p:ph type="sldNum" sz="quarter" idx="12"/>
          </p:nvPr>
        </p:nvSpPr>
        <p:spPr/>
        <p:txBody>
          <a:bodyPr/>
          <a:lstStyle/>
          <a:p>
            <a:fld id="{8284746E-F1CE-4079-A6B4-BBC0A44987AE}" type="slidenum">
              <a:rPr lang="en-GB" smtClean="0"/>
              <a:t>‹#›</a:t>
            </a:fld>
            <a:endParaRPr lang="en-GB"/>
          </a:p>
        </p:txBody>
      </p:sp>
    </p:spTree>
    <p:extLst>
      <p:ext uri="{BB962C8B-B14F-4D97-AF65-F5344CB8AC3E}">
        <p14:creationId xmlns:p14="http://schemas.microsoft.com/office/powerpoint/2010/main" val="3587643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E1EF2B-AA9A-D389-D9D5-10759404C5B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8C86995-474C-B645-E1D6-D936B03799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844612-FA23-0C2E-4F02-4DFF77356BC9}"/>
              </a:ext>
            </a:extLst>
          </p:cNvPr>
          <p:cNvSpPr>
            <a:spLocks noGrp="1"/>
          </p:cNvSpPr>
          <p:nvPr>
            <p:ph type="dt" sz="half" idx="10"/>
          </p:nvPr>
        </p:nvSpPr>
        <p:spPr/>
        <p:txBody>
          <a:bodyPr/>
          <a:lstStyle/>
          <a:p>
            <a:fld id="{A931FD63-D3E2-4301-A129-0C9DB38D9951}" type="datetimeFigureOut">
              <a:rPr lang="en-GB" smtClean="0"/>
              <a:t>30/04/2025</a:t>
            </a:fld>
            <a:endParaRPr lang="en-GB"/>
          </a:p>
        </p:txBody>
      </p:sp>
      <p:sp>
        <p:nvSpPr>
          <p:cNvPr id="5" name="Footer Placeholder 4">
            <a:extLst>
              <a:ext uri="{FF2B5EF4-FFF2-40B4-BE49-F238E27FC236}">
                <a16:creationId xmlns:a16="http://schemas.microsoft.com/office/drawing/2014/main" id="{55B197F8-95E1-01DA-318E-F14AE4DC15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D8F036-A4C4-69D9-1768-A15938EBD295}"/>
              </a:ext>
            </a:extLst>
          </p:cNvPr>
          <p:cNvSpPr>
            <a:spLocks noGrp="1"/>
          </p:cNvSpPr>
          <p:nvPr>
            <p:ph type="sldNum" sz="quarter" idx="12"/>
          </p:nvPr>
        </p:nvSpPr>
        <p:spPr/>
        <p:txBody>
          <a:bodyPr/>
          <a:lstStyle/>
          <a:p>
            <a:fld id="{8284746E-F1CE-4079-A6B4-BBC0A44987AE}" type="slidenum">
              <a:rPr lang="en-GB" smtClean="0"/>
              <a:t>‹#›</a:t>
            </a:fld>
            <a:endParaRPr lang="en-GB"/>
          </a:p>
        </p:txBody>
      </p:sp>
    </p:spTree>
    <p:extLst>
      <p:ext uri="{BB962C8B-B14F-4D97-AF65-F5344CB8AC3E}">
        <p14:creationId xmlns:p14="http://schemas.microsoft.com/office/powerpoint/2010/main" val="3212283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9AA4C-58C0-81C1-78CF-924238746A9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1E2D72-F053-7F6B-A888-63AA45514E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0ECC88-B696-06F9-F863-9ED378F40EB9}"/>
              </a:ext>
            </a:extLst>
          </p:cNvPr>
          <p:cNvSpPr>
            <a:spLocks noGrp="1"/>
          </p:cNvSpPr>
          <p:nvPr>
            <p:ph type="dt" sz="half" idx="10"/>
          </p:nvPr>
        </p:nvSpPr>
        <p:spPr/>
        <p:txBody>
          <a:bodyPr/>
          <a:lstStyle/>
          <a:p>
            <a:fld id="{A931FD63-D3E2-4301-A129-0C9DB38D9951}" type="datetimeFigureOut">
              <a:rPr lang="en-GB" smtClean="0"/>
              <a:t>30/04/2025</a:t>
            </a:fld>
            <a:endParaRPr lang="en-GB"/>
          </a:p>
        </p:txBody>
      </p:sp>
      <p:sp>
        <p:nvSpPr>
          <p:cNvPr id="5" name="Footer Placeholder 4">
            <a:extLst>
              <a:ext uri="{FF2B5EF4-FFF2-40B4-BE49-F238E27FC236}">
                <a16:creationId xmlns:a16="http://schemas.microsoft.com/office/drawing/2014/main" id="{2402C31F-6CAD-70AD-BEF5-D9CDB8FCB8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385AB7-5142-71F9-9643-7E101838A0A8}"/>
              </a:ext>
            </a:extLst>
          </p:cNvPr>
          <p:cNvSpPr>
            <a:spLocks noGrp="1"/>
          </p:cNvSpPr>
          <p:nvPr>
            <p:ph type="sldNum" sz="quarter" idx="12"/>
          </p:nvPr>
        </p:nvSpPr>
        <p:spPr/>
        <p:txBody>
          <a:bodyPr/>
          <a:lstStyle/>
          <a:p>
            <a:fld id="{8284746E-F1CE-4079-A6B4-BBC0A44987AE}" type="slidenum">
              <a:rPr lang="en-GB" smtClean="0"/>
              <a:t>‹#›</a:t>
            </a:fld>
            <a:endParaRPr lang="en-GB"/>
          </a:p>
        </p:txBody>
      </p:sp>
    </p:spTree>
    <p:extLst>
      <p:ext uri="{BB962C8B-B14F-4D97-AF65-F5344CB8AC3E}">
        <p14:creationId xmlns:p14="http://schemas.microsoft.com/office/powerpoint/2010/main" val="4223628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06A6-EBAB-31C6-C6DB-275ED07259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0C5FD15-2FC1-8634-735D-35C3196192C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FF99CE-41A6-E3D3-47C7-91351C57BB27}"/>
              </a:ext>
            </a:extLst>
          </p:cNvPr>
          <p:cNvSpPr>
            <a:spLocks noGrp="1"/>
          </p:cNvSpPr>
          <p:nvPr>
            <p:ph type="dt" sz="half" idx="10"/>
          </p:nvPr>
        </p:nvSpPr>
        <p:spPr/>
        <p:txBody>
          <a:bodyPr/>
          <a:lstStyle/>
          <a:p>
            <a:fld id="{A931FD63-D3E2-4301-A129-0C9DB38D9951}" type="datetimeFigureOut">
              <a:rPr lang="en-GB" smtClean="0"/>
              <a:t>30/04/2025</a:t>
            </a:fld>
            <a:endParaRPr lang="en-GB"/>
          </a:p>
        </p:txBody>
      </p:sp>
      <p:sp>
        <p:nvSpPr>
          <p:cNvPr id="5" name="Footer Placeholder 4">
            <a:extLst>
              <a:ext uri="{FF2B5EF4-FFF2-40B4-BE49-F238E27FC236}">
                <a16:creationId xmlns:a16="http://schemas.microsoft.com/office/drawing/2014/main" id="{162F4DCE-F60F-BC22-9D36-39AC7B67F7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6E8483-96E7-491E-3825-7B8494791756}"/>
              </a:ext>
            </a:extLst>
          </p:cNvPr>
          <p:cNvSpPr>
            <a:spLocks noGrp="1"/>
          </p:cNvSpPr>
          <p:nvPr>
            <p:ph type="sldNum" sz="quarter" idx="12"/>
          </p:nvPr>
        </p:nvSpPr>
        <p:spPr/>
        <p:txBody>
          <a:bodyPr/>
          <a:lstStyle/>
          <a:p>
            <a:fld id="{8284746E-F1CE-4079-A6B4-BBC0A44987AE}" type="slidenum">
              <a:rPr lang="en-GB" smtClean="0"/>
              <a:t>‹#›</a:t>
            </a:fld>
            <a:endParaRPr lang="en-GB"/>
          </a:p>
        </p:txBody>
      </p:sp>
    </p:spTree>
    <p:extLst>
      <p:ext uri="{BB962C8B-B14F-4D97-AF65-F5344CB8AC3E}">
        <p14:creationId xmlns:p14="http://schemas.microsoft.com/office/powerpoint/2010/main" val="3226231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17B28-E7AF-10F9-412F-549C23CA117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7B730E0-8A8F-8DF5-DCCD-330E71E430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0AC6B3F-F67B-8D52-82AC-C7A95023DF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F6A65D6-BCC5-8B23-7C8C-87E8952F7F67}"/>
              </a:ext>
            </a:extLst>
          </p:cNvPr>
          <p:cNvSpPr>
            <a:spLocks noGrp="1"/>
          </p:cNvSpPr>
          <p:nvPr>
            <p:ph type="dt" sz="half" idx="10"/>
          </p:nvPr>
        </p:nvSpPr>
        <p:spPr/>
        <p:txBody>
          <a:bodyPr/>
          <a:lstStyle/>
          <a:p>
            <a:fld id="{A931FD63-D3E2-4301-A129-0C9DB38D9951}" type="datetimeFigureOut">
              <a:rPr lang="en-GB" smtClean="0"/>
              <a:t>30/04/2025</a:t>
            </a:fld>
            <a:endParaRPr lang="en-GB"/>
          </a:p>
        </p:txBody>
      </p:sp>
      <p:sp>
        <p:nvSpPr>
          <p:cNvPr id="6" name="Footer Placeholder 5">
            <a:extLst>
              <a:ext uri="{FF2B5EF4-FFF2-40B4-BE49-F238E27FC236}">
                <a16:creationId xmlns:a16="http://schemas.microsoft.com/office/drawing/2014/main" id="{D6E21E62-AAA8-00BE-8921-4D34397099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561885-4EEA-CE5C-C514-9AA1DF9D7B55}"/>
              </a:ext>
            </a:extLst>
          </p:cNvPr>
          <p:cNvSpPr>
            <a:spLocks noGrp="1"/>
          </p:cNvSpPr>
          <p:nvPr>
            <p:ph type="sldNum" sz="quarter" idx="12"/>
          </p:nvPr>
        </p:nvSpPr>
        <p:spPr/>
        <p:txBody>
          <a:bodyPr/>
          <a:lstStyle/>
          <a:p>
            <a:fld id="{8284746E-F1CE-4079-A6B4-BBC0A44987AE}" type="slidenum">
              <a:rPr lang="en-GB" smtClean="0"/>
              <a:t>‹#›</a:t>
            </a:fld>
            <a:endParaRPr lang="en-GB"/>
          </a:p>
        </p:txBody>
      </p:sp>
    </p:spTree>
    <p:extLst>
      <p:ext uri="{BB962C8B-B14F-4D97-AF65-F5344CB8AC3E}">
        <p14:creationId xmlns:p14="http://schemas.microsoft.com/office/powerpoint/2010/main" val="3092698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76F48-401F-D31D-89E6-B60DF53C5C9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FAC3A4B-DBDC-C15B-DB66-DEF78A8497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B84223-769E-0813-D0CE-D4F0531EB6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FAC7385-60BB-E671-2674-F225FAE598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E6B514-6EB5-236A-8A8B-2C45083C28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56211AF-F86B-6D7B-422D-3169AA00259B}"/>
              </a:ext>
            </a:extLst>
          </p:cNvPr>
          <p:cNvSpPr>
            <a:spLocks noGrp="1"/>
          </p:cNvSpPr>
          <p:nvPr>
            <p:ph type="dt" sz="half" idx="10"/>
          </p:nvPr>
        </p:nvSpPr>
        <p:spPr/>
        <p:txBody>
          <a:bodyPr/>
          <a:lstStyle/>
          <a:p>
            <a:fld id="{A931FD63-D3E2-4301-A129-0C9DB38D9951}" type="datetimeFigureOut">
              <a:rPr lang="en-GB" smtClean="0"/>
              <a:t>30/04/2025</a:t>
            </a:fld>
            <a:endParaRPr lang="en-GB"/>
          </a:p>
        </p:txBody>
      </p:sp>
      <p:sp>
        <p:nvSpPr>
          <p:cNvPr id="8" name="Footer Placeholder 7">
            <a:extLst>
              <a:ext uri="{FF2B5EF4-FFF2-40B4-BE49-F238E27FC236}">
                <a16:creationId xmlns:a16="http://schemas.microsoft.com/office/drawing/2014/main" id="{D6F4C544-6FFB-EB0D-1916-A0919F22018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CB3C7D8-04ED-9D40-7EFB-F6AEA3C1B48A}"/>
              </a:ext>
            </a:extLst>
          </p:cNvPr>
          <p:cNvSpPr>
            <a:spLocks noGrp="1"/>
          </p:cNvSpPr>
          <p:nvPr>
            <p:ph type="sldNum" sz="quarter" idx="12"/>
          </p:nvPr>
        </p:nvSpPr>
        <p:spPr/>
        <p:txBody>
          <a:bodyPr/>
          <a:lstStyle/>
          <a:p>
            <a:fld id="{8284746E-F1CE-4079-A6B4-BBC0A44987AE}" type="slidenum">
              <a:rPr lang="en-GB" smtClean="0"/>
              <a:t>‹#›</a:t>
            </a:fld>
            <a:endParaRPr lang="en-GB"/>
          </a:p>
        </p:txBody>
      </p:sp>
    </p:spTree>
    <p:extLst>
      <p:ext uri="{BB962C8B-B14F-4D97-AF65-F5344CB8AC3E}">
        <p14:creationId xmlns:p14="http://schemas.microsoft.com/office/powerpoint/2010/main" val="151663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2467D-627D-3CA8-2E9F-FD73D741FA6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C01F692-5E51-74D7-7DBF-21210CE36CCB}"/>
              </a:ext>
            </a:extLst>
          </p:cNvPr>
          <p:cNvSpPr>
            <a:spLocks noGrp="1"/>
          </p:cNvSpPr>
          <p:nvPr>
            <p:ph type="dt" sz="half" idx="10"/>
          </p:nvPr>
        </p:nvSpPr>
        <p:spPr/>
        <p:txBody>
          <a:bodyPr/>
          <a:lstStyle/>
          <a:p>
            <a:fld id="{A931FD63-D3E2-4301-A129-0C9DB38D9951}" type="datetimeFigureOut">
              <a:rPr lang="en-GB" smtClean="0"/>
              <a:t>30/04/2025</a:t>
            </a:fld>
            <a:endParaRPr lang="en-GB"/>
          </a:p>
        </p:txBody>
      </p:sp>
      <p:sp>
        <p:nvSpPr>
          <p:cNvPr id="4" name="Footer Placeholder 3">
            <a:extLst>
              <a:ext uri="{FF2B5EF4-FFF2-40B4-BE49-F238E27FC236}">
                <a16:creationId xmlns:a16="http://schemas.microsoft.com/office/drawing/2014/main" id="{A4026049-59F1-F8B1-56D0-6963E818D9F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A599AF1-710C-A476-AB9F-A3CB777DEBDB}"/>
              </a:ext>
            </a:extLst>
          </p:cNvPr>
          <p:cNvSpPr>
            <a:spLocks noGrp="1"/>
          </p:cNvSpPr>
          <p:nvPr>
            <p:ph type="sldNum" sz="quarter" idx="12"/>
          </p:nvPr>
        </p:nvSpPr>
        <p:spPr/>
        <p:txBody>
          <a:bodyPr/>
          <a:lstStyle/>
          <a:p>
            <a:fld id="{8284746E-F1CE-4079-A6B4-BBC0A44987AE}" type="slidenum">
              <a:rPr lang="en-GB" smtClean="0"/>
              <a:t>‹#›</a:t>
            </a:fld>
            <a:endParaRPr lang="en-GB"/>
          </a:p>
        </p:txBody>
      </p:sp>
    </p:spTree>
    <p:extLst>
      <p:ext uri="{BB962C8B-B14F-4D97-AF65-F5344CB8AC3E}">
        <p14:creationId xmlns:p14="http://schemas.microsoft.com/office/powerpoint/2010/main" val="2989196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7A77A8-427F-A7AA-A5C6-97E850028A62}"/>
              </a:ext>
            </a:extLst>
          </p:cNvPr>
          <p:cNvSpPr>
            <a:spLocks noGrp="1"/>
          </p:cNvSpPr>
          <p:nvPr>
            <p:ph type="dt" sz="half" idx="10"/>
          </p:nvPr>
        </p:nvSpPr>
        <p:spPr/>
        <p:txBody>
          <a:bodyPr/>
          <a:lstStyle/>
          <a:p>
            <a:fld id="{A931FD63-D3E2-4301-A129-0C9DB38D9951}" type="datetimeFigureOut">
              <a:rPr lang="en-GB" smtClean="0"/>
              <a:t>30/04/2025</a:t>
            </a:fld>
            <a:endParaRPr lang="en-GB"/>
          </a:p>
        </p:txBody>
      </p:sp>
      <p:sp>
        <p:nvSpPr>
          <p:cNvPr id="3" name="Footer Placeholder 2">
            <a:extLst>
              <a:ext uri="{FF2B5EF4-FFF2-40B4-BE49-F238E27FC236}">
                <a16:creationId xmlns:a16="http://schemas.microsoft.com/office/drawing/2014/main" id="{D253F1E8-320B-E887-0D88-FECD5CE4A07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74312E2-F52B-2662-A822-C0E0DC60ADC7}"/>
              </a:ext>
            </a:extLst>
          </p:cNvPr>
          <p:cNvSpPr>
            <a:spLocks noGrp="1"/>
          </p:cNvSpPr>
          <p:nvPr>
            <p:ph type="sldNum" sz="quarter" idx="12"/>
          </p:nvPr>
        </p:nvSpPr>
        <p:spPr/>
        <p:txBody>
          <a:bodyPr/>
          <a:lstStyle/>
          <a:p>
            <a:fld id="{8284746E-F1CE-4079-A6B4-BBC0A44987AE}" type="slidenum">
              <a:rPr lang="en-GB" smtClean="0"/>
              <a:t>‹#›</a:t>
            </a:fld>
            <a:endParaRPr lang="en-GB"/>
          </a:p>
        </p:txBody>
      </p:sp>
    </p:spTree>
    <p:extLst>
      <p:ext uri="{BB962C8B-B14F-4D97-AF65-F5344CB8AC3E}">
        <p14:creationId xmlns:p14="http://schemas.microsoft.com/office/powerpoint/2010/main" val="3817237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D6579-A850-8A8F-FDFE-7E34A8CB1D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B42AC4E-6EE7-4ACF-5DE4-FF58109393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F1D00D5-32CB-19D2-E0E3-B035B89EC9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50031B-AF82-1C59-EA85-5156A85856F8}"/>
              </a:ext>
            </a:extLst>
          </p:cNvPr>
          <p:cNvSpPr>
            <a:spLocks noGrp="1"/>
          </p:cNvSpPr>
          <p:nvPr>
            <p:ph type="dt" sz="half" idx="10"/>
          </p:nvPr>
        </p:nvSpPr>
        <p:spPr/>
        <p:txBody>
          <a:bodyPr/>
          <a:lstStyle/>
          <a:p>
            <a:fld id="{A931FD63-D3E2-4301-A129-0C9DB38D9951}" type="datetimeFigureOut">
              <a:rPr lang="en-GB" smtClean="0"/>
              <a:t>30/04/2025</a:t>
            </a:fld>
            <a:endParaRPr lang="en-GB"/>
          </a:p>
        </p:txBody>
      </p:sp>
      <p:sp>
        <p:nvSpPr>
          <p:cNvPr id="6" name="Footer Placeholder 5">
            <a:extLst>
              <a:ext uri="{FF2B5EF4-FFF2-40B4-BE49-F238E27FC236}">
                <a16:creationId xmlns:a16="http://schemas.microsoft.com/office/drawing/2014/main" id="{D3DD9793-491E-3FB0-9737-D196C28804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6D4BA4-46E0-5464-82E5-5C587AF2880E}"/>
              </a:ext>
            </a:extLst>
          </p:cNvPr>
          <p:cNvSpPr>
            <a:spLocks noGrp="1"/>
          </p:cNvSpPr>
          <p:nvPr>
            <p:ph type="sldNum" sz="quarter" idx="12"/>
          </p:nvPr>
        </p:nvSpPr>
        <p:spPr/>
        <p:txBody>
          <a:bodyPr/>
          <a:lstStyle/>
          <a:p>
            <a:fld id="{8284746E-F1CE-4079-A6B4-BBC0A44987AE}" type="slidenum">
              <a:rPr lang="en-GB" smtClean="0"/>
              <a:t>‹#›</a:t>
            </a:fld>
            <a:endParaRPr lang="en-GB"/>
          </a:p>
        </p:txBody>
      </p:sp>
    </p:spTree>
    <p:extLst>
      <p:ext uri="{BB962C8B-B14F-4D97-AF65-F5344CB8AC3E}">
        <p14:creationId xmlns:p14="http://schemas.microsoft.com/office/powerpoint/2010/main" val="498264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C7319-C137-673D-1F92-EABD40F37F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94F8418-774D-5C24-D37F-8078A88F9B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61D8586-FE40-6E0E-FB6D-BD218907EF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BC0E75-575D-546F-C98E-24497DFC3C78}"/>
              </a:ext>
            </a:extLst>
          </p:cNvPr>
          <p:cNvSpPr>
            <a:spLocks noGrp="1"/>
          </p:cNvSpPr>
          <p:nvPr>
            <p:ph type="dt" sz="half" idx="10"/>
          </p:nvPr>
        </p:nvSpPr>
        <p:spPr/>
        <p:txBody>
          <a:bodyPr/>
          <a:lstStyle/>
          <a:p>
            <a:fld id="{A931FD63-D3E2-4301-A129-0C9DB38D9951}" type="datetimeFigureOut">
              <a:rPr lang="en-GB" smtClean="0"/>
              <a:t>30/04/2025</a:t>
            </a:fld>
            <a:endParaRPr lang="en-GB"/>
          </a:p>
        </p:txBody>
      </p:sp>
      <p:sp>
        <p:nvSpPr>
          <p:cNvPr id="6" name="Footer Placeholder 5">
            <a:extLst>
              <a:ext uri="{FF2B5EF4-FFF2-40B4-BE49-F238E27FC236}">
                <a16:creationId xmlns:a16="http://schemas.microsoft.com/office/drawing/2014/main" id="{6C38036E-7187-4F7F-F3B1-4EB5047BCF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08C9C5-1077-0A04-B3FD-1C0F0402FC1B}"/>
              </a:ext>
            </a:extLst>
          </p:cNvPr>
          <p:cNvSpPr>
            <a:spLocks noGrp="1"/>
          </p:cNvSpPr>
          <p:nvPr>
            <p:ph type="sldNum" sz="quarter" idx="12"/>
          </p:nvPr>
        </p:nvSpPr>
        <p:spPr/>
        <p:txBody>
          <a:bodyPr/>
          <a:lstStyle/>
          <a:p>
            <a:fld id="{8284746E-F1CE-4079-A6B4-BBC0A44987AE}" type="slidenum">
              <a:rPr lang="en-GB" smtClean="0"/>
              <a:t>‹#›</a:t>
            </a:fld>
            <a:endParaRPr lang="en-GB"/>
          </a:p>
        </p:txBody>
      </p:sp>
    </p:spTree>
    <p:extLst>
      <p:ext uri="{BB962C8B-B14F-4D97-AF65-F5344CB8AC3E}">
        <p14:creationId xmlns:p14="http://schemas.microsoft.com/office/powerpoint/2010/main" val="3285905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2BAF81-CE85-0A9C-23DA-69EC89C1CA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CFA48-AF0F-EFB6-0CF5-6FE038AF06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FA7644-F238-A333-82D1-104EA8A4DE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931FD63-D3E2-4301-A129-0C9DB38D9951}" type="datetimeFigureOut">
              <a:rPr lang="en-GB" smtClean="0"/>
              <a:t>30/04/2025</a:t>
            </a:fld>
            <a:endParaRPr lang="en-GB"/>
          </a:p>
        </p:txBody>
      </p:sp>
      <p:sp>
        <p:nvSpPr>
          <p:cNvPr id="5" name="Footer Placeholder 4">
            <a:extLst>
              <a:ext uri="{FF2B5EF4-FFF2-40B4-BE49-F238E27FC236}">
                <a16:creationId xmlns:a16="http://schemas.microsoft.com/office/drawing/2014/main" id="{58BA6149-AB8D-D67F-9A45-A167D269BC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97A194A4-32D5-72C3-C9B7-91F463C4DE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284746E-F1CE-4079-A6B4-BBC0A44987AE}" type="slidenum">
              <a:rPr lang="en-GB" smtClean="0"/>
              <a:t>‹#›</a:t>
            </a:fld>
            <a:endParaRPr lang="en-GB"/>
          </a:p>
        </p:txBody>
      </p:sp>
    </p:spTree>
    <p:extLst>
      <p:ext uri="{BB962C8B-B14F-4D97-AF65-F5344CB8AC3E}">
        <p14:creationId xmlns:p14="http://schemas.microsoft.com/office/powerpoint/2010/main" val="2372102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mailto:earlyhelp@coventry.gov.uk" TargetMode="External"/><Relationship Id="rId4" Type="http://schemas.openxmlformats.org/officeDocument/2006/relationships/hyperlink" Target="tel:08008870545"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coventry.gov.uk/coventry-local-safeguarding-children-board/right-help-right-tim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mailto:earlyhelp@coventry.gov.uk" TargetMode="External"/><Relationship Id="rId5" Type="http://schemas.openxmlformats.org/officeDocument/2006/relationships/hyperlink" Target="tel:08008870545"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mailto:steven.turner@coventry.gov.u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mailto:Catherine.Goulding-Huckle@coventry.gov.u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yellow border with kids and a wheelchair&#10;&#10;Description automatically generated with medium confidence">
            <a:extLst>
              <a:ext uri="{FF2B5EF4-FFF2-40B4-BE49-F238E27FC236}">
                <a16:creationId xmlns:a16="http://schemas.microsoft.com/office/drawing/2014/main" id="{2EC23BFC-57F3-DE52-2A11-FB8D582AE54C}"/>
              </a:ext>
            </a:extLst>
          </p:cNvPr>
          <p:cNvPicPr>
            <a:picLocks noChangeAspect="1"/>
          </p:cNvPicPr>
          <p:nvPr/>
        </p:nvPicPr>
        <p:blipFill>
          <a:blip r:embed="rId3"/>
          <a:stretch>
            <a:fillRect/>
          </a:stretch>
        </p:blipFill>
        <p:spPr>
          <a:xfrm>
            <a:off x="0" y="0"/>
            <a:ext cx="12192000" cy="6936441"/>
          </a:xfrm>
          <a:prstGeom prst="rect">
            <a:avLst/>
          </a:prstGeom>
        </p:spPr>
      </p:pic>
      <p:sp>
        <p:nvSpPr>
          <p:cNvPr id="2" name="Title 1">
            <a:extLst>
              <a:ext uri="{FF2B5EF4-FFF2-40B4-BE49-F238E27FC236}">
                <a16:creationId xmlns:a16="http://schemas.microsoft.com/office/drawing/2014/main" id="{C9664E16-6212-327F-420F-2DA6F947F1E7}"/>
              </a:ext>
            </a:extLst>
          </p:cNvPr>
          <p:cNvSpPr>
            <a:spLocks noGrp="1"/>
          </p:cNvSpPr>
          <p:nvPr>
            <p:ph type="ctrTitle"/>
          </p:nvPr>
        </p:nvSpPr>
        <p:spPr>
          <a:xfrm>
            <a:off x="1306286" y="1525591"/>
            <a:ext cx="9144000" cy="1644989"/>
          </a:xfrm>
        </p:spPr>
        <p:txBody>
          <a:bodyPr>
            <a:normAutofit/>
          </a:bodyPr>
          <a:lstStyle/>
          <a:p>
            <a:r>
              <a:rPr lang="en-GB" b="1" dirty="0">
                <a:solidFill>
                  <a:srgbClr val="0070C0"/>
                </a:solidFill>
              </a:rPr>
              <a:t>Early Help Presentation</a:t>
            </a:r>
          </a:p>
        </p:txBody>
      </p:sp>
    </p:spTree>
    <p:extLst>
      <p:ext uri="{BB962C8B-B14F-4D97-AF65-F5344CB8AC3E}">
        <p14:creationId xmlns:p14="http://schemas.microsoft.com/office/powerpoint/2010/main" val="1055606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CA54C-4B04-D642-D591-1BF5ACB20480}"/>
            </a:ext>
          </a:extLst>
        </p:cNvPr>
        <p:cNvGrpSpPr/>
        <p:nvPr/>
      </p:nvGrpSpPr>
      <p:grpSpPr>
        <a:xfrm>
          <a:off x="0" y="0"/>
          <a:ext cx="0" cy="0"/>
          <a:chOff x="0" y="0"/>
          <a:chExt cx="0" cy="0"/>
        </a:xfrm>
      </p:grpSpPr>
      <p:pic>
        <p:nvPicPr>
          <p:cNvPr id="2" name="Picture 1" descr="A yellow border with kids and a wheelchair&#10;&#10;Description automatically generated with medium confidence">
            <a:extLst>
              <a:ext uri="{FF2B5EF4-FFF2-40B4-BE49-F238E27FC236}">
                <a16:creationId xmlns:a16="http://schemas.microsoft.com/office/drawing/2014/main" id="{756E674C-A823-FE2D-6B44-691303FC74A1}"/>
              </a:ext>
            </a:extLst>
          </p:cNvPr>
          <p:cNvPicPr>
            <a:picLocks noChangeAspect="1"/>
          </p:cNvPicPr>
          <p:nvPr/>
        </p:nvPicPr>
        <p:blipFill>
          <a:blip r:embed="rId3"/>
          <a:stretch>
            <a:fillRect/>
          </a:stretch>
        </p:blipFill>
        <p:spPr>
          <a:xfrm>
            <a:off x="0" y="0"/>
            <a:ext cx="12192000" cy="6936441"/>
          </a:xfrm>
          <a:prstGeom prst="rect">
            <a:avLst/>
          </a:prstGeom>
        </p:spPr>
      </p:pic>
      <p:sp>
        <p:nvSpPr>
          <p:cNvPr id="5" name="TextBox 4">
            <a:extLst>
              <a:ext uri="{FF2B5EF4-FFF2-40B4-BE49-F238E27FC236}">
                <a16:creationId xmlns:a16="http://schemas.microsoft.com/office/drawing/2014/main" id="{D51ED4DE-946E-431F-224A-82B7039BE9DB}"/>
              </a:ext>
            </a:extLst>
          </p:cNvPr>
          <p:cNvSpPr txBox="1"/>
          <p:nvPr/>
        </p:nvSpPr>
        <p:spPr>
          <a:xfrm>
            <a:off x="2852058" y="630481"/>
            <a:ext cx="9557657" cy="1046440"/>
          </a:xfrm>
          <a:prstGeom prst="rect">
            <a:avLst/>
          </a:prstGeom>
          <a:noFill/>
        </p:spPr>
        <p:txBody>
          <a:bodyPr wrap="square">
            <a:spAutoFit/>
          </a:bodyPr>
          <a:lstStyle/>
          <a:p>
            <a:pPr algn="l"/>
            <a:r>
              <a:rPr lang="en-GB" sz="4400" dirty="0"/>
              <a:t>The Role Of The EHACs</a:t>
            </a:r>
          </a:p>
          <a:p>
            <a:pPr algn="l"/>
            <a:endParaRPr lang="en-GB" dirty="0"/>
          </a:p>
        </p:txBody>
      </p:sp>
      <p:sp>
        <p:nvSpPr>
          <p:cNvPr id="4" name="TextBox 3">
            <a:extLst>
              <a:ext uri="{FF2B5EF4-FFF2-40B4-BE49-F238E27FC236}">
                <a16:creationId xmlns:a16="http://schemas.microsoft.com/office/drawing/2014/main" id="{A536D348-EB6F-03E4-36FA-93DABD983D4C}"/>
              </a:ext>
            </a:extLst>
          </p:cNvPr>
          <p:cNvSpPr txBox="1"/>
          <p:nvPr/>
        </p:nvSpPr>
        <p:spPr>
          <a:xfrm>
            <a:off x="914401" y="1366467"/>
            <a:ext cx="9808027" cy="4216539"/>
          </a:xfrm>
          <a:prstGeom prst="rect">
            <a:avLst/>
          </a:prstGeom>
          <a:noFill/>
        </p:spPr>
        <p:txBody>
          <a:bodyPr wrap="square">
            <a:spAutoFit/>
          </a:bodyPr>
          <a:lstStyle/>
          <a:p>
            <a:pPr algn="ctr">
              <a:buNone/>
            </a:pPr>
            <a:r>
              <a:rPr lang="en-GB" sz="2000" dirty="0">
                <a:effectLst/>
                <a:ea typeface="Aptos" panose="020B0004020202020204" pitchFamily="34" charset="0"/>
                <a:cs typeface="Aptos" panose="020B0004020202020204" pitchFamily="34" charset="0"/>
              </a:rPr>
              <a:t> </a:t>
            </a:r>
            <a:r>
              <a:rPr lang="en-GB" sz="2400" dirty="0">
                <a:effectLst/>
                <a:ea typeface="Times New Roman" panose="02020603050405020304" pitchFamily="18" charset="0"/>
                <a:cs typeface="Aptos" panose="020B0004020202020204" pitchFamily="34" charset="0"/>
              </a:rPr>
              <a:t>There are 9 EHACs and 1 EHM Coordinator in Coventry, the team are based within Coventry’s Childrens Services Early Help</a:t>
            </a:r>
            <a:endParaRPr lang="en-GB" sz="2400" dirty="0">
              <a:ea typeface="Times New Roman" panose="02020603050405020304" pitchFamily="18" charset="0"/>
              <a:cs typeface="Aptos" panose="020B0004020202020204" pitchFamily="34" charset="0"/>
            </a:endParaRPr>
          </a:p>
          <a:p>
            <a:pPr algn="ctr">
              <a:buNone/>
            </a:pPr>
            <a:r>
              <a:rPr lang="en-GB" sz="2400" dirty="0">
                <a:ea typeface="Times New Roman" panose="02020603050405020304" pitchFamily="18" charset="0"/>
                <a:cs typeface="Aptos" panose="020B0004020202020204" pitchFamily="34" charset="0"/>
              </a:rPr>
              <a:t>They </a:t>
            </a:r>
            <a:r>
              <a:rPr lang="en-GB" sz="2400" dirty="0">
                <a:effectLst/>
                <a:ea typeface="Times New Roman" panose="02020603050405020304" pitchFamily="18" charset="0"/>
                <a:cs typeface="Aptos" panose="020B0004020202020204" pitchFamily="34" charset="0"/>
              </a:rPr>
              <a:t>are responsible for the support, development and promotion of Coventry’s Early Help offer.</a:t>
            </a:r>
          </a:p>
          <a:p>
            <a:pPr lvl="0"/>
            <a:endParaRPr lang="en-GB" sz="2400" dirty="0">
              <a:ea typeface="Times New Roman" panose="02020603050405020304" pitchFamily="18" charset="0"/>
              <a:cs typeface="Aptos" panose="020B0004020202020204" pitchFamily="34" charset="0"/>
            </a:endParaRPr>
          </a:p>
          <a:p>
            <a:pPr lvl="0" algn="ctr"/>
            <a:r>
              <a:rPr lang="en-GB" sz="2800" dirty="0">
                <a:ea typeface="Times New Roman" panose="02020603050405020304" pitchFamily="18" charset="0"/>
                <a:cs typeface="Aptos" panose="020B0004020202020204" pitchFamily="34" charset="0"/>
              </a:rPr>
              <a:t>They work closely with all partner agencies to:</a:t>
            </a:r>
          </a:p>
          <a:p>
            <a:pPr lvl="0" algn="ctr"/>
            <a:endParaRPr lang="en-GB" sz="2800" dirty="0">
              <a:ea typeface="Times New Roman" panose="02020603050405020304" pitchFamily="18" charset="0"/>
              <a:cs typeface="Aptos" panose="020B0004020202020204" pitchFamily="34" charset="0"/>
            </a:endParaRPr>
          </a:p>
          <a:p>
            <a:pPr marL="342900" lvl="0" indent="-342900" algn="ctr">
              <a:buFont typeface="Symbol" panose="05050102010706020507" pitchFamily="18" charset="2"/>
              <a:buChar char=""/>
            </a:pPr>
            <a:r>
              <a:rPr lang="en-GB" sz="2400" dirty="0">
                <a:ea typeface="Times New Roman" panose="02020603050405020304" pitchFamily="18" charset="0"/>
                <a:cs typeface="Aptos" panose="020B0004020202020204" pitchFamily="34" charset="0"/>
              </a:rPr>
              <a:t>Offer Advice &amp; Guidance</a:t>
            </a:r>
            <a:endParaRPr lang="en-GB" sz="2400" dirty="0">
              <a:effectLst/>
              <a:ea typeface="Times New Roman" panose="02020603050405020304" pitchFamily="18" charset="0"/>
              <a:cs typeface="Aptos" panose="020B0004020202020204" pitchFamily="34" charset="0"/>
            </a:endParaRPr>
          </a:p>
          <a:p>
            <a:pPr marL="342900" lvl="0" indent="-342900" algn="ctr">
              <a:buFont typeface="Symbol" panose="05050102010706020507" pitchFamily="18" charset="2"/>
              <a:buChar char=""/>
            </a:pPr>
            <a:r>
              <a:rPr lang="en-GB" sz="2400" dirty="0">
                <a:ea typeface="Times New Roman" panose="02020603050405020304" pitchFamily="18" charset="0"/>
                <a:cs typeface="Aptos" panose="020B0004020202020204" pitchFamily="34" charset="0"/>
              </a:rPr>
              <a:t>Practical support  </a:t>
            </a:r>
          </a:p>
          <a:p>
            <a:pPr marL="342900" lvl="0" indent="-342900" algn="ctr">
              <a:buFont typeface="Symbol" panose="05050102010706020507" pitchFamily="18" charset="2"/>
              <a:buChar char=""/>
            </a:pPr>
            <a:r>
              <a:rPr lang="en-GB" sz="2400" dirty="0">
                <a:ea typeface="Times New Roman" panose="02020603050405020304" pitchFamily="18" charset="0"/>
                <a:cs typeface="Aptos" panose="020B0004020202020204" pitchFamily="34" charset="0"/>
              </a:rPr>
              <a:t>Support with recording on the Early Help Module (EHM)</a:t>
            </a:r>
          </a:p>
          <a:p>
            <a:pPr lvl="0"/>
            <a:endParaRPr lang="en-GB" sz="2000" dirty="0">
              <a:effectLst/>
              <a:ea typeface="Times New Roman" panose="02020603050405020304" pitchFamily="18" charset="0"/>
              <a:cs typeface="Aptos" panose="020B0004020202020204" pitchFamily="34" charset="0"/>
            </a:endParaRPr>
          </a:p>
        </p:txBody>
      </p:sp>
    </p:spTree>
    <p:extLst>
      <p:ext uri="{BB962C8B-B14F-4D97-AF65-F5344CB8AC3E}">
        <p14:creationId xmlns:p14="http://schemas.microsoft.com/office/powerpoint/2010/main" val="2925140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9A600-D9DA-0946-E868-AE663938113C}"/>
            </a:ext>
          </a:extLst>
        </p:cNvPr>
        <p:cNvGrpSpPr/>
        <p:nvPr/>
      </p:nvGrpSpPr>
      <p:grpSpPr>
        <a:xfrm>
          <a:off x="0" y="0"/>
          <a:ext cx="0" cy="0"/>
          <a:chOff x="0" y="0"/>
          <a:chExt cx="0" cy="0"/>
        </a:xfrm>
      </p:grpSpPr>
      <p:pic>
        <p:nvPicPr>
          <p:cNvPr id="2" name="Picture 1" descr="A yellow border with kids and a wheelchair&#10;&#10;Description automatically generated with medium confidence">
            <a:extLst>
              <a:ext uri="{FF2B5EF4-FFF2-40B4-BE49-F238E27FC236}">
                <a16:creationId xmlns:a16="http://schemas.microsoft.com/office/drawing/2014/main" id="{E4B069A7-8EB7-71FC-D041-CD9140543907}"/>
              </a:ext>
            </a:extLst>
          </p:cNvPr>
          <p:cNvPicPr>
            <a:picLocks noChangeAspect="1"/>
          </p:cNvPicPr>
          <p:nvPr/>
        </p:nvPicPr>
        <p:blipFill>
          <a:blip r:embed="rId3"/>
          <a:stretch>
            <a:fillRect/>
          </a:stretch>
        </p:blipFill>
        <p:spPr>
          <a:xfrm>
            <a:off x="0" y="0"/>
            <a:ext cx="12192000" cy="6936441"/>
          </a:xfrm>
          <a:prstGeom prst="rect">
            <a:avLst/>
          </a:prstGeom>
        </p:spPr>
      </p:pic>
      <p:sp>
        <p:nvSpPr>
          <p:cNvPr id="5" name="TextBox 4">
            <a:extLst>
              <a:ext uri="{FF2B5EF4-FFF2-40B4-BE49-F238E27FC236}">
                <a16:creationId xmlns:a16="http://schemas.microsoft.com/office/drawing/2014/main" id="{A779A4AF-711E-D778-4A75-F2CF8B1AF2A1}"/>
              </a:ext>
            </a:extLst>
          </p:cNvPr>
          <p:cNvSpPr txBox="1"/>
          <p:nvPr/>
        </p:nvSpPr>
        <p:spPr>
          <a:xfrm>
            <a:off x="1654629" y="695796"/>
            <a:ext cx="9557657" cy="861774"/>
          </a:xfrm>
          <a:prstGeom prst="rect">
            <a:avLst/>
          </a:prstGeom>
          <a:noFill/>
        </p:spPr>
        <p:txBody>
          <a:bodyPr wrap="square">
            <a:spAutoFit/>
          </a:bodyPr>
          <a:lstStyle/>
          <a:p>
            <a:pPr algn="l"/>
            <a:r>
              <a:rPr lang="en-GB" sz="3200" dirty="0"/>
              <a:t>The Role Of The EHACs</a:t>
            </a:r>
            <a:endParaRPr lang="en-GB" sz="2400" dirty="0"/>
          </a:p>
          <a:p>
            <a:pPr algn="l"/>
            <a:endParaRPr lang="en-GB" dirty="0"/>
          </a:p>
        </p:txBody>
      </p:sp>
      <p:sp>
        <p:nvSpPr>
          <p:cNvPr id="4" name="TextBox 3">
            <a:extLst>
              <a:ext uri="{FF2B5EF4-FFF2-40B4-BE49-F238E27FC236}">
                <a16:creationId xmlns:a16="http://schemas.microsoft.com/office/drawing/2014/main" id="{697AA855-CBEC-313B-D960-D86FB3A283EE}"/>
              </a:ext>
            </a:extLst>
          </p:cNvPr>
          <p:cNvSpPr txBox="1"/>
          <p:nvPr/>
        </p:nvSpPr>
        <p:spPr>
          <a:xfrm>
            <a:off x="1191986" y="1390918"/>
            <a:ext cx="9808027" cy="4031873"/>
          </a:xfrm>
          <a:prstGeom prst="rect">
            <a:avLst/>
          </a:prstGeom>
          <a:noFill/>
        </p:spPr>
        <p:txBody>
          <a:bodyPr wrap="square">
            <a:spAutoFit/>
          </a:bodyPr>
          <a:lstStyle/>
          <a:p>
            <a:pPr lvl="0"/>
            <a:r>
              <a:rPr lang="en-GB" sz="2000" dirty="0">
                <a:ea typeface="Times New Roman" panose="02020603050405020304" pitchFamily="18" charset="0"/>
                <a:cs typeface="Aptos" panose="020B0004020202020204" pitchFamily="34" charset="0"/>
              </a:rPr>
              <a:t>They work with </a:t>
            </a:r>
            <a:r>
              <a:rPr lang="en-GB" sz="2000" dirty="0">
                <a:effectLst/>
                <a:ea typeface="Times New Roman" panose="02020603050405020304" pitchFamily="18" charset="0"/>
                <a:cs typeface="Aptos" panose="020B0004020202020204" pitchFamily="34" charset="0"/>
              </a:rPr>
              <a:t>all partner agencies within Coventry’s Early Help </a:t>
            </a:r>
            <a:r>
              <a:rPr lang="en-GB" sz="2000" dirty="0">
                <a:ea typeface="Times New Roman" panose="02020603050405020304" pitchFamily="18" charset="0"/>
                <a:cs typeface="Aptos" panose="020B0004020202020204" pitchFamily="34" charset="0"/>
              </a:rPr>
              <a:t>offer, this includes:</a:t>
            </a:r>
          </a:p>
          <a:p>
            <a:pPr lvl="0"/>
            <a:endParaRPr lang="en-GB" sz="2000" dirty="0">
              <a:ea typeface="Times New Roman" panose="02020603050405020304" pitchFamily="18" charset="0"/>
              <a:cs typeface="Aptos" panose="020B0004020202020204" pitchFamily="34" charset="0"/>
            </a:endParaRPr>
          </a:p>
          <a:p>
            <a:pPr marL="342900" lvl="0" indent="-342900">
              <a:buFont typeface="Arial" panose="020B0604020202020204" pitchFamily="34" charset="0"/>
              <a:buChar char="•"/>
            </a:pPr>
            <a:r>
              <a:rPr lang="en-GB" sz="2000" dirty="0">
                <a:effectLst/>
                <a:ea typeface="Times New Roman" panose="02020603050405020304" pitchFamily="18" charset="0"/>
                <a:cs typeface="Aptos" panose="020B0004020202020204" pitchFamily="34" charset="0"/>
              </a:rPr>
              <a:t>All Primary and Secondary schools</a:t>
            </a:r>
          </a:p>
          <a:p>
            <a:pPr marL="342900" lvl="0" indent="-342900">
              <a:buFont typeface="Arial" panose="020B0604020202020204" pitchFamily="34" charset="0"/>
              <a:buChar char="•"/>
            </a:pPr>
            <a:r>
              <a:rPr lang="en-GB" sz="2000" dirty="0">
                <a:ea typeface="Times New Roman" panose="02020603050405020304" pitchFamily="18" charset="0"/>
                <a:cs typeface="Aptos" panose="020B0004020202020204" pitchFamily="34" charset="0"/>
              </a:rPr>
              <a:t>Extended Learning Centre’s</a:t>
            </a:r>
            <a:endParaRPr lang="en-GB" sz="2000" dirty="0">
              <a:effectLst/>
              <a:ea typeface="Times New Roman" panose="02020603050405020304" pitchFamily="18" charset="0"/>
              <a:cs typeface="Aptos" panose="020B0004020202020204" pitchFamily="34" charset="0"/>
            </a:endParaRPr>
          </a:p>
          <a:p>
            <a:pPr marL="342900" lvl="0" indent="-342900">
              <a:buFont typeface="Arial" panose="020B0604020202020204" pitchFamily="34" charset="0"/>
              <a:buChar char="•"/>
            </a:pPr>
            <a:r>
              <a:rPr lang="en-GB" sz="2000" dirty="0">
                <a:effectLst/>
                <a:ea typeface="Times New Roman" panose="02020603050405020304" pitchFamily="18" charset="0"/>
                <a:cs typeface="Aptos" panose="020B0004020202020204" pitchFamily="34" charset="0"/>
              </a:rPr>
              <a:t>Special Schools </a:t>
            </a:r>
            <a:endParaRPr lang="en-GB" sz="2000" dirty="0">
              <a:ea typeface="Times New Roman" panose="02020603050405020304" pitchFamily="18" charset="0"/>
              <a:cs typeface="Aptos" panose="020B0004020202020204" pitchFamily="34" charset="0"/>
            </a:endParaRPr>
          </a:p>
          <a:p>
            <a:pPr marL="342900" lvl="0" indent="-342900">
              <a:buFont typeface="Arial" panose="020B0604020202020204" pitchFamily="34" charset="0"/>
              <a:buChar char="•"/>
            </a:pPr>
            <a:r>
              <a:rPr lang="en-GB" sz="2000" dirty="0">
                <a:effectLst/>
                <a:ea typeface="Times New Roman" panose="02020603050405020304" pitchFamily="18" charset="0"/>
                <a:cs typeface="Aptos" panose="020B0004020202020204" pitchFamily="34" charset="0"/>
              </a:rPr>
              <a:t>Private schools</a:t>
            </a:r>
          </a:p>
          <a:p>
            <a:pPr marL="342900" lvl="0" indent="-342900">
              <a:buFont typeface="Arial" panose="020B0604020202020204" pitchFamily="34" charset="0"/>
              <a:buChar char="•"/>
            </a:pPr>
            <a:r>
              <a:rPr lang="en-GB" sz="2000" dirty="0">
                <a:ea typeface="Times New Roman" panose="02020603050405020304" pitchFamily="18" charset="0"/>
                <a:cs typeface="Aptos" panose="020B0004020202020204" pitchFamily="34" charset="0"/>
              </a:rPr>
              <a:t>Private Nursery settings</a:t>
            </a:r>
            <a:endParaRPr lang="en-GB" sz="2000" dirty="0">
              <a:effectLst/>
              <a:ea typeface="Times New Roman" panose="02020603050405020304" pitchFamily="18" charset="0"/>
              <a:cs typeface="Aptos" panose="020B0004020202020204" pitchFamily="34" charset="0"/>
            </a:endParaRPr>
          </a:p>
          <a:p>
            <a:pPr marL="342900" lvl="0" indent="-342900">
              <a:buFont typeface="Arial" panose="020B0604020202020204" pitchFamily="34" charset="0"/>
              <a:buChar char="•"/>
            </a:pPr>
            <a:r>
              <a:rPr lang="en-GB" sz="2000" dirty="0">
                <a:effectLst/>
                <a:ea typeface="Aptos" panose="020B0004020202020204" pitchFamily="34" charset="0"/>
              </a:rPr>
              <a:t>Health Agencies including, GP Surgeries, Midwifery, Health Visitors &amp; School Nurses</a:t>
            </a:r>
          </a:p>
          <a:p>
            <a:pPr marL="342900" lvl="0" indent="-342900">
              <a:buFont typeface="Arial" panose="020B0604020202020204" pitchFamily="34" charset="0"/>
              <a:buChar char="•"/>
            </a:pPr>
            <a:r>
              <a:rPr lang="en-GB" sz="2000" dirty="0">
                <a:effectLst/>
                <a:ea typeface="Aptos" panose="020B0004020202020204" pitchFamily="34" charset="0"/>
              </a:rPr>
              <a:t>Change Grow Lives</a:t>
            </a:r>
          </a:p>
          <a:p>
            <a:pPr marL="342900" lvl="0" indent="-342900">
              <a:buFont typeface="Arial" panose="020B0604020202020204" pitchFamily="34" charset="0"/>
              <a:buChar char="•"/>
            </a:pPr>
            <a:r>
              <a:rPr lang="en-GB" sz="2000" dirty="0">
                <a:solidFill>
                  <a:srgbClr val="000000"/>
                </a:solidFill>
                <a:effectLst/>
                <a:ea typeface="Times New Roman" panose="02020603050405020304" pitchFamily="18" charset="0"/>
              </a:rPr>
              <a:t>Coventry Haven </a:t>
            </a:r>
          </a:p>
          <a:p>
            <a:pPr marL="342900" lvl="0" indent="-342900">
              <a:buFont typeface="Arial" panose="020B0604020202020204" pitchFamily="34" charset="0"/>
              <a:buChar char="•"/>
            </a:pPr>
            <a:r>
              <a:rPr lang="en-GB" sz="2000" dirty="0" err="1">
                <a:solidFill>
                  <a:srgbClr val="000000"/>
                </a:solidFill>
                <a:effectLst/>
                <a:ea typeface="Times New Roman" panose="02020603050405020304" pitchFamily="18" charset="0"/>
              </a:rPr>
              <a:t>Panaghar</a:t>
            </a:r>
            <a:r>
              <a:rPr lang="en-GB" sz="2000" dirty="0">
                <a:solidFill>
                  <a:srgbClr val="000000"/>
                </a:solidFill>
                <a:effectLst/>
                <a:ea typeface="Times New Roman" panose="02020603050405020304" pitchFamily="18" charset="0"/>
              </a:rPr>
              <a:t> </a:t>
            </a:r>
          </a:p>
          <a:p>
            <a:pPr lvl="0"/>
            <a:endParaRPr lang="en-GB" sz="3600" dirty="0">
              <a:solidFill>
                <a:srgbClr val="2D3547"/>
              </a:solidFill>
            </a:endParaRPr>
          </a:p>
        </p:txBody>
      </p:sp>
    </p:spTree>
    <p:extLst>
      <p:ext uri="{BB962C8B-B14F-4D97-AF65-F5344CB8AC3E}">
        <p14:creationId xmlns:p14="http://schemas.microsoft.com/office/powerpoint/2010/main" val="1119907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F06D1-6BF4-9E06-C53C-28D9FD9AB151}"/>
            </a:ext>
          </a:extLst>
        </p:cNvPr>
        <p:cNvGrpSpPr/>
        <p:nvPr/>
      </p:nvGrpSpPr>
      <p:grpSpPr>
        <a:xfrm>
          <a:off x="0" y="0"/>
          <a:ext cx="0" cy="0"/>
          <a:chOff x="0" y="0"/>
          <a:chExt cx="0" cy="0"/>
        </a:xfrm>
      </p:grpSpPr>
      <p:pic>
        <p:nvPicPr>
          <p:cNvPr id="2" name="Picture 1" descr="A yellow border with kids and a wheelchair&#10;&#10;Description automatically generated with medium confidence">
            <a:extLst>
              <a:ext uri="{FF2B5EF4-FFF2-40B4-BE49-F238E27FC236}">
                <a16:creationId xmlns:a16="http://schemas.microsoft.com/office/drawing/2014/main" id="{27AA5E00-5866-C7CC-81D5-E5BCEEFA5CCF}"/>
              </a:ext>
            </a:extLst>
          </p:cNvPr>
          <p:cNvPicPr>
            <a:picLocks noChangeAspect="1"/>
          </p:cNvPicPr>
          <p:nvPr/>
        </p:nvPicPr>
        <p:blipFill>
          <a:blip r:embed="rId3"/>
          <a:stretch>
            <a:fillRect/>
          </a:stretch>
        </p:blipFill>
        <p:spPr>
          <a:xfrm>
            <a:off x="0" y="0"/>
            <a:ext cx="12192000" cy="6936441"/>
          </a:xfrm>
          <a:prstGeom prst="rect">
            <a:avLst/>
          </a:prstGeom>
        </p:spPr>
      </p:pic>
      <p:sp>
        <p:nvSpPr>
          <p:cNvPr id="5" name="TextBox 4">
            <a:extLst>
              <a:ext uri="{FF2B5EF4-FFF2-40B4-BE49-F238E27FC236}">
                <a16:creationId xmlns:a16="http://schemas.microsoft.com/office/drawing/2014/main" id="{0FBF81E5-8AE5-448A-12C6-6FBD18B6BC37}"/>
              </a:ext>
            </a:extLst>
          </p:cNvPr>
          <p:cNvSpPr txBox="1"/>
          <p:nvPr/>
        </p:nvSpPr>
        <p:spPr>
          <a:xfrm>
            <a:off x="3749766" y="565167"/>
            <a:ext cx="3521891" cy="584775"/>
          </a:xfrm>
          <a:prstGeom prst="rect">
            <a:avLst/>
          </a:prstGeom>
          <a:noFill/>
        </p:spPr>
        <p:txBody>
          <a:bodyPr wrap="square">
            <a:spAutoFit/>
          </a:bodyPr>
          <a:lstStyle/>
          <a:p>
            <a:pPr algn="l"/>
            <a:r>
              <a:rPr lang="en-GB" sz="3200" dirty="0"/>
              <a:t>Advice &amp; Guidance</a:t>
            </a:r>
          </a:p>
        </p:txBody>
      </p:sp>
      <p:sp>
        <p:nvSpPr>
          <p:cNvPr id="3" name="TextBox 2">
            <a:extLst>
              <a:ext uri="{FF2B5EF4-FFF2-40B4-BE49-F238E27FC236}">
                <a16:creationId xmlns:a16="http://schemas.microsoft.com/office/drawing/2014/main" id="{03DE2905-C76A-FE33-0CBC-42D1C73CB6A5}"/>
              </a:ext>
            </a:extLst>
          </p:cNvPr>
          <p:cNvSpPr txBox="1"/>
          <p:nvPr/>
        </p:nvSpPr>
        <p:spPr>
          <a:xfrm>
            <a:off x="1191986" y="1149942"/>
            <a:ext cx="9808027" cy="3724096"/>
          </a:xfrm>
          <a:prstGeom prst="rect">
            <a:avLst/>
          </a:prstGeom>
          <a:noFill/>
        </p:spPr>
        <p:txBody>
          <a:bodyPr wrap="square">
            <a:spAutoFit/>
          </a:bodyPr>
          <a:lstStyle/>
          <a:p>
            <a:pPr>
              <a:buNone/>
            </a:pPr>
            <a:r>
              <a:rPr lang="en-GB" sz="2000" dirty="0">
                <a:effectLst/>
                <a:ea typeface="Aptos" panose="020B0004020202020204" pitchFamily="34" charset="0"/>
                <a:cs typeface="Aptos" panose="020B0004020202020204" pitchFamily="34" charset="0"/>
              </a:rPr>
              <a:t> </a:t>
            </a:r>
            <a:r>
              <a:rPr lang="en-GB" sz="2400" dirty="0">
                <a:effectLst/>
                <a:ea typeface="Times New Roman" panose="02020603050405020304" pitchFamily="18" charset="0"/>
                <a:cs typeface="Aptos" panose="020B0004020202020204" pitchFamily="34" charset="0"/>
              </a:rPr>
              <a:t>EHACs will </a:t>
            </a:r>
            <a:r>
              <a:rPr lang="en-GB" sz="2400" dirty="0">
                <a:ea typeface="Times New Roman" panose="02020603050405020304" pitchFamily="18" charset="0"/>
                <a:cs typeface="Aptos" panose="020B0004020202020204" pitchFamily="34" charset="0"/>
              </a:rPr>
              <a:t>visit their allocated schools every </a:t>
            </a:r>
            <a:r>
              <a:rPr lang="en-GB" sz="2400" dirty="0">
                <a:effectLst/>
                <a:ea typeface="Times New Roman" panose="02020603050405020304" pitchFamily="18" charset="0"/>
                <a:cs typeface="Aptos" panose="020B0004020202020204" pitchFamily="34" charset="0"/>
              </a:rPr>
              <a:t>half term for a meeting to discuss any children &amp; families that may require </a:t>
            </a:r>
            <a:r>
              <a:rPr lang="en-GB" sz="2400" dirty="0">
                <a:ea typeface="Times New Roman" panose="02020603050405020304" pitchFamily="18" charset="0"/>
                <a:cs typeface="Aptos" panose="020B0004020202020204" pitchFamily="34" charset="0"/>
              </a:rPr>
              <a:t>an offer of early help </a:t>
            </a:r>
            <a:r>
              <a:rPr lang="en-GB" sz="2400" dirty="0">
                <a:effectLst/>
                <a:ea typeface="Times New Roman" panose="02020603050405020304" pitchFamily="18" charset="0"/>
                <a:cs typeface="Aptos" panose="020B0004020202020204" pitchFamily="34" charset="0"/>
              </a:rPr>
              <a:t>support.</a:t>
            </a:r>
          </a:p>
          <a:p>
            <a:pPr>
              <a:buNone/>
            </a:pPr>
            <a:endParaRPr lang="en-GB" sz="2400" dirty="0">
              <a:ea typeface="Times New Roman" panose="02020603050405020304" pitchFamily="18" charset="0"/>
              <a:cs typeface="Aptos" panose="020B0004020202020204" pitchFamily="34" charset="0"/>
            </a:endParaRPr>
          </a:p>
          <a:p>
            <a:pPr>
              <a:buNone/>
            </a:pPr>
            <a:r>
              <a:rPr lang="en-GB" sz="2400" dirty="0">
                <a:effectLst/>
                <a:ea typeface="Times New Roman" panose="02020603050405020304" pitchFamily="18" charset="0"/>
                <a:cs typeface="Aptos" panose="020B0004020202020204" pitchFamily="34" charset="0"/>
              </a:rPr>
              <a:t>They will meet with all their allocated agencies to discuss any children and families that may need some level of additional support.</a:t>
            </a:r>
          </a:p>
          <a:p>
            <a:pPr>
              <a:buNone/>
            </a:pPr>
            <a:endParaRPr lang="en-GB" sz="2400" dirty="0">
              <a:ea typeface="Times New Roman" panose="02020603050405020304" pitchFamily="18" charset="0"/>
              <a:cs typeface="Aptos" panose="020B0004020202020204" pitchFamily="34" charset="0"/>
            </a:endParaRPr>
          </a:p>
          <a:p>
            <a:r>
              <a:rPr lang="en-GB" sz="2400" dirty="0">
                <a:effectLst/>
                <a:ea typeface="Aptos" panose="020B0004020202020204" pitchFamily="34" charset="0"/>
                <a:cs typeface="Aptos" panose="020B0004020202020204" pitchFamily="34" charset="0"/>
              </a:rPr>
              <a:t>EHACs have an extensive knowledge of many </a:t>
            </a:r>
            <a:r>
              <a:rPr lang="en-GB" sz="2400" dirty="0">
                <a:ea typeface="Aptos" panose="020B0004020202020204" pitchFamily="34" charset="0"/>
                <a:cs typeface="Aptos" panose="020B0004020202020204" pitchFamily="34" charset="0"/>
              </a:rPr>
              <a:t>different agencies in Coventry and can </a:t>
            </a:r>
            <a:r>
              <a:rPr lang="en-GB" sz="2400" dirty="0">
                <a:effectLst/>
                <a:ea typeface="Aptos" panose="020B0004020202020204" pitchFamily="34" charset="0"/>
                <a:cs typeface="Aptos" panose="020B0004020202020204" pitchFamily="34" charset="0"/>
              </a:rPr>
              <a:t>signpost to these agencies if a family is in need.</a:t>
            </a:r>
          </a:p>
          <a:p>
            <a:pPr>
              <a:buNone/>
            </a:pPr>
            <a:endParaRPr lang="en-GB" sz="2000" dirty="0">
              <a:effectLst/>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563709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FC52D-1B44-2DAE-06ED-76F80E837879}"/>
            </a:ext>
          </a:extLst>
        </p:cNvPr>
        <p:cNvGrpSpPr/>
        <p:nvPr/>
      </p:nvGrpSpPr>
      <p:grpSpPr>
        <a:xfrm>
          <a:off x="0" y="0"/>
          <a:ext cx="0" cy="0"/>
          <a:chOff x="0" y="0"/>
          <a:chExt cx="0" cy="0"/>
        </a:xfrm>
      </p:grpSpPr>
      <p:pic>
        <p:nvPicPr>
          <p:cNvPr id="2" name="Picture 1" descr="A yellow border with kids and a wheelchair&#10;&#10;Description automatically generated with medium confidence">
            <a:extLst>
              <a:ext uri="{FF2B5EF4-FFF2-40B4-BE49-F238E27FC236}">
                <a16:creationId xmlns:a16="http://schemas.microsoft.com/office/drawing/2014/main" id="{0AB78F2D-3535-AAB2-71D8-BCFB6E4DD83E}"/>
              </a:ext>
            </a:extLst>
          </p:cNvPr>
          <p:cNvPicPr>
            <a:picLocks noChangeAspect="1"/>
          </p:cNvPicPr>
          <p:nvPr/>
        </p:nvPicPr>
        <p:blipFill>
          <a:blip r:embed="rId3"/>
          <a:stretch>
            <a:fillRect/>
          </a:stretch>
        </p:blipFill>
        <p:spPr>
          <a:xfrm>
            <a:off x="0" y="0"/>
            <a:ext cx="12192000" cy="6936441"/>
          </a:xfrm>
          <a:prstGeom prst="rect">
            <a:avLst/>
          </a:prstGeom>
        </p:spPr>
      </p:pic>
      <p:sp>
        <p:nvSpPr>
          <p:cNvPr id="5" name="TextBox 4">
            <a:extLst>
              <a:ext uri="{FF2B5EF4-FFF2-40B4-BE49-F238E27FC236}">
                <a16:creationId xmlns:a16="http://schemas.microsoft.com/office/drawing/2014/main" id="{49061FD4-E373-51E1-38C9-D36767EAAF65}"/>
              </a:ext>
            </a:extLst>
          </p:cNvPr>
          <p:cNvSpPr txBox="1"/>
          <p:nvPr/>
        </p:nvSpPr>
        <p:spPr>
          <a:xfrm>
            <a:off x="3738880" y="695796"/>
            <a:ext cx="3521891" cy="584775"/>
          </a:xfrm>
          <a:prstGeom prst="rect">
            <a:avLst/>
          </a:prstGeom>
          <a:noFill/>
        </p:spPr>
        <p:txBody>
          <a:bodyPr wrap="square">
            <a:spAutoFit/>
          </a:bodyPr>
          <a:lstStyle/>
          <a:p>
            <a:pPr algn="l"/>
            <a:r>
              <a:rPr lang="en-GB" sz="3200" dirty="0"/>
              <a:t>Practical Support</a:t>
            </a:r>
          </a:p>
        </p:txBody>
      </p:sp>
      <p:sp>
        <p:nvSpPr>
          <p:cNvPr id="3" name="TextBox 2">
            <a:extLst>
              <a:ext uri="{FF2B5EF4-FFF2-40B4-BE49-F238E27FC236}">
                <a16:creationId xmlns:a16="http://schemas.microsoft.com/office/drawing/2014/main" id="{2102855C-F718-8538-9F3C-55AA3D755F74}"/>
              </a:ext>
            </a:extLst>
          </p:cNvPr>
          <p:cNvSpPr txBox="1"/>
          <p:nvPr/>
        </p:nvSpPr>
        <p:spPr>
          <a:xfrm>
            <a:off x="1191986" y="1390918"/>
            <a:ext cx="9808027" cy="4216539"/>
          </a:xfrm>
          <a:prstGeom prst="rect">
            <a:avLst/>
          </a:prstGeom>
          <a:noFill/>
        </p:spPr>
        <p:txBody>
          <a:bodyPr wrap="square">
            <a:spAutoFit/>
          </a:bodyPr>
          <a:lstStyle/>
          <a:p>
            <a:pPr algn="ctr">
              <a:buNone/>
            </a:pPr>
            <a:r>
              <a:rPr lang="en-GB" sz="2400" dirty="0">
                <a:ea typeface="Times New Roman" panose="02020603050405020304" pitchFamily="18" charset="0"/>
                <a:cs typeface="Aptos" panose="020B0004020202020204" pitchFamily="34" charset="0"/>
              </a:rPr>
              <a:t>Practical support can come in many ways, for example:</a:t>
            </a:r>
          </a:p>
          <a:p>
            <a:pPr algn="ctr">
              <a:buNone/>
            </a:pPr>
            <a:endParaRPr lang="en-GB" sz="2400" dirty="0">
              <a:ea typeface="Times New Roman" panose="02020603050405020304" pitchFamily="18" charset="0"/>
              <a:cs typeface="Aptos" panose="020B0004020202020204" pitchFamily="34" charset="0"/>
            </a:endParaRPr>
          </a:p>
          <a:p>
            <a:pPr marL="342900" indent="-342900">
              <a:buFont typeface="Arial" panose="020B0604020202020204" pitchFamily="34" charset="0"/>
              <a:buChar char="•"/>
            </a:pPr>
            <a:r>
              <a:rPr lang="en-GB" sz="2000" dirty="0">
                <a:ea typeface="Aptos" panose="020B0004020202020204" pitchFamily="34" charset="0"/>
                <a:cs typeface="Aptos" panose="020B0004020202020204" pitchFamily="34" charset="0"/>
              </a:rPr>
              <a:t>An EHAC can accompany you on home visits where there is an assessment/plan, or you are in the process of completing one.</a:t>
            </a:r>
            <a:endParaRPr lang="en-GB" sz="2000" dirty="0">
              <a:ea typeface="Times New Roman" panose="02020603050405020304" pitchFamily="18" charset="0"/>
              <a:cs typeface="Aptos" panose="020B0004020202020204" pitchFamily="34" charset="0"/>
            </a:endParaRPr>
          </a:p>
          <a:p>
            <a:pPr marL="342900" indent="-342900">
              <a:buFont typeface="Arial" panose="020B0604020202020204" pitchFamily="34" charset="0"/>
              <a:buChar char="•"/>
            </a:pPr>
            <a:r>
              <a:rPr lang="en-GB" sz="2000" dirty="0">
                <a:ea typeface="Times New Roman" panose="02020603050405020304" pitchFamily="18" charset="0"/>
                <a:cs typeface="Aptos" panose="020B0004020202020204" pitchFamily="34" charset="0"/>
              </a:rPr>
              <a:t>An EHAC will meet with parents / carers to discuss early help support that is available. </a:t>
            </a:r>
          </a:p>
          <a:p>
            <a:pPr marL="342900" indent="-342900">
              <a:buFont typeface="Arial" panose="020B0604020202020204" pitchFamily="34" charset="0"/>
              <a:buChar char="•"/>
            </a:pPr>
            <a:r>
              <a:rPr lang="en-GB" sz="2000" dirty="0">
                <a:ea typeface="Times New Roman" panose="02020603050405020304" pitchFamily="18" charset="0"/>
                <a:cs typeface="Aptos" panose="020B0004020202020204" pitchFamily="34" charset="0"/>
              </a:rPr>
              <a:t>They can attend team meetings to share good practice.</a:t>
            </a:r>
          </a:p>
          <a:p>
            <a:pPr marL="342900" indent="-342900">
              <a:buFont typeface="Arial" panose="020B0604020202020204" pitchFamily="34" charset="0"/>
              <a:buChar char="•"/>
            </a:pPr>
            <a:r>
              <a:rPr lang="en-GB" sz="2000" dirty="0">
                <a:ea typeface="Times New Roman" panose="02020603050405020304" pitchFamily="18" charset="0"/>
                <a:cs typeface="Aptos" panose="020B0004020202020204" pitchFamily="34" charset="0"/>
              </a:rPr>
              <a:t>The EHAC team deliver workshops.</a:t>
            </a:r>
          </a:p>
          <a:p>
            <a:pPr marL="342900" indent="-342900">
              <a:buFont typeface="Arial" panose="020B0604020202020204" pitchFamily="34" charset="0"/>
              <a:buChar char="•"/>
            </a:pPr>
            <a:r>
              <a:rPr lang="en-GB" sz="2000" dirty="0">
                <a:ea typeface="Times New Roman" panose="02020603050405020304" pitchFamily="18" charset="0"/>
                <a:cs typeface="Aptos" panose="020B0004020202020204" pitchFamily="34" charset="0"/>
              </a:rPr>
              <a:t>They can start assessments and plans for children &amp; families on behalf professionals.</a:t>
            </a:r>
          </a:p>
          <a:p>
            <a:pPr marL="342900" indent="-342900">
              <a:buFont typeface="Arial" panose="020B0604020202020204" pitchFamily="34" charset="0"/>
              <a:buChar char="•"/>
            </a:pPr>
            <a:r>
              <a:rPr lang="en-GB" sz="2000" dirty="0">
                <a:ea typeface="Aptos" panose="020B0004020202020204" pitchFamily="34" charset="0"/>
                <a:cs typeface="Aptos" panose="020B0004020202020204" pitchFamily="34" charset="0"/>
              </a:rPr>
              <a:t>An EHAC </a:t>
            </a:r>
            <a:r>
              <a:rPr lang="en-GB" sz="2000" dirty="0">
                <a:effectLst/>
                <a:ea typeface="Aptos" panose="020B0004020202020204" pitchFamily="34" charset="0"/>
                <a:cs typeface="Aptos" panose="020B0004020202020204" pitchFamily="34" charset="0"/>
              </a:rPr>
              <a:t>can support you in Team Around the Family Meetings.</a:t>
            </a:r>
          </a:p>
          <a:p>
            <a:endParaRPr lang="en-GB" sz="2000" dirty="0">
              <a:effectLst/>
              <a:latin typeface="Aptos" panose="020B0004020202020204" pitchFamily="34" charset="0"/>
              <a:ea typeface="Aptos" panose="020B0004020202020204" pitchFamily="34" charset="0"/>
              <a:cs typeface="Aptos" panose="020B0004020202020204" pitchFamily="34" charset="0"/>
            </a:endParaRPr>
          </a:p>
          <a:p>
            <a:pPr>
              <a:buNone/>
            </a:pPr>
            <a:endParaRPr lang="en-GB" sz="2000" dirty="0">
              <a:ea typeface="Times New Roman" panose="02020603050405020304" pitchFamily="18" charset="0"/>
              <a:cs typeface="Aptos" panose="020B0004020202020204" pitchFamily="34" charset="0"/>
            </a:endParaRPr>
          </a:p>
        </p:txBody>
      </p:sp>
    </p:spTree>
    <p:extLst>
      <p:ext uri="{BB962C8B-B14F-4D97-AF65-F5344CB8AC3E}">
        <p14:creationId xmlns:p14="http://schemas.microsoft.com/office/powerpoint/2010/main" val="2245748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5E0E1-CA80-266A-B6A3-583B20AFB189}"/>
            </a:ext>
          </a:extLst>
        </p:cNvPr>
        <p:cNvGrpSpPr/>
        <p:nvPr/>
      </p:nvGrpSpPr>
      <p:grpSpPr>
        <a:xfrm>
          <a:off x="0" y="0"/>
          <a:ext cx="0" cy="0"/>
          <a:chOff x="0" y="0"/>
          <a:chExt cx="0" cy="0"/>
        </a:xfrm>
      </p:grpSpPr>
      <p:pic>
        <p:nvPicPr>
          <p:cNvPr id="2" name="Picture 1" descr="A yellow border with kids and a wheelchair&#10;&#10;Description automatically generated with medium confidence">
            <a:extLst>
              <a:ext uri="{FF2B5EF4-FFF2-40B4-BE49-F238E27FC236}">
                <a16:creationId xmlns:a16="http://schemas.microsoft.com/office/drawing/2014/main" id="{BD56A5F6-8084-61A0-C5A2-EC4650BE8218}"/>
              </a:ext>
            </a:extLst>
          </p:cNvPr>
          <p:cNvPicPr>
            <a:picLocks noChangeAspect="1"/>
          </p:cNvPicPr>
          <p:nvPr/>
        </p:nvPicPr>
        <p:blipFill>
          <a:blip r:embed="rId3"/>
          <a:stretch>
            <a:fillRect/>
          </a:stretch>
        </p:blipFill>
        <p:spPr>
          <a:xfrm>
            <a:off x="0" y="0"/>
            <a:ext cx="12192000" cy="6936441"/>
          </a:xfrm>
          <a:prstGeom prst="rect">
            <a:avLst/>
          </a:prstGeom>
        </p:spPr>
      </p:pic>
      <p:sp>
        <p:nvSpPr>
          <p:cNvPr id="5" name="TextBox 4">
            <a:extLst>
              <a:ext uri="{FF2B5EF4-FFF2-40B4-BE49-F238E27FC236}">
                <a16:creationId xmlns:a16="http://schemas.microsoft.com/office/drawing/2014/main" id="{315FB527-2F3D-C936-94C3-70BEB87CED79}"/>
              </a:ext>
            </a:extLst>
          </p:cNvPr>
          <p:cNvSpPr txBox="1"/>
          <p:nvPr/>
        </p:nvSpPr>
        <p:spPr>
          <a:xfrm>
            <a:off x="3233057" y="695796"/>
            <a:ext cx="7467599" cy="584775"/>
          </a:xfrm>
          <a:prstGeom prst="rect">
            <a:avLst/>
          </a:prstGeom>
          <a:noFill/>
        </p:spPr>
        <p:txBody>
          <a:bodyPr wrap="square">
            <a:spAutoFit/>
          </a:bodyPr>
          <a:lstStyle/>
          <a:p>
            <a:pPr algn="l"/>
            <a:r>
              <a:rPr lang="en-GB" sz="3200" dirty="0"/>
              <a:t>The Early Help Front Door </a:t>
            </a:r>
          </a:p>
        </p:txBody>
      </p:sp>
      <p:sp>
        <p:nvSpPr>
          <p:cNvPr id="3" name="TextBox 2">
            <a:extLst>
              <a:ext uri="{FF2B5EF4-FFF2-40B4-BE49-F238E27FC236}">
                <a16:creationId xmlns:a16="http://schemas.microsoft.com/office/drawing/2014/main" id="{E0BF24AA-5ED7-637A-5F0E-7F12EA0A40BE}"/>
              </a:ext>
            </a:extLst>
          </p:cNvPr>
          <p:cNvSpPr txBox="1"/>
          <p:nvPr/>
        </p:nvSpPr>
        <p:spPr>
          <a:xfrm>
            <a:off x="1191986" y="988183"/>
            <a:ext cx="9808027" cy="4031873"/>
          </a:xfrm>
          <a:prstGeom prst="rect">
            <a:avLst/>
          </a:prstGeom>
          <a:noFill/>
        </p:spPr>
        <p:txBody>
          <a:bodyPr wrap="square">
            <a:spAutoFit/>
          </a:bodyPr>
          <a:lstStyle/>
          <a:p>
            <a:pPr>
              <a:buNone/>
            </a:pPr>
            <a:endParaRPr lang="en-GB" sz="2400" dirty="0">
              <a:ea typeface="Times New Roman" panose="02020603050405020304" pitchFamily="18" charset="0"/>
              <a:cs typeface="Aptos" panose="020B0004020202020204" pitchFamily="34" charset="0"/>
            </a:endParaRPr>
          </a:p>
          <a:p>
            <a:pPr marL="342900" indent="-342900">
              <a:buFont typeface="Arial" panose="020B0604020202020204" pitchFamily="34" charset="0"/>
              <a:buChar char="•"/>
            </a:pPr>
            <a:r>
              <a:rPr lang="en-GB" sz="2400" dirty="0">
                <a:ea typeface="Aptos" panose="020B0004020202020204" pitchFamily="34" charset="0"/>
                <a:cs typeface="Aptos" panose="020B0004020202020204" pitchFamily="34" charset="0"/>
              </a:rPr>
              <a:t>A team of Children’s Services staff lead by 2 EHAC’s</a:t>
            </a:r>
          </a:p>
          <a:p>
            <a:pPr marL="342900" indent="-342900">
              <a:buFont typeface="Arial" panose="020B0604020202020204" pitchFamily="34" charset="0"/>
              <a:buChar char="•"/>
            </a:pPr>
            <a:r>
              <a:rPr lang="en-GB" sz="2400" dirty="0">
                <a:ea typeface="Aptos" panose="020B0004020202020204" pitchFamily="34" charset="0"/>
                <a:cs typeface="Aptos" panose="020B0004020202020204" pitchFamily="34" charset="0"/>
              </a:rPr>
              <a:t>The function of the front door is to act </a:t>
            </a:r>
            <a:r>
              <a:rPr lang="en-GB" sz="2400">
                <a:ea typeface="Aptos" panose="020B0004020202020204" pitchFamily="34" charset="0"/>
                <a:cs typeface="Aptos" panose="020B0004020202020204" pitchFamily="34" charset="0"/>
              </a:rPr>
              <a:t>a single point </a:t>
            </a:r>
            <a:r>
              <a:rPr lang="en-GB" sz="2400" dirty="0">
                <a:ea typeface="Aptos" panose="020B0004020202020204" pitchFamily="34" charset="0"/>
                <a:cs typeface="Aptos" panose="020B0004020202020204" pitchFamily="34" charset="0"/>
              </a:rPr>
              <a:t>of entry for all work coming into the early help offer.</a:t>
            </a:r>
          </a:p>
          <a:p>
            <a:pPr marL="342900" indent="-342900">
              <a:buFont typeface="Arial" panose="020B0604020202020204" pitchFamily="34" charset="0"/>
              <a:buChar char="•"/>
            </a:pPr>
            <a:r>
              <a:rPr lang="en-GB" sz="2400" dirty="0">
                <a:ea typeface="Aptos" panose="020B0004020202020204" pitchFamily="34" charset="0"/>
                <a:cs typeface="Aptos" panose="020B0004020202020204" pitchFamily="34" charset="0"/>
              </a:rPr>
              <a:t>A member of the team will ‘pick up’ and or start a contact record for a child or children. </a:t>
            </a:r>
          </a:p>
          <a:p>
            <a:pPr marL="342900" indent="-342900">
              <a:buFont typeface="Arial" panose="020B0604020202020204" pitchFamily="34" charset="0"/>
              <a:buChar char="•"/>
            </a:pPr>
            <a:r>
              <a:rPr lang="en-GB" sz="2400" dirty="0">
                <a:ea typeface="Aptos" panose="020B0004020202020204" pitchFamily="34" charset="0"/>
                <a:cs typeface="Aptos" panose="020B0004020202020204" pitchFamily="34" charset="0"/>
              </a:rPr>
              <a:t>The contact record is created on EHM.</a:t>
            </a:r>
          </a:p>
          <a:p>
            <a:pPr marL="342900" indent="-342900">
              <a:buFont typeface="Arial" panose="020B0604020202020204" pitchFamily="34" charset="0"/>
              <a:buChar char="•"/>
            </a:pPr>
            <a:r>
              <a:rPr lang="en-GB" sz="2400" dirty="0">
                <a:ea typeface="Aptos" panose="020B0004020202020204" pitchFamily="34" charset="0"/>
                <a:cs typeface="Aptos" panose="020B0004020202020204" pitchFamily="34" charset="0"/>
              </a:rPr>
              <a:t>The front door's function is to process all Request for Help’s that come into the system.</a:t>
            </a:r>
          </a:p>
          <a:p>
            <a:pPr>
              <a:buNone/>
            </a:pPr>
            <a:endParaRPr lang="en-GB" sz="2000" dirty="0">
              <a:ea typeface="Times New Roman" panose="02020603050405020304" pitchFamily="18" charset="0"/>
              <a:cs typeface="Aptos" panose="020B0004020202020204" pitchFamily="34" charset="0"/>
            </a:endParaRPr>
          </a:p>
          <a:p>
            <a:pPr>
              <a:buNone/>
            </a:pPr>
            <a:endParaRPr lang="en-GB" sz="2000" dirty="0">
              <a:effectLst/>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2093350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D3960-0B0F-6AD6-4933-5C64E3032DF0}"/>
            </a:ext>
          </a:extLst>
        </p:cNvPr>
        <p:cNvGrpSpPr/>
        <p:nvPr/>
      </p:nvGrpSpPr>
      <p:grpSpPr>
        <a:xfrm>
          <a:off x="0" y="0"/>
          <a:ext cx="0" cy="0"/>
          <a:chOff x="0" y="0"/>
          <a:chExt cx="0" cy="0"/>
        </a:xfrm>
      </p:grpSpPr>
      <p:pic>
        <p:nvPicPr>
          <p:cNvPr id="2" name="Picture 1" descr="A yellow border with kids and a wheelchair&#10;&#10;Description automatically generated with medium confidence">
            <a:extLst>
              <a:ext uri="{FF2B5EF4-FFF2-40B4-BE49-F238E27FC236}">
                <a16:creationId xmlns:a16="http://schemas.microsoft.com/office/drawing/2014/main" id="{00B34A72-EA27-C088-5137-3AF057C35533}"/>
              </a:ext>
            </a:extLst>
          </p:cNvPr>
          <p:cNvPicPr>
            <a:picLocks noChangeAspect="1"/>
          </p:cNvPicPr>
          <p:nvPr/>
        </p:nvPicPr>
        <p:blipFill>
          <a:blip r:embed="rId3"/>
          <a:stretch>
            <a:fillRect/>
          </a:stretch>
        </p:blipFill>
        <p:spPr>
          <a:xfrm>
            <a:off x="0" y="0"/>
            <a:ext cx="12192000" cy="6936441"/>
          </a:xfrm>
          <a:prstGeom prst="rect">
            <a:avLst/>
          </a:prstGeom>
        </p:spPr>
      </p:pic>
      <p:sp>
        <p:nvSpPr>
          <p:cNvPr id="5" name="TextBox 4">
            <a:extLst>
              <a:ext uri="{FF2B5EF4-FFF2-40B4-BE49-F238E27FC236}">
                <a16:creationId xmlns:a16="http://schemas.microsoft.com/office/drawing/2014/main" id="{937C5914-9A14-4EDD-50E4-3F4E07B5FB6E}"/>
              </a:ext>
            </a:extLst>
          </p:cNvPr>
          <p:cNvSpPr txBox="1"/>
          <p:nvPr/>
        </p:nvSpPr>
        <p:spPr>
          <a:xfrm>
            <a:off x="3110410" y="910808"/>
            <a:ext cx="5971177" cy="2339102"/>
          </a:xfrm>
          <a:prstGeom prst="rect">
            <a:avLst/>
          </a:prstGeom>
          <a:noFill/>
        </p:spPr>
        <p:txBody>
          <a:bodyPr wrap="square">
            <a:spAutoFit/>
          </a:bodyPr>
          <a:lstStyle/>
          <a:p>
            <a:pPr algn="ctr"/>
            <a:r>
              <a:rPr lang="en-GB" sz="3200" dirty="0"/>
              <a:t>To contact an EHAC or EHM Coordinator please use the phone number or email address below:</a:t>
            </a:r>
            <a:endParaRPr lang="en-GB" sz="2400" dirty="0"/>
          </a:p>
          <a:p>
            <a:pPr algn="ctr"/>
            <a:endParaRPr lang="en-GB" dirty="0"/>
          </a:p>
        </p:txBody>
      </p:sp>
      <p:sp>
        <p:nvSpPr>
          <p:cNvPr id="6" name="TextBox 5">
            <a:extLst>
              <a:ext uri="{FF2B5EF4-FFF2-40B4-BE49-F238E27FC236}">
                <a16:creationId xmlns:a16="http://schemas.microsoft.com/office/drawing/2014/main" id="{0E2F950D-B1B6-D1A0-1EE9-94218E6D8EAF}"/>
              </a:ext>
            </a:extLst>
          </p:cNvPr>
          <p:cNvSpPr txBox="1"/>
          <p:nvPr/>
        </p:nvSpPr>
        <p:spPr>
          <a:xfrm>
            <a:off x="2460171" y="3122538"/>
            <a:ext cx="7750629" cy="1200329"/>
          </a:xfrm>
          <a:prstGeom prst="rect">
            <a:avLst/>
          </a:prstGeom>
          <a:noFill/>
        </p:spPr>
        <p:txBody>
          <a:bodyPr wrap="square">
            <a:spAutoFit/>
          </a:bodyPr>
          <a:lstStyle/>
          <a:p>
            <a:pPr algn="l">
              <a:buNone/>
            </a:pPr>
            <a:r>
              <a:rPr lang="en-GB" sz="3600" b="1" i="0" dirty="0">
                <a:solidFill>
                  <a:srgbClr val="2D3547"/>
                </a:solidFill>
                <a:effectLst/>
                <a:latin typeface="Open Sans" panose="020B0606030504020204" pitchFamily="34" charset="0"/>
              </a:rPr>
              <a:t>Telephone: </a:t>
            </a:r>
            <a:r>
              <a:rPr lang="en-GB" sz="3600" b="0" i="0" u="sng" dirty="0">
                <a:solidFill>
                  <a:srgbClr val="633B60"/>
                </a:solidFill>
                <a:effectLst/>
                <a:latin typeface="Open Sans" panose="020B0606030504020204" pitchFamily="34" charset="0"/>
                <a:hlinkClick r:id="rId4"/>
              </a:rPr>
              <a:t>0800 8870545</a:t>
            </a:r>
            <a:endParaRPr lang="en-GB" sz="3600" b="0" i="0" dirty="0">
              <a:solidFill>
                <a:srgbClr val="2D3547"/>
              </a:solidFill>
              <a:effectLst/>
              <a:latin typeface="Open Sans" panose="020B0606030504020204" pitchFamily="34" charset="0"/>
            </a:endParaRPr>
          </a:p>
          <a:p>
            <a:pPr algn="l"/>
            <a:r>
              <a:rPr lang="en-GB" sz="3600" b="1" i="0" dirty="0">
                <a:solidFill>
                  <a:srgbClr val="2D3547"/>
                </a:solidFill>
                <a:effectLst/>
                <a:latin typeface="Open Sans" panose="020B0606030504020204" pitchFamily="34" charset="0"/>
              </a:rPr>
              <a:t>Email: </a:t>
            </a:r>
            <a:r>
              <a:rPr lang="en-GB" sz="3600" b="0" i="0" u="sng" dirty="0">
                <a:solidFill>
                  <a:srgbClr val="633B60"/>
                </a:solidFill>
                <a:effectLst/>
                <a:latin typeface="Open Sans" panose="020B0606030504020204" pitchFamily="34" charset="0"/>
                <a:hlinkClick r:id="rId5"/>
              </a:rPr>
              <a:t>earlyhelp@coventry.gov.uk</a:t>
            </a:r>
            <a:endParaRPr lang="en-GB" sz="3600" b="0" i="0" dirty="0">
              <a:solidFill>
                <a:srgbClr val="2D3547"/>
              </a:solidFill>
              <a:effectLst/>
              <a:latin typeface="Open Sans" panose="020B0606030504020204" pitchFamily="34" charset="0"/>
            </a:endParaRPr>
          </a:p>
        </p:txBody>
      </p:sp>
    </p:spTree>
    <p:extLst>
      <p:ext uri="{BB962C8B-B14F-4D97-AF65-F5344CB8AC3E}">
        <p14:creationId xmlns:p14="http://schemas.microsoft.com/office/powerpoint/2010/main" val="1186307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9843D-A620-2F30-CCE5-8ADC173E02FC}"/>
            </a:ext>
          </a:extLst>
        </p:cNvPr>
        <p:cNvGrpSpPr/>
        <p:nvPr/>
      </p:nvGrpSpPr>
      <p:grpSpPr>
        <a:xfrm>
          <a:off x="0" y="0"/>
          <a:ext cx="0" cy="0"/>
          <a:chOff x="0" y="0"/>
          <a:chExt cx="0" cy="0"/>
        </a:xfrm>
      </p:grpSpPr>
      <p:pic>
        <p:nvPicPr>
          <p:cNvPr id="26" name="Picture 25" descr="A yellow border with kids and a wheelchair&#10;&#10;Description automatically generated with medium confidence">
            <a:extLst>
              <a:ext uri="{FF2B5EF4-FFF2-40B4-BE49-F238E27FC236}">
                <a16:creationId xmlns:a16="http://schemas.microsoft.com/office/drawing/2014/main" id="{A375D289-234D-12DD-5975-0D6249565CE6}"/>
              </a:ext>
            </a:extLst>
          </p:cNvPr>
          <p:cNvPicPr>
            <a:picLocks noChangeAspect="1"/>
          </p:cNvPicPr>
          <p:nvPr/>
        </p:nvPicPr>
        <p:blipFill>
          <a:blip r:embed="rId3"/>
          <a:stretch>
            <a:fillRect/>
          </a:stretch>
        </p:blipFill>
        <p:spPr>
          <a:xfrm>
            <a:off x="0" y="0"/>
            <a:ext cx="12192000" cy="6936441"/>
          </a:xfrm>
          <a:prstGeom prst="rect">
            <a:avLst/>
          </a:prstGeom>
        </p:spPr>
      </p:pic>
      <p:sp>
        <p:nvSpPr>
          <p:cNvPr id="5" name="Subtitle 4">
            <a:extLst>
              <a:ext uri="{FF2B5EF4-FFF2-40B4-BE49-F238E27FC236}">
                <a16:creationId xmlns:a16="http://schemas.microsoft.com/office/drawing/2014/main" id="{B6CCB594-8C4B-CFDB-1ABA-FFECE189B9CC}"/>
              </a:ext>
            </a:extLst>
          </p:cNvPr>
          <p:cNvSpPr>
            <a:spLocks noGrp="1"/>
          </p:cNvSpPr>
          <p:nvPr>
            <p:ph idx="1"/>
          </p:nvPr>
        </p:nvSpPr>
        <p:spPr>
          <a:xfrm>
            <a:off x="579120" y="1366186"/>
            <a:ext cx="10774680" cy="4810777"/>
          </a:xfrm>
        </p:spPr>
        <p:txBody>
          <a:bodyPr>
            <a:normAutofit/>
          </a:bodyPr>
          <a:lstStyle/>
          <a:p>
            <a:pPr marL="0" indent="0">
              <a:buNone/>
            </a:pPr>
            <a:endParaRPr lang="en-GB" sz="1800" dirty="0">
              <a:effectLst/>
              <a:latin typeface="Arial" panose="020B0604020202020204" pitchFamily="34" charset="0"/>
              <a:ea typeface="Calibri" panose="020F0502020204030204" pitchFamily="34" charset="0"/>
            </a:endParaRPr>
          </a:p>
          <a:p>
            <a:endParaRPr lang="en-GB" sz="1800" dirty="0">
              <a:effectLst/>
              <a:latin typeface="Calibri" panose="020F0502020204030204" pitchFamily="34" charset="0"/>
              <a:ea typeface="Calibri" panose="020F0502020204030204" pitchFamily="34" charset="0"/>
            </a:endParaRPr>
          </a:p>
        </p:txBody>
      </p:sp>
      <p:sp>
        <p:nvSpPr>
          <p:cNvPr id="2" name="Title 1">
            <a:extLst>
              <a:ext uri="{FF2B5EF4-FFF2-40B4-BE49-F238E27FC236}">
                <a16:creationId xmlns:a16="http://schemas.microsoft.com/office/drawing/2014/main" id="{61492DCD-F3D1-3992-B184-06F525AF3935}"/>
              </a:ext>
            </a:extLst>
          </p:cNvPr>
          <p:cNvSpPr txBox="1">
            <a:spLocks/>
          </p:cNvSpPr>
          <p:nvPr/>
        </p:nvSpPr>
        <p:spPr>
          <a:xfrm>
            <a:off x="670771" y="457732"/>
            <a:ext cx="10244552" cy="7065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rgbClr val="0070C0"/>
                </a:solidFill>
              </a:rPr>
              <a:t>Today’s Presenter  </a:t>
            </a:r>
          </a:p>
        </p:txBody>
      </p:sp>
      <p:pic>
        <p:nvPicPr>
          <p:cNvPr id="18" name="Picture 17">
            <a:extLst>
              <a:ext uri="{FF2B5EF4-FFF2-40B4-BE49-F238E27FC236}">
                <a16:creationId xmlns:a16="http://schemas.microsoft.com/office/drawing/2014/main" id="{BC9A1B08-A21F-46BE-74F0-FF4CA7FB935C}"/>
              </a:ext>
            </a:extLst>
          </p:cNvPr>
          <p:cNvPicPr>
            <a:picLocks noChangeAspect="1"/>
          </p:cNvPicPr>
          <p:nvPr/>
        </p:nvPicPr>
        <p:blipFill>
          <a:blip r:embed="rId4"/>
          <a:stretch>
            <a:fillRect/>
          </a:stretch>
        </p:blipFill>
        <p:spPr>
          <a:xfrm>
            <a:off x="4327734" y="1331235"/>
            <a:ext cx="2922151" cy="1877731"/>
          </a:xfrm>
          <a:prstGeom prst="rect">
            <a:avLst/>
          </a:prstGeom>
        </p:spPr>
      </p:pic>
      <p:sp>
        <p:nvSpPr>
          <p:cNvPr id="23" name="TextBox 22">
            <a:extLst>
              <a:ext uri="{FF2B5EF4-FFF2-40B4-BE49-F238E27FC236}">
                <a16:creationId xmlns:a16="http://schemas.microsoft.com/office/drawing/2014/main" id="{919A3ACC-7F9A-B73B-57E7-2D9D276E1030}"/>
              </a:ext>
            </a:extLst>
          </p:cNvPr>
          <p:cNvSpPr txBox="1"/>
          <p:nvPr/>
        </p:nvSpPr>
        <p:spPr>
          <a:xfrm>
            <a:off x="4327734" y="3309909"/>
            <a:ext cx="3194294" cy="1077218"/>
          </a:xfrm>
          <a:prstGeom prst="rect">
            <a:avLst/>
          </a:prstGeom>
          <a:noFill/>
        </p:spPr>
        <p:txBody>
          <a:bodyPr wrap="square" rtlCol="0">
            <a:spAutoFit/>
          </a:bodyPr>
          <a:lstStyle/>
          <a:p>
            <a:r>
              <a:rPr lang="en-GB" sz="2800" b="1" dirty="0"/>
              <a:t>Steve Turner </a:t>
            </a:r>
          </a:p>
          <a:p>
            <a:r>
              <a:rPr lang="en-GB" dirty="0"/>
              <a:t>Early Help Module </a:t>
            </a:r>
          </a:p>
          <a:p>
            <a:r>
              <a:rPr lang="en-GB" dirty="0"/>
              <a:t>Coordinator</a:t>
            </a:r>
          </a:p>
        </p:txBody>
      </p:sp>
    </p:spTree>
    <p:extLst>
      <p:ext uri="{BB962C8B-B14F-4D97-AF65-F5344CB8AC3E}">
        <p14:creationId xmlns:p14="http://schemas.microsoft.com/office/powerpoint/2010/main" val="2926824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CA54C-4B04-D642-D591-1BF5ACB20480}"/>
            </a:ext>
          </a:extLst>
        </p:cNvPr>
        <p:cNvGrpSpPr/>
        <p:nvPr/>
      </p:nvGrpSpPr>
      <p:grpSpPr>
        <a:xfrm>
          <a:off x="0" y="0"/>
          <a:ext cx="0" cy="0"/>
          <a:chOff x="0" y="0"/>
          <a:chExt cx="0" cy="0"/>
        </a:xfrm>
      </p:grpSpPr>
      <p:pic>
        <p:nvPicPr>
          <p:cNvPr id="5" name="Picture 4" descr="A yellow border with kids and a wheelchair&#10;&#10;Description automatically generated with medium confidence">
            <a:extLst>
              <a:ext uri="{FF2B5EF4-FFF2-40B4-BE49-F238E27FC236}">
                <a16:creationId xmlns:a16="http://schemas.microsoft.com/office/drawing/2014/main" id="{94077E1B-DD71-EE61-57CB-2478A2A719A5}"/>
              </a:ext>
            </a:extLst>
          </p:cNvPr>
          <p:cNvPicPr>
            <a:picLocks noChangeAspect="1"/>
          </p:cNvPicPr>
          <p:nvPr/>
        </p:nvPicPr>
        <p:blipFill>
          <a:blip r:embed="rId3"/>
          <a:stretch>
            <a:fillRect/>
          </a:stretch>
        </p:blipFill>
        <p:spPr>
          <a:xfrm>
            <a:off x="0" y="0"/>
            <a:ext cx="12192000" cy="6936441"/>
          </a:xfrm>
          <a:prstGeom prst="rect">
            <a:avLst/>
          </a:prstGeom>
        </p:spPr>
      </p:pic>
      <p:sp>
        <p:nvSpPr>
          <p:cNvPr id="4" name="TextBox 3">
            <a:extLst>
              <a:ext uri="{FF2B5EF4-FFF2-40B4-BE49-F238E27FC236}">
                <a16:creationId xmlns:a16="http://schemas.microsoft.com/office/drawing/2014/main" id="{D4F63E92-6D37-C616-6366-180384C8C96F}"/>
              </a:ext>
            </a:extLst>
          </p:cNvPr>
          <p:cNvSpPr txBox="1"/>
          <p:nvPr/>
        </p:nvSpPr>
        <p:spPr>
          <a:xfrm>
            <a:off x="1438749" y="1880053"/>
            <a:ext cx="9314501" cy="3477875"/>
          </a:xfrm>
          <a:prstGeom prst="rect">
            <a:avLst/>
          </a:prstGeom>
          <a:noFill/>
        </p:spPr>
        <p:txBody>
          <a:bodyPr wrap="square">
            <a:spAutoFit/>
          </a:bodyPr>
          <a:lstStyle/>
          <a:p>
            <a:pPr algn="ctr"/>
            <a:r>
              <a:rPr lang="en-GB" sz="2000" i="0" dirty="0">
                <a:solidFill>
                  <a:srgbClr val="2D3547"/>
                </a:solidFill>
                <a:effectLst/>
                <a:latin typeface="Arial" panose="020B0604020202020204" pitchFamily="34" charset="0"/>
                <a:cs typeface="Arial" panose="020B0604020202020204" pitchFamily="34" charset="0"/>
              </a:rPr>
              <a:t>Early Help, also known as early intervention, is the support given to a child, young person, and their family when a problem first emerges. Help may be required at any stage in a child’s life from pre-birth to adulthood and applies to any problem or need that the family cannot deal with or meet on their own.</a:t>
            </a:r>
          </a:p>
          <a:p>
            <a:pPr algn="ctr"/>
            <a:endParaRPr lang="en-GB" sz="2000" i="0" dirty="0">
              <a:solidFill>
                <a:srgbClr val="2D3547"/>
              </a:solidFill>
              <a:effectLst/>
              <a:latin typeface="Arial" panose="020B0604020202020204" pitchFamily="34" charset="0"/>
              <a:cs typeface="Arial" panose="020B0604020202020204" pitchFamily="34" charset="0"/>
            </a:endParaRPr>
          </a:p>
          <a:p>
            <a:pPr algn="ctr"/>
            <a:r>
              <a:rPr lang="en-GB" sz="2000" i="0">
                <a:solidFill>
                  <a:srgbClr val="2D3547"/>
                </a:solidFill>
                <a:effectLst/>
                <a:latin typeface="Arial" panose="020B0604020202020204" pitchFamily="34" charset="0"/>
                <a:cs typeface="Arial" panose="020B0604020202020204" pitchFamily="34" charset="0"/>
              </a:rPr>
              <a:t>Early Help </a:t>
            </a:r>
            <a:r>
              <a:rPr lang="en-GB" sz="2000" i="0" dirty="0">
                <a:solidFill>
                  <a:srgbClr val="2D3547"/>
                </a:solidFill>
                <a:effectLst/>
                <a:latin typeface="Arial" panose="020B0604020202020204" pitchFamily="34" charset="0"/>
                <a:cs typeface="Arial" panose="020B0604020202020204" pitchFamily="34" charset="0"/>
              </a:rPr>
              <a:t>in Coventry is not a service provided by one agency but is an approach that services adopt with many stakeholders working together to produce an early help offer. </a:t>
            </a:r>
          </a:p>
          <a:p>
            <a:pPr algn="ctr"/>
            <a:r>
              <a:rPr lang="en-GB" sz="2000" i="0" dirty="0">
                <a:solidFill>
                  <a:srgbClr val="2D3547"/>
                </a:solidFill>
                <a:effectLst/>
                <a:latin typeface="Arial" panose="020B0604020202020204" pitchFamily="34" charset="0"/>
                <a:cs typeface="Arial" panose="020B0604020202020204" pitchFamily="34" charset="0"/>
              </a:rPr>
              <a:t>The Early Help Offer (system) is the network of services, processes and interactions that aim to help children, young people</a:t>
            </a:r>
            <a:endParaRPr lang="en-GB" sz="2000" dirty="0">
              <a:solidFill>
                <a:srgbClr val="2D3547"/>
              </a:solidFill>
              <a:latin typeface="Arial" panose="020B0604020202020204" pitchFamily="34" charset="0"/>
              <a:cs typeface="Arial" panose="020B0604020202020204" pitchFamily="34" charset="0"/>
            </a:endParaRPr>
          </a:p>
          <a:p>
            <a:pPr algn="ctr"/>
            <a:r>
              <a:rPr lang="en-GB" sz="2000" i="0" dirty="0">
                <a:solidFill>
                  <a:srgbClr val="2D3547"/>
                </a:solidFill>
                <a:effectLst/>
                <a:latin typeface="Arial" panose="020B0604020202020204" pitchFamily="34" charset="0"/>
                <a:cs typeface="Arial" panose="020B0604020202020204" pitchFamily="34" charset="0"/>
              </a:rPr>
              <a:t>and families at the earliest opportunity.</a:t>
            </a:r>
          </a:p>
        </p:txBody>
      </p:sp>
      <p:sp>
        <p:nvSpPr>
          <p:cNvPr id="3" name="TextBox 2">
            <a:extLst>
              <a:ext uri="{FF2B5EF4-FFF2-40B4-BE49-F238E27FC236}">
                <a16:creationId xmlns:a16="http://schemas.microsoft.com/office/drawing/2014/main" id="{A68A1AC5-49B2-7776-6615-32D7236A3E63}"/>
              </a:ext>
            </a:extLst>
          </p:cNvPr>
          <p:cNvSpPr txBox="1"/>
          <p:nvPr/>
        </p:nvSpPr>
        <p:spPr>
          <a:xfrm>
            <a:off x="2517258" y="686651"/>
            <a:ext cx="6204098" cy="1200329"/>
          </a:xfrm>
          <a:prstGeom prst="rect">
            <a:avLst/>
          </a:prstGeom>
          <a:noFill/>
        </p:spPr>
        <p:txBody>
          <a:bodyPr wrap="square">
            <a:spAutoFit/>
          </a:bodyPr>
          <a:lstStyle/>
          <a:p>
            <a:pPr algn="ctr"/>
            <a:r>
              <a:rPr lang="en-US" sz="3600" dirty="0">
                <a:solidFill>
                  <a:srgbClr val="0070C0"/>
                </a:solidFill>
                <a:latin typeface="+mj-lt"/>
                <a:ea typeface="Calibri"/>
                <a:cs typeface="Calibri"/>
              </a:rPr>
              <a:t>What is Early Help?</a:t>
            </a:r>
          </a:p>
          <a:p>
            <a:pPr algn="ctr"/>
            <a:r>
              <a:rPr lang="en-US" sz="3600" dirty="0">
                <a:solidFill>
                  <a:srgbClr val="0070C0"/>
                </a:solidFill>
                <a:latin typeface="+mj-lt"/>
                <a:ea typeface="Calibri"/>
                <a:cs typeface="Calibri"/>
              </a:rPr>
              <a:t>How does it work in Coventry</a:t>
            </a:r>
          </a:p>
        </p:txBody>
      </p:sp>
    </p:spTree>
    <p:extLst>
      <p:ext uri="{BB962C8B-B14F-4D97-AF65-F5344CB8AC3E}">
        <p14:creationId xmlns:p14="http://schemas.microsoft.com/office/powerpoint/2010/main" val="107236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EB7C2-4652-7E71-0890-98A3EF693C84}"/>
            </a:ext>
          </a:extLst>
        </p:cNvPr>
        <p:cNvGrpSpPr/>
        <p:nvPr/>
      </p:nvGrpSpPr>
      <p:grpSpPr>
        <a:xfrm>
          <a:off x="0" y="0"/>
          <a:ext cx="0" cy="0"/>
          <a:chOff x="0" y="0"/>
          <a:chExt cx="0" cy="0"/>
        </a:xfrm>
      </p:grpSpPr>
      <p:pic>
        <p:nvPicPr>
          <p:cNvPr id="2" name="Picture 1" descr="A yellow border with kids and a wheelchair&#10;&#10;Description automatically generated with medium confidence">
            <a:extLst>
              <a:ext uri="{FF2B5EF4-FFF2-40B4-BE49-F238E27FC236}">
                <a16:creationId xmlns:a16="http://schemas.microsoft.com/office/drawing/2014/main" id="{A83D4911-BA7C-FAA3-2AD6-606641DDE265}"/>
              </a:ext>
            </a:extLst>
          </p:cNvPr>
          <p:cNvPicPr>
            <a:picLocks noChangeAspect="1"/>
          </p:cNvPicPr>
          <p:nvPr/>
        </p:nvPicPr>
        <p:blipFill>
          <a:blip r:embed="rId3"/>
          <a:stretch>
            <a:fillRect/>
          </a:stretch>
        </p:blipFill>
        <p:spPr>
          <a:xfrm>
            <a:off x="0" y="0"/>
            <a:ext cx="12192000" cy="6936441"/>
          </a:xfrm>
          <a:prstGeom prst="rect">
            <a:avLst/>
          </a:prstGeom>
        </p:spPr>
      </p:pic>
      <p:sp>
        <p:nvSpPr>
          <p:cNvPr id="6" name="Title 1">
            <a:extLst>
              <a:ext uri="{FF2B5EF4-FFF2-40B4-BE49-F238E27FC236}">
                <a16:creationId xmlns:a16="http://schemas.microsoft.com/office/drawing/2014/main" id="{58EB1C9E-F07D-2226-211A-9BB9F87E1009}"/>
              </a:ext>
            </a:extLst>
          </p:cNvPr>
          <p:cNvSpPr txBox="1">
            <a:spLocks/>
          </p:cNvSpPr>
          <p:nvPr/>
        </p:nvSpPr>
        <p:spPr>
          <a:xfrm>
            <a:off x="838199" y="1165225"/>
            <a:ext cx="9314501" cy="1320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a:solidFill>
                <a:srgbClr val="FF3399"/>
              </a:solidFill>
              <a:latin typeface="+mn-lt"/>
            </a:endParaRPr>
          </a:p>
        </p:txBody>
      </p:sp>
      <p:sp>
        <p:nvSpPr>
          <p:cNvPr id="3" name="Title 3">
            <a:extLst>
              <a:ext uri="{FF2B5EF4-FFF2-40B4-BE49-F238E27FC236}">
                <a16:creationId xmlns:a16="http://schemas.microsoft.com/office/drawing/2014/main" id="{850C10EE-B794-6172-B9DF-04268E53A34F}"/>
              </a:ext>
            </a:extLst>
          </p:cNvPr>
          <p:cNvSpPr txBox="1">
            <a:spLocks/>
          </p:cNvSpPr>
          <p:nvPr/>
        </p:nvSpPr>
        <p:spPr>
          <a:xfrm>
            <a:off x="1286933" y="609600"/>
            <a:ext cx="10197494" cy="109945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sp>
        <p:nvSpPr>
          <p:cNvPr id="9" name="TextBox 8">
            <a:extLst>
              <a:ext uri="{FF2B5EF4-FFF2-40B4-BE49-F238E27FC236}">
                <a16:creationId xmlns:a16="http://schemas.microsoft.com/office/drawing/2014/main" id="{3EC10350-8323-C9B3-A706-AA4B78741F0A}"/>
              </a:ext>
            </a:extLst>
          </p:cNvPr>
          <p:cNvSpPr txBox="1"/>
          <p:nvPr/>
        </p:nvSpPr>
        <p:spPr>
          <a:xfrm>
            <a:off x="4985821" y="5062388"/>
            <a:ext cx="6257118" cy="945962"/>
          </a:xfrm>
          <a:prstGeom prst="rect">
            <a:avLst/>
          </a:prstGeom>
          <a:noFill/>
        </p:spPr>
        <p:txBody>
          <a:bodyPr wrap="square">
            <a:spAutoFit/>
          </a:bodyPr>
          <a:lstStyle/>
          <a:p>
            <a:r>
              <a:rPr lang="en-GB" dirty="0">
                <a:hlinkClick r:id="rId4"/>
              </a:rPr>
              <a:t>https://www.coventry.gov.uk/coventry-local-safeguarding-children-board/right-help-right-time</a:t>
            </a:r>
            <a:endParaRPr lang="en-GB" dirty="0"/>
          </a:p>
          <a:p>
            <a:endParaRPr lang="en-GB" dirty="0"/>
          </a:p>
        </p:txBody>
      </p:sp>
      <p:pic>
        <p:nvPicPr>
          <p:cNvPr id="5" name="Picture 4">
            <a:extLst>
              <a:ext uri="{FF2B5EF4-FFF2-40B4-BE49-F238E27FC236}">
                <a16:creationId xmlns:a16="http://schemas.microsoft.com/office/drawing/2014/main" id="{24AA7190-C1B0-2BB0-F72F-2FF701F4420D}"/>
              </a:ext>
            </a:extLst>
          </p:cNvPr>
          <p:cNvPicPr>
            <a:picLocks noChangeAspect="1"/>
          </p:cNvPicPr>
          <p:nvPr/>
        </p:nvPicPr>
        <p:blipFill>
          <a:blip r:embed="rId5"/>
          <a:stretch>
            <a:fillRect/>
          </a:stretch>
        </p:blipFill>
        <p:spPr>
          <a:xfrm>
            <a:off x="878471" y="242490"/>
            <a:ext cx="10293879" cy="4819898"/>
          </a:xfrm>
          <a:prstGeom prst="rect">
            <a:avLst/>
          </a:prstGeom>
        </p:spPr>
      </p:pic>
    </p:spTree>
    <p:extLst>
      <p:ext uri="{BB962C8B-B14F-4D97-AF65-F5344CB8AC3E}">
        <p14:creationId xmlns:p14="http://schemas.microsoft.com/office/powerpoint/2010/main" val="3595027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051F3-14D0-08EC-DE47-8006CAD9AD4F}"/>
            </a:ext>
          </a:extLst>
        </p:cNvPr>
        <p:cNvGrpSpPr/>
        <p:nvPr/>
      </p:nvGrpSpPr>
      <p:grpSpPr>
        <a:xfrm>
          <a:off x="0" y="0"/>
          <a:ext cx="0" cy="0"/>
          <a:chOff x="0" y="0"/>
          <a:chExt cx="0" cy="0"/>
        </a:xfrm>
      </p:grpSpPr>
      <p:pic>
        <p:nvPicPr>
          <p:cNvPr id="2" name="Picture 1" descr="A yellow border with kids and a wheelchair&#10;&#10;Description automatically generated with medium confidence">
            <a:extLst>
              <a:ext uri="{FF2B5EF4-FFF2-40B4-BE49-F238E27FC236}">
                <a16:creationId xmlns:a16="http://schemas.microsoft.com/office/drawing/2014/main" id="{24EE97E8-6B8B-4547-7964-5B4F256F1121}"/>
              </a:ext>
            </a:extLst>
          </p:cNvPr>
          <p:cNvPicPr>
            <a:picLocks noChangeAspect="1"/>
          </p:cNvPicPr>
          <p:nvPr/>
        </p:nvPicPr>
        <p:blipFill>
          <a:blip r:embed="rId3"/>
          <a:stretch>
            <a:fillRect/>
          </a:stretch>
        </p:blipFill>
        <p:spPr>
          <a:xfrm>
            <a:off x="0" y="-78441"/>
            <a:ext cx="12192000" cy="6936441"/>
          </a:xfrm>
          <a:prstGeom prst="rect">
            <a:avLst/>
          </a:prstGeom>
        </p:spPr>
      </p:pic>
      <p:sp>
        <p:nvSpPr>
          <p:cNvPr id="5" name="TextBox 4">
            <a:extLst>
              <a:ext uri="{FF2B5EF4-FFF2-40B4-BE49-F238E27FC236}">
                <a16:creationId xmlns:a16="http://schemas.microsoft.com/office/drawing/2014/main" id="{B6DC2050-FAB6-0A60-54EE-931CABB91635}"/>
              </a:ext>
            </a:extLst>
          </p:cNvPr>
          <p:cNvSpPr txBox="1"/>
          <p:nvPr/>
        </p:nvSpPr>
        <p:spPr>
          <a:xfrm>
            <a:off x="615578" y="285767"/>
            <a:ext cx="5971177" cy="861774"/>
          </a:xfrm>
          <a:prstGeom prst="rect">
            <a:avLst/>
          </a:prstGeom>
          <a:noFill/>
        </p:spPr>
        <p:txBody>
          <a:bodyPr wrap="square">
            <a:spAutoFit/>
          </a:bodyPr>
          <a:lstStyle/>
          <a:p>
            <a:pPr algn="l"/>
            <a:r>
              <a:rPr lang="en-GB" sz="3200" dirty="0"/>
              <a:t>The Route To Advice</a:t>
            </a:r>
            <a:endParaRPr lang="en-GB" sz="2400" dirty="0"/>
          </a:p>
          <a:p>
            <a:pPr algn="l"/>
            <a:endParaRPr lang="en-GB" dirty="0"/>
          </a:p>
        </p:txBody>
      </p:sp>
      <p:sp>
        <p:nvSpPr>
          <p:cNvPr id="3" name="Rectangle 2">
            <a:extLst>
              <a:ext uri="{FF2B5EF4-FFF2-40B4-BE49-F238E27FC236}">
                <a16:creationId xmlns:a16="http://schemas.microsoft.com/office/drawing/2014/main" id="{29551C9A-4225-9CC8-FF1E-0C689A70615D}"/>
              </a:ext>
            </a:extLst>
          </p:cNvPr>
          <p:cNvSpPr/>
          <p:nvPr/>
        </p:nvSpPr>
        <p:spPr>
          <a:xfrm>
            <a:off x="462643" y="2374972"/>
            <a:ext cx="2307772" cy="621053"/>
          </a:xfrm>
          <a:prstGeom prst="rect">
            <a:avLst/>
          </a:prstGeom>
          <a:no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9FC61D91-6CF0-41D1-E9C1-C9736EF317D2}"/>
              </a:ext>
            </a:extLst>
          </p:cNvPr>
          <p:cNvSpPr/>
          <p:nvPr/>
        </p:nvSpPr>
        <p:spPr>
          <a:xfrm>
            <a:off x="5427608" y="3428201"/>
            <a:ext cx="1992086" cy="179656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2D26AC65-DA9A-7B46-F9AA-FF7118FD8F8F}"/>
              </a:ext>
            </a:extLst>
          </p:cNvPr>
          <p:cNvSpPr/>
          <p:nvPr/>
        </p:nvSpPr>
        <p:spPr>
          <a:xfrm>
            <a:off x="5396592" y="1343956"/>
            <a:ext cx="1992086" cy="157814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descr="Free Vectors | person silhouette">
            <a:extLst>
              <a:ext uri="{FF2B5EF4-FFF2-40B4-BE49-F238E27FC236}">
                <a16:creationId xmlns:a16="http://schemas.microsoft.com/office/drawing/2014/main" id="{185967CA-965A-8384-193F-949D605747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8677" y="1089922"/>
            <a:ext cx="1135069" cy="129181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C95050B-1125-DFDD-7595-C73D26D32A18}"/>
              </a:ext>
            </a:extLst>
          </p:cNvPr>
          <p:cNvSpPr txBox="1"/>
          <p:nvPr/>
        </p:nvSpPr>
        <p:spPr>
          <a:xfrm>
            <a:off x="701017" y="2454667"/>
            <a:ext cx="1992086" cy="461665"/>
          </a:xfrm>
          <a:prstGeom prst="rect">
            <a:avLst/>
          </a:prstGeom>
          <a:noFill/>
        </p:spPr>
        <p:txBody>
          <a:bodyPr wrap="square" rtlCol="0">
            <a:spAutoFit/>
          </a:bodyPr>
          <a:lstStyle/>
          <a:p>
            <a:r>
              <a:rPr lang="en-GB" sz="2400" dirty="0"/>
              <a:t>Professional</a:t>
            </a:r>
          </a:p>
        </p:txBody>
      </p:sp>
      <p:sp>
        <p:nvSpPr>
          <p:cNvPr id="11" name="Rectangle 10">
            <a:extLst>
              <a:ext uri="{FF2B5EF4-FFF2-40B4-BE49-F238E27FC236}">
                <a16:creationId xmlns:a16="http://schemas.microsoft.com/office/drawing/2014/main" id="{77B055B4-364E-5EA2-F382-8A28AC592ED9}"/>
              </a:ext>
            </a:extLst>
          </p:cNvPr>
          <p:cNvSpPr/>
          <p:nvPr/>
        </p:nvSpPr>
        <p:spPr>
          <a:xfrm>
            <a:off x="462643" y="2969744"/>
            <a:ext cx="2352393" cy="120486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841A3655-A851-A53D-D10A-1130F0AFCC39}"/>
              </a:ext>
            </a:extLst>
          </p:cNvPr>
          <p:cNvSpPr txBox="1"/>
          <p:nvPr/>
        </p:nvSpPr>
        <p:spPr>
          <a:xfrm>
            <a:off x="481027" y="3067333"/>
            <a:ext cx="2352393" cy="1200329"/>
          </a:xfrm>
          <a:prstGeom prst="rect">
            <a:avLst/>
          </a:prstGeom>
          <a:noFill/>
        </p:spPr>
        <p:txBody>
          <a:bodyPr wrap="square" rtlCol="0">
            <a:spAutoFit/>
          </a:bodyPr>
          <a:lstStyle/>
          <a:p>
            <a:r>
              <a:rPr lang="en-GB" dirty="0"/>
              <a:t>The professional has identified a family that need early help support</a:t>
            </a:r>
          </a:p>
        </p:txBody>
      </p:sp>
      <p:sp>
        <p:nvSpPr>
          <p:cNvPr id="13" name="TextBox 12">
            <a:extLst>
              <a:ext uri="{FF2B5EF4-FFF2-40B4-BE49-F238E27FC236}">
                <a16:creationId xmlns:a16="http://schemas.microsoft.com/office/drawing/2014/main" id="{5FAC66FF-C62B-EC6B-F199-D3FF31A35E9F}"/>
              </a:ext>
            </a:extLst>
          </p:cNvPr>
          <p:cNvSpPr txBox="1"/>
          <p:nvPr/>
        </p:nvSpPr>
        <p:spPr>
          <a:xfrm>
            <a:off x="5563680" y="1387144"/>
            <a:ext cx="1719942" cy="1477328"/>
          </a:xfrm>
          <a:prstGeom prst="rect">
            <a:avLst/>
          </a:prstGeom>
          <a:noFill/>
        </p:spPr>
        <p:txBody>
          <a:bodyPr wrap="square" rtlCol="0">
            <a:spAutoFit/>
          </a:bodyPr>
          <a:lstStyle/>
          <a:p>
            <a:r>
              <a:rPr lang="en-GB" dirty="0"/>
              <a:t>Check EHM to find out if the child is or has ever received any support</a:t>
            </a:r>
          </a:p>
        </p:txBody>
      </p:sp>
      <p:sp>
        <p:nvSpPr>
          <p:cNvPr id="14" name="TextBox 13">
            <a:extLst>
              <a:ext uri="{FF2B5EF4-FFF2-40B4-BE49-F238E27FC236}">
                <a16:creationId xmlns:a16="http://schemas.microsoft.com/office/drawing/2014/main" id="{58CE34FA-85DD-F05D-9FD3-6050E6AA6B14}"/>
              </a:ext>
            </a:extLst>
          </p:cNvPr>
          <p:cNvSpPr txBox="1"/>
          <p:nvPr/>
        </p:nvSpPr>
        <p:spPr>
          <a:xfrm>
            <a:off x="5445992" y="3438266"/>
            <a:ext cx="1992086" cy="1477328"/>
          </a:xfrm>
          <a:prstGeom prst="rect">
            <a:avLst/>
          </a:prstGeom>
          <a:noFill/>
        </p:spPr>
        <p:txBody>
          <a:bodyPr wrap="square" rtlCol="0">
            <a:spAutoFit/>
          </a:bodyPr>
          <a:lstStyle/>
          <a:p>
            <a:r>
              <a:rPr lang="en-GB" dirty="0"/>
              <a:t>If they are receiving support, you can contact the allocated professional</a:t>
            </a:r>
          </a:p>
        </p:txBody>
      </p:sp>
      <p:sp>
        <p:nvSpPr>
          <p:cNvPr id="15" name="Rectangle 14">
            <a:extLst>
              <a:ext uri="{FF2B5EF4-FFF2-40B4-BE49-F238E27FC236}">
                <a16:creationId xmlns:a16="http://schemas.microsoft.com/office/drawing/2014/main" id="{7E863CB6-6860-07B5-0198-F915CB6CB69E}"/>
              </a:ext>
            </a:extLst>
          </p:cNvPr>
          <p:cNvSpPr/>
          <p:nvPr/>
        </p:nvSpPr>
        <p:spPr>
          <a:xfrm>
            <a:off x="9213336" y="1388597"/>
            <a:ext cx="1992086" cy="157814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87AF9534-368C-52CB-2551-0C100C413F5D}"/>
              </a:ext>
            </a:extLst>
          </p:cNvPr>
          <p:cNvSpPr/>
          <p:nvPr/>
        </p:nvSpPr>
        <p:spPr>
          <a:xfrm>
            <a:off x="9263108" y="3438266"/>
            <a:ext cx="1992086" cy="157814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DB2D702F-755A-513E-17BC-D1B342378E78}"/>
              </a:ext>
            </a:extLst>
          </p:cNvPr>
          <p:cNvSpPr txBox="1"/>
          <p:nvPr/>
        </p:nvSpPr>
        <p:spPr>
          <a:xfrm>
            <a:off x="9355874" y="1450835"/>
            <a:ext cx="1707009" cy="1477328"/>
          </a:xfrm>
          <a:prstGeom prst="rect">
            <a:avLst/>
          </a:prstGeom>
          <a:noFill/>
        </p:spPr>
        <p:txBody>
          <a:bodyPr wrap="square" rtlCol="0">
            <a:spAutoFit/>
          </a:bodyPr>
          <a:lstStyle/>
          <a:p>
            <a:r>
              <a:rPr lang="en-GB" dirty="0"/>
              <a:t>Use the free phone number or email address to ask for advice</a:t>
            </a:r>
          </a:p>
        </p:txBody>
      </p:sp>
      <p:sp>
        <p:nvSpPr>
          <p:cNvPr id="18" name="TextBox 17">
            <a:extLst>
              <a:ext uri="{FF2B5EF4-FFF2-40B4-BE49-F238E27FC236}">
                <a16:creationId xmlns:a16="http://schemas.microsoft.com/office/drawing/2014/main" id="{D7BE4607-3C29-48D1-DD24-6F2585B636FB}"/>
              </a:ext>
            </a:extLst>
          </p:cNvPr>
          <p:cNvSpPr txBox="1"/>
          <p:nvPr/>
        </p:nvSpPr>
        <p:spPr>
          <a:xfrm>
            <a:off x="9528124" y="3534146"/>
            <a:ext cx="1677298" cy="1200329"/>
          </a:xfrm>
          <a:prstGeom prst="rect">
            <a:avLst/>
          </a:prstGeom>
          <a:noFill/>
        </p:spPr>
        <p:txBody>
          <a:bodyPr wrap="square" rtlCol="0">
            <a:spAutoFit/>
          </a:bodyPr>
          <a:lstStyle/>
          <a:p>
            <a:r>
              <a:rPr lang="en-GB" dirty="0"/>
              <a:t>Contact your allocated EHAC for advice</a:t>
            </a:r>
          </a:p>
        </p:txBody>
      </p:sp>
      <p:sp>
        <p:nvSpPr>
          <p:cNvPr id="19" name="Rectangle 18">
            <a:extLst>
              <a:ext uri="{FF2B5EF4-FFF2-40B4-BE49-F238E27FC236}">
                <a16:creationId xmlns:a16="http://schemas.microsoft.com/office/drawing/2014/main" id="{D3906A4F-AB34-0719-CE04-0DE3D86806D9}"/>
              </a:ext>
            </a:extLst>
          </p:cNvPr>
          <p:cNvSpPr/>
          <p:nvPr/>
        </p:nvSpPr>
        <p:spPr>
          <a:xfrm>
            <a:off x="4915484" y="886248"/>
            <a:ext cx="2952277" cy="36053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08907E30-4ED7-0320-B5E2-F3E762ACF074}"/>
              </a:ext>
            </a:extLst>
          </p:cNvPr>
          <p:cNvSpPr/>
          <p:nvPr/>
        </p:nvSpPr>
        <p:spPr>
          <a:xfrm>
            <a:off x="8744695" y="886247"/>
            <a:ext cx="2636870" cy="36053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8191E040-5F24-30F1-CCD1-73F5F48075CA}"/>
              </a:ext>
            </a:extLst>
          </p:cNvPr>
          <p:cNvSpPr txBox="1"/>
          <p:nvPr/>
        </p:nvSpPr>
        <p:spPr>
          <a:xfrm>
            <a:off x="5600447" y="860072"/>
            <a:ext cx="2459285" cy="461665"/>
          </a:xfrm>
          <a:prstGeom prst="rect">
            <a:avLst/>
          </a:prstGeom>
          <a:noFill/>
        </p:spPr>
        <p:txBody>
          <a:bodyPr wrap="square" rtlCol="0">
            <a:spAutoFit/>
          </a:bodyPr>
          <a:lstStyle/>
          <a:p>
            <a:r>
              <a:rPr lang="en-GB" sz="2400" b="1" dirty="0">
                <a:solidFill>
                  <a:srgbClr val="FF0000"/>
                </a:solidFill>
              </a:rPr>
              <a:t>ROUTE 1</a:t>
            </a:r>
          </a:p>
        </p:txBody>
      </p:sp>
      <p:sp>
        <p:nvSpPr>
          <p:cNvPr id="22" name="TextBox 21">
            <a:extLst>
              <a:ext uri="{FF2B5EF4-FFF2-40B4-BE49-F238E27FC236}">
                <a16:creationId xmlns:a16="http://schemas.microsoft.com/office/drawing/2014/main" id="{A92E9BC0-8DD1-1D1D-9A6C-5A699F0DB1CD}"/>
              </a:ext>
            </a:extLst>
          </p:cNvPr>
          <p:cNvSpPr txBox="1"/>
          <p:nvPr/>
        </p:nvSpPr>
        <p:spPr>
          <a:xfrm>
            <a:off x="9536827" y="867037"/>
            <a:ext cx="1444648" cy="461665"/>
          </a:xfrm>
          <a:prstGeom prst="rect">
            <a:avLst/>
          </a:prstGeom>
          <a:noFill/>
        </p:spPr>
        <p:txBody>
          <a:bodyPr wrap="square" rtlCol="0">
            <a:spAutoFit/>
          </a:bodyPr>
          <a:lstStyle/>
          <a:p>
            <a:r>
              <a:rPr lang="en-GB" sz="2400" b="1" dirty="0">
                <a:solidFill>
                  <a:srgbClr val="FF0000"/>
                </a:solidFill>
              </a:rPr>
              <a:t>ROUTE 2</a:t>
            </a:r>
          </a:p>
        </p:txBody>
      </p:sp>
      <p:sp>
        <p:nvSpPr>
          <p:cNvPr id="4" name="TextBox 3">
            <a:extLst>
              <a:ext uri="{FF2B5EF4-FFF2-40B4-BE49-F238E27FC236}">
                <a16:creationId xmlns:a16="http://schemas.microsoft.com/office/drawing/2014/main" id="{FFA5DD1D-FE1D-318D-EB75-7027B829DC44}"/>
              </a:ext>
            </a:extLst>
          </p:cNvPr>
          <p:cNvSpPr txBox="1"/>
          <p:nvPr/>
        </p:nvSpPr>
        <p:spPr>
          <a:xfrm>
            <a:off x="8405931" y="5223821"/>
            <a:ext cx="4441371" cy="584775"/>
          </a:xfrm>
          <a:prstGeom prst="rect">
            <a:avLst/>
          </a:prstGeom>
          <a:noFill/>
        </p:spPr>
        <p:txBody>
          <a:bodyPr wrap="square">
            <a:spAutoFit/>
          </a:bodyPr>
          <a:lstStyle/>
          <a:p>
            <a:pPr algn="l">
              <a:buNone/>
            </a:pPr>
            <a:r>
              <a:rPr lang="en-GB" sz="1600" b="1" i="0" dirty="0">
                <a:solidFill>
                  <a:srgbClr val="2D3547"/>
                </a:solidFill>
                <a:effectLst/>
                <a:latin typeface="Open Sans" panose="020B0606030504020204" pitchFamily="34" charset="0"/>
              </a:rPr>
              <a:t>Telephone: </a:t>
            </a:r>
            <a:r>
              <a:rPr lang="en-GB" sz="1600" b="0" i="0" u="sng" dirty="0">
                <a:solidFill>
                  <a:srgbClr val="633B60"/>
                </a:solidFill>
                <a:effectLst/>
                <a:latin typeface="Open Sans" panose="020B0606030504020204" pitchFamily="34" charset="0"/>
                <a:hlinkClick r:id="rId5"/>
              </a:rPr>
              <a:t>0800 8870545</a:t>
            </a:r>
            <a:endParaRPr lang="en-GB" sz="1600" b="0" i="0" dirty="0">
              <a:solidFill>
                <a:srgbClr val="2D3547"/>
              </a:solidFill>
              <a:effectLst/>
              <a:latin typeface="Open Sans" panose="020B0606030504020204" pitchFamily="34" charset="0"/>
            </a:endParaRPr>
          </a:p>
          <a:p>
            <a:pPr algn="l"/>
            <a:r>
              <a:rPr lang="en-GB" sz="1600" b="1" i="0" dirty="0">
                <a:solidFill>
                  <a:srgbClr val="2D3547"/>
                </a:solidFill>
                <a:effectLst/>
                <a:latin typeface="Open Sans" panose="020B0606030504020204" pitchFamily="34" charset="0"/>
              </a:rPr>
              <a:t>Email: </a:t>
            </a:r>
            <a:r>
              <a:rPr lang="en-GB" sz="1600" b="0" i="0" u="sng" dirty="0">
                <a:solidFill>
                  <a:srgbClr val="633B60"/>
                </a:solidFill>
                <a:effectLst/>
                <a:latin typeface="Open Sans" panose="020B0606030504020204" pitchFamily="34" charset="0"/>
                <a:hlinkClick r:id="rId6"/>
              </a:rPr>
              <a:t>earlyhelp@coventry.gov.uk</a:t>
            </a:r>
            <a:endParaRPr lang="en-GB" sz="1600" b="0" i="0" dirty="0">
              <a:solidFill>
                <a:srgbClr val="2D3547"/>
              </a:solidFill>
              <a:effectLst/>
              <a:latin typeface="Open Sans" panose="020B0606030504020204" pitchFamily="34" charset="0"/>
            </a:endParaRPr>
          </a:p>
        </p:txBody>
      </p:sp>
    </p:spTree>
    <p:extLst>
      <p:ext uri="{BB962C8B-B14F-4D97-AF65-F5344CB8AC3E}">
        <p14:creationId xmlns:p14="http://schemas.microsoft.com/office/powerpoint/2010/main" val="3013108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CA54C-4B04-D642-D591-1BF5ACB20480}"/>
            </a:ext>
          </a:extLst>
        </p:cNvPr>
        <p:cNvGrpSpPr/>
        <p:nvPr/>
      </p:nvGrpSpPr>
      <p:grpSpPr>
        <a:xfrm>
          <a:off x="0" y="0"/>
          <a:ext cx="0" cy="0"/>
          <a:chOff x="0" y="0"/>
          <a:chExt cx="0" cy="0"/>
        </a:xfrm>
      </p:grpSpPr>
      <p:pic>
        <p:nvPicPr>
          <p:cNvPr id="2" name="Picture 1" descr="A yellow border with kids and a wheelchair&#10;&#10;Description automatically generated with medium confidence">
            <a:extLst>
              <a:ext uri="{FF2B5EF4-FFF2-40B4-BE49-F238E27FC236}">
                <a16:creationId xmlns:a16="http://schemas.microsoft.com/office/drawing/2014/main" id="{756E674C-A823-FE2D-6B44-691303FC74A1}"/>
              </a:ext>
            </a:extLst>
          </p:cNvPr>
          <p:cNvPicPr>
            <a:picLocks noChangeAspect="1"/>
          </p:cNvPicPr>
          <p:nvPr/>
        </p:nvPicPr>
        <p:blipFill>
          <a:blip r:embed="rId3"/>
          <a:stretch>
            <a:fillRect/>
          </a:stretch>
        </p:blipFill>
        <p:spPr>
          <a:xfrm>
            <a:off x="0" y="0"/>
            <a:ext cx="12192000" cy="6936441"/>
          </a:xfrm>
          <a:prstGeom prst="rect">
            <a:avLst/>
          </a:prstGeom>
        </p:spPr>
      </p:pic>
      <p:sp>
        <p:nvSpPr>
          <p:cNvPr id="5" name="TextBox 4">
            <a:extLst>
              <a:ext uri="{FF2B5EF4-FFF2-40B4-BE49-F238E27FC236}">
                <a16:creationId xmlns:a16="http://schemas.microsoft.com/office/drawing/2014/main" id="{D51ED4DE-946E-431F-224A-82B7039BE9DB}"/>
              </a:ext>
            </a:extLst>
          </p:cNvPr>
          <p:cNvSpPr txBox="1"/>
          <p:nvPr/>
        </p:nvSpPr>
        <p:spPr>
          <a:xfrm>
            <a:off x="3738880" y="695796"/>
            <a:ext cx="5971177" cy="861774"/>
          </a:xfrm>
          <a:prstGeom prst="rect">
            <a:avLst/>
          </a:prstGeom>
          <a:noFill/>
        </p:spPr>
        <p:txBody>
          <a:bodyPr wrap="square">
            <a:spAutoFit/>
          </a:bodyPr>
          <a:lstStyle/>
          <a:p>
            <a:pPr algn="l"/>
            <a:r>
              <a:rPr lang="en-GB" sz="3200" dirty="0"/>
              <a:t>The Early Help Module (EHM</a:t>
            </a:r>
            <a:r>
              <a:rPr lang="en-GB" sz="2400" dirty="0"/>
              <a:t>)</a:t>
            </a:r>
          </a:p>
          <a:p>
            <a:pPr algn="l"/>
            <a:endParaRPr lang="en-GB" dirty="0"/>
          </a:p>
        </p:txBody>
      </p:sp>
      <p:sp>
        <p:nvSpPr>
          <p:cNvPr id="4" name="TextBox 3">
            <a:extLst>
              <a:ext uri="{FF2B5EF4-FFF2-40B4-BE49-F238E27FC236}">
                <a16:creationId xmlns:a16="http://schemas.microsoft.com/office/drawing/2014/main" id="{A536D348-EB6F-03E4-36FA-93DABD983D4C}"/>
              </a:ext>
            </a:extLst>
          </p:cNvPr>
          <p:cNvSpPr txBox="1"/>
          <p:nvPr/>
        </p:nvSpPr>
        <p:spPr>
          <a:xfrm>
            <a:off x="1191986" y="1390918"/>
            <a:ext cx="9808027" cy="3431709"/>
          </a:xfrm>
          <a:prstGeom prst="rect">
            <a:avLst/>
          </a:prstGeom>
          <a:noFill/>
        </p:spPr>
        <p:txBody>
          <a:bodyPr wrap="square">
            <a:spAutoFit/>
          </a:bodyPr>
          <a:lstStyle/>
          <a:p>
            <a:pPr algn="l">
              <a:buNone/>
            </a:pPr>
            <a:r>
              <a:rPr lang="en-GB" sz="2400" b="0" i="0" dirty="0">
                <a:solidFill>
                  <a:srgbClr val="2D3547"/>
                </a:solidFill>
                <a:effectLst/>
              </a:rPr>
              <a:t>EHM is the shared recorded system available to all professionals within Coventry’s Early Help Partnership.</a:t>
            </a:r>
          </a:p>
          <a:p>
            <a:pPr algn="l">
              <a:buNone/>
            </a:pPr>
            <a:endParaRPr lang="en-GB" sz="2400" b="0" i="0" dirty="0">
              <a:solidFill>
                <a:srgbClr val="2D3547"/>
              </a:solidFill>
              <a:effectLst/>
            </a:endParaRPr>
          </a:p>
          <a:p>
            <a:pPr algn="l" rtl="0" fontAlgn="base">
              <a:lnSpc>
                <a:spcPts val="1500"/>
              </a:lnSpc>
              <a:buNone/>
            </a:pPr>
            <a:endParaRPr lang="en-GB" sz="2400" dirty="0">
              <a:solidFill>
                <a:srgbClr val="2D3547"/>
              </a:solidFill>
            </a:endParaRPr>
          </a:p>
          <a:p>
            <a:pPr algn="l" rtl="0" fontAlgn="base">
              <a:lnSpc>
                <a:spcPts val="1500"/>
              </a:lnSpc>
              <a:buNone/>
            </a:pPr>
            <a:r>
              <a:rPr lang="en-GB" sz="2400" b="0" i="0" dirty="0">
                <a:solidFill>
                  <a:srgbClr val="2D3547"/>
                </a:solidFill>
                <a:effectLst/>
                <a:ea typeface="Open Sans" panose="020B0606030504020204" pitchFamily="34" charset="0"/>
                <a:cs typeface="Open Sans" panose="020B0606030504020204" pitchFamily="34" charset="0"/>
              </a:rPr>
              <a:t>Its primary function is to:</a:t>
            </a:r>
            <a:endParaRPr lang="en-US" sz="2400" b="0" i="0" dirty="0">
              <a:solidFill>
                <a:srgbClr val="000000"/>
              </a:solidFill>
              <a:effectLst/>
              <a:ea typeface="Open Sans" panose="020B0606030504020204" pitchFamily="34" charset="0"/>
              <a:cs typeface="Open Sans" panose="020B0606030504020204" pitchFamily="34" charset="0"/>
            </a:endParaRPr>
          </a:p>
          <a:p>
            <a:pPr algn="l" rtl="0" fontAlgn="base">
              <a:lnSpc>
                <a:spcPts val="1500"/>
              </a:lnSpc>
              <a:buNone/>
            </a:pPr>
            <a:endParaRPr lang="en-US" sz="2400" b="0" i="0" dirty="0">
              <a:solidFill>
                <a:srgbClr val="000000"/>
              </a:solidFill>
              <a:effectLst/>
              <a:ea typeface="Open Sans" panose="020B0606030504020204" pitchFamily="34" charset="0"/>
              <a:cs typeface="Open Sans" panose="020B0606030504020204" pitchFamily="34" charset="0"/>
            </a:endParaRPr>
          </a:p>
          <a:p>
            <a:pPr algn="l" rtl="0" fontAlgn="base">
              <a:lnSpc>
                <a:spcPts val="1500"/>
              </a:lnSpc>
              <a:buFont typeface="Arial" panose="020B0604020202020204" pitchFamily="34" charset="0"/>
              <a:buChar char="•"/>
            </a:pPr>
            <a:r>
              <a:rPr lang="en-GB" sz="2400" b="0" i="0" u="none" strike="noStrike" dirty="0">
                <a:solidFill>
                  <a:srgbClr val="000000"/>
                </a:solidFill>
                <a:effectLst/>
                <a:ea typeface="Open Sans" panose="020B0606030504020204" pitchFamily="34" charset="0"/>
                <a:cs typeface="Open Sans" panose="020B0606030504020204" pitchFamily="34" charset="0"/>
              </a:rPr>
              <a:t>Encourage communication between agencies in a systematic way.</a:t>
            </a:r>
            <a:r>
              <a:rPr lang="en-US" sz="2400" b="0" i="0" dirty="0">
                <a:solidFill>
                  <a:srgbClr val="000000"/>
                </a:solidFill>
                <a:effectLst/>
                <a:ea typeface="Open Sans" panose="020B0606030504020204" pitchFamily="34" charset="0"/>
                <a:cs typeface="Open Sans" panose="020B0606030504020204" pitchFamily="34" charset="0"/>
              </a:rPr>
              <a:t>​</a:t>
            </a:r>
          </a:p>
          <a:p>
            <a:pPr algn="l" rtl="0" fontAlgn="base">
              <a:lnSpc>
                <a:spcPts val="1500"/>
              </a:lnSpc>
              <a:buFont typeface="Arial" panose="020B0604020202020204" pitchFamily="34" charset="0"/>
              <a:buChar char="•"/>
            </a:pPr>
            <a:endParaRPr lang="en-US" sz="2400" b="0" i="0" dirty="0">
              <a:solidFill>
                <a:srgbClr val="000000"/>
              </a:solidFill>
              <a:effectLst/>
              <a:ea typeface="Open Sans" panose="020B0606030504020204" pitchFamily="34" charset="0"/>
              <a:cs typeface="Open Sans" panose="020B0606030504020204" pitchFamily="34" charset="0"/>
            </a:endParaRPr>
          </a:p>
          <a:p>
            <a:pPr algn="l" rtl="0" fontAlgn="base">
              <a:lnSpc>
                <a:spcPts val="1500"/>
              </a:lnSpc>
              <a:buFont typeface="Arial" panose="020B0604020202020204" pitchFamily="34" charset="0"/>
              <a:buChar char="•"/>
            </a:pPr>
            <a:r>
              <a:rPr lang="en-GB" sz="2400" b="0" i="0" u="none" strike="noStrike" dirty="0">
                <a:solidFill>
                  <a:srgbClr val="000000"/>
                </a:solidFill>
                <a:effectLst/>
                <a:ea typeface="Open Sans" panose="020B0606030504020204" pitchFamily="34" charset="0"/>
                <a:cs typeface="Open Sans" panose="020B0606030504020204" pitchFamily="34" charset="0"/>
              </a:rPr>
              <a:t>Support multiagency working. </a:t>
            </a:r>
            <a:r>
              <a:rPr lang="en-US" sz="2400" b="0" i="0" dirty="0">
                <a:solidFill>
                  <a:srgbClr val="000000"/>
                </a:solidFill>
                <a:effectLst/>
                <a:ea typeface="Open Sans" panose="020B0606030504020204" pitchFamily="34" charset="0"/>
                <a:cs typeface="Open Sans" panose="020B0606030504020204" pitchFamily="34" charset="0"/>
              </a:rPr>
              <a:t>​</a:t>
            </a:r>
          </a:p>
          <a:p>
            <a:pPr algn="l" rtl="0" fontAlgn="base">
              <a:lnSpc>
                <a:spcPts val="1500"/>
              </a:lnSpc>
              <a:buFont typeface="Arial" panose="020B0604020202020204" pitchFamily="34" charset="0"/>
              <a:buChar char="•"/>
            </a:pPr>
            <a:endParaRPr lang="en-US" sz="2400" b="0" i="0" dirty="0">
              <a:solidFill>
                <a:srgbClr val="000000"/>
              </a:solidFill>
              <a:effectLst/>
              <a:ea typeface="Open Sans" panose="020B0606030504020204" pitchFamily="34" charset="0"/>
              <a:cs typeface="Open Sans" panose="020B0606030504020204" pitchFamily="34" charset="0"/>
            </a:endParaRPr>
          </a:p>
          <a:p>
            <a:pPr algn="l" rtl="0" fontAlgn="base">
              <a:lnSpc>
                <a:spcPts val="1500"/>
              </a:lnSpc>
              <a:buFont typeface="Arial" panose="020B0604020202020204" pitchFamily="34" charset="0"/>
              <a:buChar char="•"/>
            </a:pPr>
            <a:r>
              <a:rPr lang="en-GB" sz="2400" b="0" i="0" u="none" strike="noStrike" dirty="0">
                <a:solidFill>
                  <a:srgbClr val="000000"/>
                </a:solidFill>
                <a:effectLst/>
                <a:ea typeface="Open Sans" panose="020B0606030504020204" pitchFamily="34" charset="0"/>
                <a:cs typeface="Open Sans" panose="020B0606030504020204" pitchFamily="34" charset="0"/>
              </a:rPr>
              <a:t>To provide children and families with a single assessment of need and</a:t>
            </a:r>
          </a:p>
          <a:p>
            <a:pPr algn="l" rtl="0" fontAlgn="base">
              <a:lnSpc>
                <a:spcPts val="1500"/>
              </a:lnSpc>
              <a:buFont typeface="Arial" panose="020B0604020202020204" pitchFamily="34" charset="0"/>
              <a:buChar char="•"/>
            </a:pPr>
            <a:endParaRPr lang="en-GB" sz="2400" dirty="0">
              <a:solidFill>
                <a:srgbClr val="000000"/>
              </a:solidFill>
              <a:ea typeface="Open Sans" panose="020B0606030504020204" pitchFamily="34" charset="0"/>
              <a:cs typeface="Open Sans" panose="020B0606030504020204" pitchFamily="34" charset="0"/>
            </a:endParaRPr>
          </a:p>
          <a:p>
            <a:pPr algn="l" rtl="0" fontAlgn="base">
              <a:lnSpc>
                <a:spcPts val="1500"/>
              </a:lnSpc>
            </a:pPr>
            <a:r>
              <a:rPr lang="en-GB" sz="2400" b="0" i="0" u="none" strike="noStrike">
                <a:solidFill>
                  <a:srgbClr val="000000"/>
                </a:solidFill>
                <a:effectLst/>
                <a:ea typeface="Open Sans" panose="020B0606030504020204" pitchFamily="34" charset="0"/>
                <a:cs typeface="Open Sans" panose="020B0606030504020204" pitchFamily="34" charset="0"/>
              </a:rPr>
              <a:t>one </a:t>
            </a:r>
            <a:r>
              <a:rPr lang="en-GB" sz="2400" b="0" i="0" u="none" strike="noStrike" dirty="0">
                <a:solidFill>
                  <a:srgbClr val="000000"/>
                </a:solidFill>
                <a:effectLst/>
                <a:ea typeface="Open Sans" panose="020B0606030504020204" pitchFamily="34" charset="0"/>
                <a:cs typeface="Open Sans" panose="020B0606030504020204" pitchFamily="34" charset="0"/>
              </a:rPr>
              <a:t>family plan</a:t>
            </a:r>
            <a:r>
              <a:rPr lang="en-GB" sz="2000" b="0" i="0" u="none" strike="noStrike" dirty="0">
                <a:solidFill>
                  <a:srgbClr val="000000"/>
                </a:solidFill>
                <a:effectLst/>
              </a:rPr>
              <a:t>.</a:t>
            </a:r>
            <a:endParaRPr lang="en-US" sz="2000" b="0" i="0" dirty="0">
              <a:solidFill>
                <a:srgbClr val="000000"/>
              </a:solidFill>
              <a:effectLst/>
            </a:endParaRPr>
          </a:p>
          <a:p>
            <a:pPr algn="l"/>
            <a:endParaRPr lang="en-GB" sz="2000" b="0" i="0" dirty="0">
              <a:solidFill>
                <a:srgbClr val="2D3547"/>
              </a:solidFill>
              <a:effectLst/>
              <a:latin typeface="Open Sans" panose="020B0606030504020204" pitchFamily="34" charset="0"/>
            </a:endParaRPr>
          </a:p>
        </p:txBody>
      </p:sp>
    </p:spTree>
    <p:extLst>
      <p:ext uri="{BB962C8B-B14F-4D97-AF65-F5344CB8AC3E}">
        <p14:creationId xmlns:p14="http://schemas.microsoft.com/office/powerpoint/2010/main" val="390376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F06D1-6BF4-9E06-C53C-28D9FD9AB151}"/>
            </a:ext>
          </a:extLst>
        </p:cNvPr>
        <p:cNvGrpSpPr/>
        <p:nvPr/>
      </p:nvGrpSpPr>
      <p:grpSpPr>
        <a:xfrm>
          <a:off x="0" y="0"/>
          <a:ext cx="0" cy="0"/>
          <a:chOff x="0" y="0"/>
          <a:chExt cx="0" cy="0"/>
        </a:xfrm>
      </p:grpSpPr>
      <p:pic>
        <p:nvPicPr>
          <p:cNvPr id="2" name="Picture 1" descr="A yellow border with kids and a wheelchair&#10;&#10;Description automatically generated with medium confidence">
            <a:extLst>
              <a:ext uri="{FF2B5EF4-FFF2-40B4-BE49-F238E27FC236}">
                <a16:creationId xmlns:a16="http://schemas.microsoft.com/office/drawing/2014/main" id="{27AA5E00-5866-C7CC-81D5-E5BCEEFA5CCF}"/>
              </a:ext>
            </a:extLst>
          </p:cNvPr>
          <p:cNvPicPr>
            <a:picLocks noChangeAspect="1"/>
          </p:cNvPicPr>
          <p:nvPr/>
        </p:nvPicPr>
        <p:blipFill>
          <a:blip r:embed="rId3"/>
          <a:stretch>
            <a:fillRect/>
          </a:stretch>
        </p:blipFill>
        <p:spPr>
          <a:xfrm>
            <a:off x="0" y="0"/>
            <a:ext cx="12192000" cy="6936441"/>
          </a:xfrm>
          <a:prstGeom prst="rect">
            <a:avLst/>
          </a:prstGeom>
        </p:spPr>
      </p:pic>
      <p:sp>
        <p:nvSpPr>
          <p:cNvPr id="5" name="TextBox 4">
            <a:extLst>
              <a:ext uri="{FF2B5EF4-FFF2-40B4-BE49-F238E27FC236}">
                <a16:creationId xmlns:a16="http://schemas.microsoft.com/office/drawing/2014/main" id="{0FBF81E5-8AE5-448A-12C6-6FBD18B6BC37}"/>
              </a:ext>
            </a:extLst>
          </p:cNvPr>
          <p:cNvSpPr txBox="1"/>
          <p:nvPr/>
        </p:nvSpPr>
        <p:spPr>
          <a:xfrm>
            <a:off x="3738880" y="695796"/>
            <a:ext cx="5971177" cy="861774"/>
          </a:xfrm>
          <a:prstGeom prst="rect">
            <a:avLst/>
          </a:prstGeom>
          <a:noFill/>
        </p:spPr>
        <p:txBody>
          <a:bodyPr wrap="square">
            <a:spAutoFit/>
          </a:bodyPr>
          <a:lstStyle/>
          <a:p>
            <a:pPr algn="l"/>
            <a:r>
              <a:rPr lang="en-GB" sz="3200" dirty="0"/>
              <a:t>The Early Help Module (EHM</a:t>
            </a:r>
            <a:r>
              <a:rPr lang="en-GB" sz="2400" dirty="0"/>
              <a:t>)</a:t>
            </a:r>
          </a:p>
          <a:p>
            <a:pPr algn="l"/>
            <a:endParaRPr lang="en-GB" dirty="0"/>
          </a:p>
        </p:txBody>
      </p:sp>
      <p:sp>
        <p:nvSpPr>
          <p:cNvPr id="4" name="TextBox 3">
            <a:extLst>
              <a:ext uri="{FF2B5EF4-FFF2-40B4-BE49-F238E27FC236}">
                <a16:creationId xmlns:a16="http://schemas.microsoft.com/office/drawing/2014/main" id="{47DA82EB-60B5-F137-5F0D-DCEBEC93D694}"/>
              </a:ext>
            </a:extLst>
          </p:cNvPr>
          <p:cNvSpPr txBox="1"/>
          <p:nvPr/>
        </p:nvSpPr>
        <p:spPr>
          <a:xfrm>
            <a:off x="1273629" y="1314717"/>
            <a:ext cx="9808027" cy="4093428"/>
          </a:xfrm>
          <a:prstGeom prst="rect">
            <a:avLst/>
          </a:prstGeom>
          <a:noFill/>
        </p:spPr>
        <p:txBody>
          <a:bodyPr wrap="square">
            <a:spAutoFit/>
          </a:bodyPr>
          <a:lstStyle/>
          <a:p>
            <a:pPr algn="l">
              <a:buNone/>
            </a:pPr>
            <a:r>
              <a:rPr lang="en-GB" sz="2000" b="0" i="0" dirty="0">
                <a:solidFill>
                  <a:srgbClr val="2D3547"/>
                </a:solidFill>
                <a:effectLst/>
                <a:latin typeface="Open Sans" panose="020B0606030504020204" pitchFamily="34" charset="0"/>
              </a:rPr>
              <a:t>To gain access to EHM you are required to attend a training session. </a:t>
            </a:r>
          </a:p>
          <a:p>
            <a:pPr algn="l">
              <a:buNone/>
            </a:pPr>
            <a:endParaRPr lang="en-GB" sz="2000" dirty="0">
              <a:solidFill>
                <a:srgbClr val="2D3547"/>
              </a:solidFill>
              <a:latin typeface="Open Sans" panose="020B0606030504020204" pitchFamily="34" charset="0"/>
            </a:endParaRPr>
          </a:p>
          <a:p>
            <a:pPr algn="l">
              <a:buNone/>
            </a:pPr>
            <a:r>
              <a:rPr lang="en-GB" sz="2000" b="0" i="0" dirty="0">
                <a:solidFill>
                  <a:srgbClr val="2D3547"/>
                </a:solidFill>
                <a:effectLst/>
                <a:latin typeface="Open Sans" panose="020B0606030504020204" pitchFamily="34" charset="0"/>
              </a:rPr>
              <a:t>There are several options for training:</a:t>
            </a:r>
          </a:p>
          <a:p>
            <a:pPr algn="l">
              <a:buNone/>
            </a:pPr>
            <a:endParaRPr lang="en-GB" sz="2000" dirty="0">
              <a:solidFill>
                <a:srgbClr val="2D3547"/>
              </a:solidFill>
              <a:latin typeface="Open Sans" panose="020B0606030504020204" pitchFamily="34" charset="0"/>
            </a:endParaRPr>
          </a:p>
          <a:p>
            <a:pPr marL="342900" indent="-342900" algn="l">
              <a:buFont typeface="Arial" panose="020B0604020202020204" pitchFamily="34" charset="0"/>
              <a:buChar char="•"/>
            </a:pPr>
            <a:r>
              <a:rPr lang="en-GB" sz="2000" b="0" i="0" dirty="0">
                <a:solidFill>
                  <a:srgbClr val="2D3547"/>
                </a:solidFill>
                <a:effectLst/>
                <a:latin typeface="Open Sans" panose="020B0606030504020204" pitchFamily="34" charset="0"/>
              </a:rPr>
              <a:t>A </a:t>
            </a:r>
            <a:r>
              <a:rPr lang="en-GB" sz="2000" dirty="0">
                <a:solidFill>
                  <a:srgbClr val="2D3547"/>
                </a:solidFill>
                <a:latin typeface="Open Sans" panose="020B0606030504020204" pitchFamily="34" charset="0"/>
              </a:rPr>
              <a:t>2-hour</a:t>
            </a:r>
            <a:r>
              <a:rPr lang="en-GB" sz="2000" b="0" i="0" dirty="0">
                <a:solidFill>
                  <a:srgbClr val="2D3547"/>
                </a:solidFill>
                <a:effectLst/>
                <a:latin typeface="Open Sans" panose="020B0606030504020204" pitchFamily="34" charset="0"/>
              </a:rPr>
              <a:t> generic session, delivered via Microsoft Teams, typically aimed at brand new users and professionals who are looking to gain an understanding of Coventry's Early Help offer and how EHM fits into this process.</a:t>
            </a:r>
          </a:p>
          <a:p>
            <a:pPr marL="342900" indent="-342900" algn="l">
              <a:buFont typeface="Arial" panose="020B0604020202020204" pitchFamily="34" charset="0"/>
              <a:buChar char="•"/>
            </a:pPr>
            <a:endParaRPr lang="en-GB" sz="2000" dirty="0">
              <a:solidFill>
                <a:srgbClr val="2D3547"/>
              </a:solidFill>
              <a:latin typeface="Open Sans" panose="020B0606030504020204" pitchFamily="34" charset="0"/>
            </a:endParaRPr>
          </a:p>
          <a:p>
            <a:pPr marL="342900" indent="-342900" algn="l">
              <a:buFont typeface="Arial" panose="020B0604020202020204" pitchFamily="34" charset="0"/>
              <a:buChar char="•"/>
            </a:pPr>
            <a:r>
              <a:rPr lang="en-GB" sz="2000" b="0" i="0" dirty="0">
                <a:solidFill>
                  <a:srgbClr val="2D3547"/>
                </a:solidFill>
                <a:effectLst/>
                <a:latin typeface="Open Sans" panose="020B0606030504020204" pitchFamily="34" charset="0"/>
              </a:rPr>
              <a:t>A bespoke session delivered to agency teams, tailoring the session to the agency specific requirements. This can be delivered via Teams or in Person at the agencies setting.</a:t>
            </a:r>
          </a:p>
          <a:p>
            <a:pPr algn="l">
              <a:buNone/>
            </a:pPr>
            <a:endParaRPr lang="en-GB" sz="2000" dirty="0">
              <a:solidFill>
                <a:srgbClr val="2D3547"/>
              </a:solidFill>
              <a:latin typeface="Open Sans" panose="020B0606030504020204" pitchFamily="34" charset="0"/>
            </a:endParaRPr>
          </a:p>
          <a:p>
            <a:pPr algn="l">
              <a:buNone/>
            </a:pPr>
            <a:endParaRPr lang="en-GB" sz="2000" b="0" i="0" dirty="0">
              <a:solidFill>
                <a:srgbClr val="2D3547"/>
              </a:solidFill>
              <a:effectLst/>
              <a:latin typeface="Open Sans" panose="020B0606030504020204" pitchFamily="34" charset="0"/>
            </a:endParaRPr>
          </a:p>
        </p:txBody>
      </p:sp>
    </p:spTree>
    <p:extLst>
      <p:ext uri="{BB962C8B-B14F-4D97-AF65-F5344CB8AC3E}">
        <p14:creationId xmlns:p14="http://schemas.microsoft.com/office/powerpoint/2010/main" val="3682803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D3960-0B0F-6AD6-4933-5C64E3032DF0}"/>
            </a:ext>
          </a:extLst>
        </p:cNvPr>
        <p:cNvGrpSpPr/>
        <p:nvPr/>
      </p:nvGrpSpPr>
      <p:grpSpPr>
        <a:xfrm>
          <a:off x="0" y="0"/>
          <a:ext cx="0" cy="0"/>
          <a:chOff x="0" y="0"/>
          <a:chExt cx="0" cy="0"/>
        </a:xfrm>
      </p:grpSpPr>
      <p:pic>
        <p:nvPicPr>
          <p:cNvPr id="2" name="Picture 1" descr="A yellow border with kids and a wheelchair&#10;&#10;Description automatically generated with medium confidence">
            <a:extLst>
              <a:ext uri="{FF2B5EF4-FFF2-40B4-BE49-F238E27FC236}">
                <a16:creationId xmlns:a16="http://schemas.microsoft.com/office/drawing/2014/main" id="{00B34A72-EA27-C088-5137-3AF057C35533}"/>
              </a:ext>
            </a:extLst>
          </p:cNvPr>
          <p:cNvPicPr>
            <a:picLocks noChangeAspect="1"/>
          </p:cNvPicPr>
          <p:nvPr/>
        </p:nvPicPr>
        <p:blipFill>
          <a:blip r:embed="rId3"/>
          <a:stretch>
            <a:fillRect/>
          </a:stretch>
        </p:blipFill>
        <p:spPr>
          <a:xfrm>
            <a:off x="0" y="0"/>
            <a:ext cx="12192000" cy="6936441"/>
          </a:xfrm>
          <a:prstGeom prst="rect">
            <a:avLst/>
          </a:prstGeom>
        </p:spPr>
      </p:pic>
      <p:sp>
        <p:nvSpPr>
          <p:cNvPr id="5" name="TextBox 4">
            <a:extLst>
              <a:ext uri="{FF2B5EF4-FFF2-40B4-BE49-F238E27FC236}">
                <a16:creationId xmlns:a16="http://schemas.microsoft.com/office/drawing/2014/main" id="{937C5914-9A14-4EDD-50E4-3F4E07B5FB6E}"/>
              </a:ext>
            </a:extLst>
          </p:cNvPr>
          <p:cNvSpPr txBox="1"/>
          <p:nvPr/>
        </p:nvSpPr>
        <p:spPr>
          <a:xfrm>
            <a:off x="3738880" y="695796"/>
            <a:ext cx="5971177" cy="861774"/>
          </a:xfrm>
          <a:prstGeom prst="rect">
            <a:avLst/>
          </a:prstGeom>
          <a:noFill/>
        </p:spPr>
        <p:txBody>
          <a:bodyPr wrap="square">
            <a:spAutoFit/>
          </a:bodyPr>
          <a:lstStyle/>
          <a:p>
            <a:pPr algn="l"/>
            <a:r>
              <a:rPr lang="en-GB" sz="3200" dirty="0"/>
              <a:t>The Early Help Module (EHM</a:t>
            </a:r>
            <a:r>
              <a:rPr lang="en-GB" sz="2400" dirty="0"/>
              <a:t>)</a:t>
            </a:r>
          </a:p>
          <a:p>
            <a:pPr algn="l"/>
            <a:endParaRPr lang="en-GB" dirty="0"/>
          </a:p>
        </p:txBody>
      </p:sp>
      <p:sp>
        <p:nvSpPr>
          <p:cNvPr id="4" name="TextBox 3">
            <a:extLst>
              <a:ext uri="{FF2B5EF4-FFF2-40B4-BE49-F238E27FC236}">
                <a16:creationId xmlns:a16="http://schemas.microsoft.com/office/drawing/2014/main" id="{A4EFCEE3-FE10-D0E1-37A7-3EED3C04F585}"/>
              </a:ext>
            </a:extLst>
          </p:cNvPr>
          <p:cNvSpPr txBox="1"/>
          <p:nvPr/>
        </p:nvSpPr>
        <p:spPr>
          <a:xfrm>
            <a:off x="598714" y="1557570"/>
            <a:ext cx="10776857" cy="3477875"/>
          </a:xfrm>
          <a:prstGeom prst="rect">
            <a:avLst/>
          </a:prstGeom>
          <a:noFill/>
        </p:spPr>
        <p:txBody>
          <a:bodyPr wrap="square">
            <a:spAutoFit/>
          </a:bodyPr>
          <a:lstStyle/>
          <a:p>
            <a:pPr algn="ctr"/>
            <a:r>
              <a:rPr lang="en-GB" sz="2000" b="0" i="0" dirty="0">
                <a:solidFill>
                  <a:srgbClr val="2D3547"/>
                </a:solidFill>
                <a:effectLst/>
                <a:latin typeface="Open Sans" panose="020B0606030504020204" pitchFamily="34" charset="0"/>
              </a:rPr>
              <a:t>The sessions are free to access and once a professional has attended a session a  login for the system can be created.</a:t>
            </a:r>
          </a:p>
          <a:p>
            <a:pPr algn="ctr"/>
            <a:endParaRPr lang="en-GB" sz="2000" b="0" i="0" dirty="0">
              <a:solidFill>
                <a:srgbClr val="2D3547"/>
              </a:solidFill>
              <a:effectLst/>
              <a:latin typeface="Open Sans" panose="020B0606030504020204" pitchFamily="34" charset="0"/>
            </a:endParaRPr>
          </a:p>
          <a:p>
            <a:pPr algn="ctr">
              <a:buNone/>
            </a:pPr>
            <a:r>
              <a:rPr lang="en-GB" sz="3200" b="0" i="0" dirty="0">
                <a:solidFill>
                  <a:srgbClr val="2D3547"/>
                </a:solidFill>
                <a:effectLst/>
                <a:latin typeface="Open Sans" panose="020B0606030504020204" pitchFamily="34" charset="0"/>
              </a:rPr>
              <a:t>To discuss your training requirements or </a:t>
            </a:r>
            <a:r>
              <a:rPr lang="en-GB" sz="3200" dirty="0">
                <a:solidFill>
                  <a:srgbClr val="2D3547"/>
                </a:solidFill>
                <a:latin typeface="Open Sans" panose="020B0606030504020204" pitchFamily="34" charset="0"/>
              </a:rPr>
              <a:t>f</a:t>
            </a:r>
            <a:r>
              <a:rPr lang="en-GB" sz="3200" b="0" i="0" dirty="0">
                <a:solidFill>
                  <a:srgbClr val="2D3547"/>
                </a:solidFill>
                <a:effectLst/>
                <a:latin typeface="Open Sans" panose="020B0606030504020204" pitchFamily="34" charset="0"/>
              </a:rPr>
              <a:t>or a list of the generic training dates or if you have any questions relating to EHM, please send an email to:</a:t>
            </a:r>
          </a:p>
          <a:p>
            <a:pPr algn="ctr">
              <a:buNone/>
            </a:pPr>
            <a:endParaRPr lang="en-GB" sz="3200" dirty="0">
              <a:solidFill>
                <a:srgbClr val="2D3547"/>
              </a:solidFill>
              <a:latin typeface="Open Sans" panose="020B0606030504020204" pitchFamily="34" charset="0"/>
            </a:endParaRPr>
          </a:p>
          <a:p>
            <a:pPr algn="ctr">
              <a:buNone/>
            </a:pPr>
            <a:r>
              <a:rPr lang="en-GB" sz="3200" dirty="0">
                <a:solidFill>
                  <a:srgbClr val="2D3547"/>
                </a:solidFill>
                <a:latin typeface="Open Sans" panose="020B0606030504020204" pitchFamily="34" charset="0"/>
              </a:rPr>
              <a:t> </a:t>
            </a:r>
            <a:r>
              <a:rPr lang="en-GB" sz="3200" b="1" i="0" u="sng" dirty="0">
                <a:solidFill>
                  <a:srgbClr val="633B60"/>
                </a:solidFill>
                <a:effectLst/>
                <a:latin typeface="Open Sans" panose="020B0606030504020204" pitchFamily="34" charset="0"/>
                <a:hlinkClick r:id="rId4"/>
              </a:rPr>
              <a:t>steven.turner@coventry.gov.uk</a:t>
            </a:r>
            <a:endParaRPr lang="en-GB" sz="3200" b="0" i="0" dirty="0">
              <a:solidFill>
                <a:srgbClr val="2D3547"/>
              </a:solidFill>
              <a:effectLst/>
              <a:latin typeface="Open Sans" panose="020B0606030504020204" pitchFamily="34" charset="0"/>
            </a:endParaRPr>
          </a:p>
        </p:txBody>
      </p:sp>
    </p:spTree>
    <p:extLst>
      <p:ext uri="{BB962C8B-B14F-4D97-AF65-F5344CB8AC3E}">
        <p14:creationId xmlns:p14="http://schemas.microsoft.com/office/powerpoint/2010/main" val="2434190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B4C5D-B527-E35C-0B16-D12D7212C50B}"/>
            </a:ext>
          </a:extLst>
        </p:cNvPr>
        <p:cNvGrpSpPr/>
        <p:nvPr/>
      </p:nvGrpSpPr>
      <p:grpSpPr>
        <a:xfrm>
          <a:off x="0" y="0"/>
          <a:ext cx="0" cy="0"/>
          <a:chOff x="0" y="0"/>
          <a:chExt cx="0" cy="0"/>
        </a:xfrm>
      </p:grpSpPr>
      <p:pic>
        <p:nvPicPr>
          <p:cNvPr id="2" name="Picture 1" descr="A yellow border with kids and a wheelchair&#10;&#10;Description automatically generated with medium confidence">
            <a:extLst>
              <a:ext uri="{FF2B5EF4-FFF2-40B4-BE49-F238E27FC236}">
                <a16:creationId xmlns:a16="http://schemas.microsoft.com/office/drawing/2014/main" id="{FEBB414A-FCDB-3157-0135-C7417E56286B}"/>
              </a:ext>
            </a:extLst>
          </p:cNvPr>
          <p:cNvPicPr>
            <a:picLocks noChangeAspect="1"/>
          </p:cNvPicPr>
          <p:nvPr/>
        </p:nvPicPr>
        <p:blipFill>
          <a:blip r:embed="rId3"/>
          <a:stretch>
            <a:fillRect/>
          </a:stretch>
        </p:blipFill>
        <p:spPr>
          <a:xfrm>
            <a:off x="0" y="0"/>
            <a:ext cx="12192000" cy="6936441"/>
          </a:xfrm>
          <a:prstGeom prst="rect">
            <a:avLst/>
          </a:prstGeom>
        </p:spPr>
      </p:pic>
      <p:sp>
        <p:nvSpPr>
          <p:cNvPr id="5" name="TextBox 4">
            <a:extLst>
              <a:ext uri="{FF2B5EF4-FFF2-40B4-BE49-F238E27FC236}">
                <a16:creationId xmlns:a16="http://schemas.microsoft.com/office/drawing/2014/main" id="{CAF761E5-A15E-B05F-C213-B57DFCDE657D}"/>
              </a:ext>
            </a:extLst>
          </p:cNvPr>
          <p:cNvSpPr txBox="1"/>
          <p:nvPr/>
        </p:nvSpPr>
        <p:spPr>
          <a:xfrm>
            <a:off x="1201304" y="1152996"/>
            <a:ext cx="5105400" cy="1846659"/>
          </a:xfrm>
          <a:prstGeom prst="rect">
            <a:avLst/>
          </a:prstGeom>
          <a:noFill/>
        </p:spPr>
        <p:txBody>
          <a:bodyPr wrap="square">
            <a:spAutoFit/>
          </a:bodyPr>
          <a:lstStyle/>
          <a:p>
            <a:pPr algn="l"/>
            <a:r>
              <a:rPr lang="en-GB" sz="3200" dirty="0"/>
              <a:t>The Early Help </a:t>
            </a:r>
          </a:p>
          <a:p>
            <a:pPr algn="l"/>
            <a:r>
              <a:rPr lang="en-GB" sz="3200" dirty="0"/>
              <a:t>Assessment Coordinators </a:t>
            </a:r>
          </a:p>
          <a:p>
            <a:pPr algn="l"/>
            <a:r>
              <a:rPr lang="en-GB" sz="3200" dirty="0"/>
              <a:t>(EHACs)</a:t>
            </a:r>
            <a:endParaRPr lang="en-GB" sz="2400" dirty="0"/>
          </a:p>
          <a:p>
            <a:pPr algn="l"/>
            <a:endParaRPr lang="en-GB" dirty="0"/>
          </a:p>
        </p:txBody>
      </p:sp>
      <p:pic>
        <p:nvPicPr>
          <p:cNvPr id="7" name="Picture 6">
            <a:extLst>
              <a:ext uri="{FF2B5EF4-FFF2-40B4-BE49-F238E27FC236}">
                <a16:creationId xmlns:a16="http://schemas.microsoft.com/office/drawing/2014/main" id="{DEAA1971-EBF4-5C24-3F0C-6D189B6C2832}"/>
              </a:ext>
            </a:extLst>
          </p:cNvPr>
          <p:cNvPicPr>
            <a:picLocks noChangeAspect="1"/>
          </p:cNvPicPr>
          <p:nvPr/>
        </p:nvPicPr>
        <p:blipFill>
          <a:blip r:embed="rId4"/>
          <a:stretch>
            <a:fillRect/>
          </a:stretch>
        </p:blipFill>
        <p:spPr>
          <a:xfrm>
            <a:off x="6977913" y="461582"/>
            <a:ext cx="4147287" cy="5570933"/>
          </a:xfrm>
          <a:prstGeom prst="rect">
            <a:avLst/>
          </a:prstGeom>
        </p:spPr>
      </p:pic>
      <p:pic>
        <p:nvPicPr>
          <p:cNvPr id="9" name="Picture 8" descr="A black text on a white background&#10;&#10;AI-generated content may be incorrect.">
            <a:extLst>
              <a:ext uri="{FF2B5EF4-FFF2-40B4-BE49-F238E27FC236}">
                <a16:creationId xmlns:a16="http://schemas.microsoft.com/office/drawing/2014/main" id="{D9426758-2CF8-5638-CE4C-E291EB0D1B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9915" y="5675372"/>
            <a:ext cx="2046514" cy="443609"/>
          </a:xfrm>
          <a:prstGeom prst="rect">
            <a:avLst/>
          </a:prstGeom>
        </p:spPr>
      </p:pic>
      <p:pic>
        <p:nvPicPr>
          <p:cNvPr id="1026" name="Picture 1">
            <a:extLst>
              <a:ext uri="{FF2B5EF4-FFF2-40B4-BE49-F238E27FC236}">
                <a16:creationId xmlns:a16="http://schemas.microsoft.com/office/drawing/2014/main" id="{AC315BE5-1710-6D4C-9040-76131810A1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7857" y="2498107"/>
            <a:ext cx="1534886" cy="2046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 name="TextBox 3">
            <a:extLst>
              <a:ext uri="{FF2B5EF4-FFF2-40B4-BE49-F238E27FC236}">
                <a16:creationId xmlns:a16="http://schemas.microsoft.com/office/drawing/2014/main" id="{0E01C1EC-35F1-CCA6-5479-555D3F070ACB}"/>
              </a:ext>
            </a:extLst>
          </p:cNvPr>
          <p:cNvSpPr txBox="1"/>
          <p:nvPr/>
        </p:nvSpPr>
        <p:spPr>
          <a:xfrm>
            <a:off x="1959600" y="4538175"/>
            <a:ext cx="5453572" cy="646331"/>
          </a:xfrm>
          <a:prstGeom prst="rect">
            <a:avLst/>
          </a:prstGeom>
          <a:noFill/>
        </p:spPr>
        <p:txBody>
          <a:bodyPr wrap="square" rtlCol="0">
            <a:spAutoFit/>
          </a:bodyPr>
          <a:lstStyle/>
          <a:p>
            <a:r>
              <a:rPr lang="en-GB" dirty="0">
                <a:hlinkClick r:id="rId7"/>
              </a:rPr>
              <a:t>Catherine.Goulding-Huckle@coventry.gov.uk</a:t>
            </a:r>
            <a:endParaRPr lang="en-GB" dirty="0"/>
          </a:p>
          <a:p>
            <a:endParaRPr lang="en-GB" dirty="0"/>
          </a:p>
        </p:txBody>
      </p:sp>
    </p:spTree>
    <p:extLst>
      <p:ext uri="{BB962C8B-B14F-4D97-AF65-F5344CB8AC3E}">
        <p14:creationId xmlns:p14="http://schemas.microsoft.com/office/powerpoint/2010/main" val="23142431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502</TotalTime>
  <Words>915</Words>
  <Application>Microsoft Office PowerPoint</Application>
  <PresentationFormat>Widescreen</PresentationFormat>
  <Paragraphs>119</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Aptos</vt:lpstr>
      <vt:lpstr>Aptos Display</vt:lpstr>
      <vt:lpstr>Arial</vt:lpstr>
      <vt:lpstr>Calibri</vt:lpstr>
      <vt:lpstr>Open Sans</vt:lpstr>
      <vt:lpstr>Symbol</vt:lpstr>
      <vt:lpstr>Times New Roman</vt:lpstr>
      <vt:lpstr>Office Theme</vt:lpstr>
      <vt:lpstr>Early Help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Turner, Steven</dc:creator>
  <cp:lastModifiedBy>Turner, Steven</cp:lastModifiedBy>
  <cp:revision>6</cp:revision>
  <dcterms:created xsi:type="dcterms:W3CDTF">2024-07-09T14:59:47Z</dcterms:created>
  <dcterms:modified xsi:type="dcterms:W3CDTF">2025-04-30T11:44:09Z</dcterms:modified>
</cp:coreProperties>
</file>