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3" r:id="rId2"/>
    <p:sldId id="265" r:id="rId3"/>
    <p:sldId id="266" r:id="rId4"/>
    <p:sldId id="294" r:id="rId5"/>
    <p:sldId id="293" r:id="rId6"/>
    <p:sldId id="296" r:id="rId7"/>
    <p:sldId id="264" r:id="rId8"/>
    <p:sldId id="29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59" d="100"/>
          <a:sy n="59" d="100"/>
        </p:scale>
        <p:origin x="92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rner, Steven" userId="195fe138-c5cf-4253-9eba-b8968b449355" providerId="ADAL" clId="{CBBC5D12-C067-458D-AEF2-5412B605F271}"/>
    <pc:docChg chg="undo custSel addSld delSld modSld sldOrd">
      <pc:chgData name="Turner, Steven" userId="195fe138-c5cf-4253-9eba-b8968b449355" providerId="ADAL" clId="{CBBC5D12-C067-458D-AEF2-5412B605F271}" dt="2024-07-24T08:10:09.860" v="3066" actId="14100"/>
      <pc:docMkLst>
        <pc:docMk/>
      </pc:docMkLst>
      <pc:sldChg chg="addSp modSp mod">
        <pc:chgData name="Turner, Steven" userId="195fe138-c5cf-4253-9eba-b8968b449355" providerId="ADAL" clId="{CBBC5D12-C067-458D-AEF2-5412B605F271}" dt="2024-07-22T09:57:27.268" v="2948" actId="1076"/>
        <pc:sldMkLst>
          <pc:docMk/>
          <pc:sldMk cId="2925140649" sldId="263"/>
        </pc:sldMkLst>
      </pc:sldChg>
      <pc:sldChg chg="addSp delSp modSp mod ord modAnim">
        <pc:chgData name="Turner, Steven" userId="195fe138-c5cf-4253-9eba-b8968b449355" providerId="ADAL" clId="{CBBC5D12-C067-458D-AEF2-5412B605F271}" dt="2024-07-22T10:06:40.784" v="3065" actId="6549"/>
        <pc:sldMkLst>
          <pc:docMk/>
          <pc:sldMk cId="1187353204" sldId="264"/>
        </pc:sldMkLst>
      </pc:sldChg>
      <pc:sldChg chg="addSp delSp modSp mod modAnim">
        <pc:chgData name="Turner, Steven" userId="195fe138-c5cf-4253-9eba-b8968b449355" providerId="ADAL" clId="{CBBC5D12-C067-458D-AEF2-5412B605F271}" dt="2024-07-24T08:10:09.860" v="3066" actId="14100"/>
        <pc:sldMkLst>
          <pc:docMk/>
          <pc:sldMk cId="3000524775" sldId="265"/>
        </pc:sldMkLst>
      </pc:sldChg>
      <pc:sldChg chg="addSp delSp modSp mod">
        <pc:chgData name="Turner, Steven" userId="195fe138-c5cf-4253-9eba-b8968b449355" providerId="ADAL" clId="{CBBC5D12-C067-458D-AEF2-5412B605F271}" dt="2024-07-22T10:01:26.969" v="3007" actId="1076"/>
        <pc:sldMkLst>
          <pc:docMk/>
          <pc:sldMk cId="222930144" sldId="266"/>
        </pc:sldMkLst>
      </pc:sldChg>
      <pc:sldChg chg="del">
        <pc:chgData name="Turner, Steven" userId="195fe138-c5cf-4253-9eba-b8968b449355" providerId="ADAL" clId="{CBBC5D12-C067-458D-AEF2-5412B605F271}" dt="2024-07-11T14:42:50.739" v="2202" actId="47"/>
        <pc:sldMkLst>
          <pc:docMk/>
          <pc:sldMk cId="2663478566" sldId="289"/>
        </pc:sldMkLst>
      </pc:sldChg>
      <pc:sldChg chg="del">
        <pc:chgData name="Turner, Steven" userId="195fe138-c5cf-4253-9eba-b8968b449355" providerId="ADAL" clId="{CBBC5D12-C067-458D-AEF2-5412B605F271}" dt="2024-07-11T14:42:50.739" v="2202" actId="47"/>
        <pc:sldMkLst>
          <pc:docMk/>
          <pc:sldMk cId="1311091812" sldId="290"/>
        </pc:sldMkLst>
      </pc:sldChg>
      <pc:sldChg chg="del">
        <pc:chgData name="Turner, Steven" userId="195fe138-c5cf-4253-9eba-b8968b449355" providerId="ADAL" clId="{CBBC5D12-C067-458D-AEF2-5412B605F271}" dt="2024-07-11T14:42:50.739" v="2202" actId="47"/>
        <pc:sldMkLst>
          <pc:docMk/>
          <pc:sldMk cId="3759570757" sldId="291"/>
        </pc:sldMkLst>
      </pc:sldChg>
      <pc:sldChg chg="del">
        <pc:chgData name="Turner, Steven" userId="195fe138-c5cf-4253-9eba-b8968b449355" providerId="ADAL" clId="{CBBC5D12-C067-458D-AEF2-5412B605F271}" dt="2024-07-11T14:42:50.739" v="2202" actId="47"/>
        <pc:sldMkLst>
          <pc:docMk/>
          <pc:sldMk cId="2227381639" sldId="292"/>
        </pc:sldMkLst>
      </pc:sldChg>
      <pc:sldChg chg="addSp delSp modSp new mod">
        <pc:chgData name="Turner, Steven" userId="195fe138-c5cf-4253-9eba-b8968b449355" providerId="ADAL" clId="{CBBC5D12-C067-458D-AEF2-5412B605F271}" dt="2024-07-22T10:04:13.944" v="3029" actId="1076"/>
        <pc:sldMkLst>
          <pc:docMk/>
          <pc:sldMk cId="1854309402" sldId="293"/>
        </pc:sldMkLst>
      </pc:sldChg>
      <pc:sldChg chg="addSp delSp modSp new mod">
        <pc:chgData name="Turner, Steven" userId="195fe138-c5cf-4253-9eba-b8968b449355" providerId="ADAL" clId="{CBBC5D12-C067-458D-AEF2-5412B605F271}" dt="2024-07-22T10:02:10.619" v="3013" actId="14100"/>
        <pc:sldMkLst>
          <pc:docMk/>
          <pc:sldMk cId="757420693" sldId="294"/>
        </pc:sldMkLst>
      </pc:sldChg>
      <pc:sldChg chg="new del">
        <pc:chgData name="Turner, Steven" userId="195fe138-c5cf-4253-9eba-b8968b449355" providerId="ADAL" clId="{CBBC5D12-C067-458D-AEF2-5412B605F271}" dt="2024-07-22T09:57:38.923" v="2950" actId="47"/>
        <pc:sldMkLst>
          <pc:docMk/>
          <pc:sldMk cId="2901449866" sldId="295"/>
        </pc:sldMkLst>
      </pc:sldChg>
      <pc:sldChg chg="addSp delSp modSp add mod delAnim modAnim">
        <pc:chgData name="Turner, Steven" userId="195fe138-c5cf-4253-9eba-b8968b449355" providerId="ADAL" clId="{CBBC5D12-C067-458D-AEF2-5412B605F271}" dt="2024-07-22T10:03:13.923" v="3022" actId="1076"/>
        <pc:sldMkLst>
          <pc:docMk/>
          <pc:sldMk cId="3916360735" sldId="295"/>
        </pc:sldMkLst>
      </pc:sldChg>
    </pc:docChg>
  </pc:docChgLst>
  <pc:docChgLst>
    <pc:chgData name="Turner, Steven" userId="195fe138-c5cf-4253-9eba-b8968b449355" providerId="ADAL" clId="{D7E9BC21-3C71-4D60-914B-7F74CFCBAB59}"/>
    <pc:docChg chg="custSel addSld modSld">
      <pc:chgData name="Turner, Steven" userId="195fe138-c5cf-4253-9eba-b8968b449355" providerId="ADAL" clId="{D7E9BC21-3C71-4D60-914B-7F74CFCBAB59}" dt="2025-05-07T09:00:56.140" v="270" actId="478"/>
      <pc:docMkLst>
        <pc:docMk/>
      </pc:docMkLst>
      <pc:sldChg chg="modNotesTx">
        <pc:chgData name="Turner, Steven" userId="195fe138-c5cf-4253-9eba-b8968b449355" providerId="ADAL" clId="{D7E9BC21-3C71-4D60-914B-7F74CFCBAB59}" dt="2025-04-28T07:56:18.503" v="266" actId="6549"/>
        <pc:sldMkLst>
          <pc:docMk/>
          <pc:sldMk cId="2925140649" sldId="263"/>
        </pc:sldMkLst>
      </pc:sldChg>
      <pc:sldChg chg="delSp modSp mod delAnim modNotesTx">
        <pc:chgData name="Turner, Steven" userId="195fe138-c5cf-4253-9eba-b8968b449355" providerId="ADAL" clId="{D7E9BC21-3C71-4D60-914B-7F74CFCBAB59}" dt="2025-05-07T09:00:56.140" v="270" actId="478"/>
        <pc:sldMkLst>
          <pc:docMk/>
          <pc:sldMk cId="1187353204" sldId="264"/>
        </pc:sldMkLst>
        <pc:spChg chg="mod">
          <ac:chgData name="Turner, Steven" userId="195fe138-c5cf-4253-9eba-b8968b449355" providerId="ADAL" clId="{D7E9BC21-3C71-4D60-914B-7F74CFCBAB59}" dt="2025-04-28T07:55:25.362" v="25" actId="313"/>
          <ac:spMkLst>
            <pc:docMk/>
            <pc:sldMk cId="1187353204" sldId="264"/>
            <ac:spMk id="4" creationId="{3ADEF23D-EF84-81C2-7B24-696D26EDEB32}"/>
          </ac:spMkLst>
        </pc:spChg>
        <pc:picChg chg="del">
          <ac:chgData name="Turner, Steven" userId="195fe138-c5cf-4253-9eba-b8968b449355" providerId="ADAL" clId="{D7E9BC21-3C71-4D60-914B-7F74CFCBAB59}" dt="2025-05-07T09:00:56.140" v="270" actId="478"/>
          <ac:picMkLst>
            <pc:docMk/>
            <pc:sldMk cId="1187353204" sldId="264"/>
            <ac:picMk id="7" creationId="{4659E6D9-9CD8-6C8D-3614-257B776F940F}"/>
          </ac:picMkLst>
        </pc:picChg>
      </pc:sldChg>
      <pc:sldChg chg="delSp mod delAnim">
        <pc:chgData name="Turner, Steven" userId="195fe138-c5cf-4253-9eba-b8968b449355" providerId="ADAL" clId="{D7E9BC21-3C71-4D60-914B-7F74CFCBAB59}" dt="2025-05-07T09:00:51.748" v="269" actId="478"/>
        <pc:sldMkLst>
          <pc:docMk/>
          <pc:sldMk cId="3000524775" sldId="265"/>
        </pc:sldMkLst>
        <pc:picChg chg="del">
          <ac:chgData name="Turner, Steven" userId="195fe138-c5cf-4253-9eba-b8968b449355" providerId="ADAL" clId="{D7E9BC21-3C71-4D60-914B-7F74CFCBAB59}" dt="2025-05-07T09:00:51.748" v="269" actId="478"/>
          <ac:picMkLst>
            <pc:docMk/>
            <pc:sldMk cId="3000524775" sldId="265"/>
            <ac:picMk id="4" creationId="{84D25DC6-D0E1-9C1F-C213-F0D399F18EE4}"/>
          </ac:picMkLst>
        </pc:picChg>
      </pc:sldChg>
      <pc:sldChg chg="modSp mod">
        <pc:chgData name="Turner, Steven" userId="195fe138-c5cf-4253-9eba-b8968b449355" providerId="ADAL" clId="{D7E9BC21-3C71-4D60-914B-7F74CFCBAB59}" dt="2025-04-28T07:54:09.800" v="6" actId="1076"/>
        <pc:sldMkLst>
          <pc:docMk/>
          <pc:sldMk cId="1854309402" sldId="293"/>
        </pc:sldMkLst>
        <pc:spChg chg="mod">
          <ac:chgData name="Turner, Steven" userId="195fe138-c5cf-4253-9eba-b8968b449355" providerId="ADAL" clId="{D7E9BC21-3C71-4D60-914B-7F74CFCBAB59}" dt="2025-04-28T07:54:06.669" v="5" actId="255"/>
          <ac:spMkLst>
            <pc:docMk/>
            <pc:sldMk cId="1854309402" sldId="293"/>
            <ac:spMk id="2" creationId="{B9C5DA04-538F-E061-2F7F-CF7913E1E19B}"/>
          </ac:spMkLst>
        </pc:spChg>
        <pc:graphicFrameChg chg="mod">
          <ac:chgData name="Turner, Steven" userId="195fe138-c5cf-4253-9eba-b8968b449355" providerId="ADAL" clId="{D7E9BC21-3C71-4D60-914B-7F74CFCBAB59}" dt="2025-04-28T07:54:09.800" v="6" actId="1076"/>
          <ac:graphicFrameMkLst>
            <pc:docMk/>
            <pc:sldMk cId="1854309402" sldId="293"/>
            <ac:graphicFrameMk id="4" creationId="{8294C79D-3B4E-A863-8208-049B53C0E594}"/>
          </ac:graphicFrameMkLst>
        </pc:graphicFrameChg>
      </pc:sldChg>
      <pc:sldChg chg="modNotesTx">
        <pc:chgData name="Turner, Steven" userId="195fe138-c5cf-4253-9eba-b8968b449355" providerId="ADAL" clId="{D7E9BC21-3C71-4D60-914B-7F74CFCBAB59}" dt="2025-04-28T07:56:37.296" v="268" actId="6549"/>
        <pc:sldMkLst>
          <pc:docMk/>
          <pc:sldMk cId="3916360735" sldId="295"/>
        </pc:sldMkLst>
      </pc:sldChg>
      <pc:sldChg chg="modSp add mod">
        <pc:chgData name="Turner, Steven" userId="195fe138-c5cf-4253-9eba-b8968b449355" providerId="ADAL" clId="{D7E9BC21-3C71-4D60-914B-7F74CFCBAB59}" dt="2025-04-28T07:55:01.597" v="20" actId="1076"/>
        <pc:sldMkLst>
          <pc:docMk/>
          <pc:sldMk cId="3365086139" sldId="296"/>
        </pc:sldMkLst>
        <pc:spChg chg="mod">
          <ac:chgData name="Turner, Steven" userId="195fe138-c5cf-4253-9eba-b8968b449355" providerId="ADAL" clId="{D7E9BC21-3C71-4D60-914B-7F74CFCBAB59}" dt="2025-04-28T07:54:53.247" v="19" actId="20577"/>
          <ac:spMkLst>
            <pc:docMk/>
            <pc:sldMk cId="3365086139" sldId="296"/>
            <ac:spMk id="2" creationId="{692EFF0C-23BF-2DAB-7EA9-CD6001E020A6}"/>
          </ac:spMkLst>
        </pc:spChg>
        <pc:graphicFrameChg chg="mod">
          <ac:chgData name="Turner, Steven" userId="195fe138-c5cf-4253-9eba-b8968b449355" providerId="ADAL" clId="{D7E9BC21-3C71-4D60-914B-7F74CFCBAB59}" dt="2025-04-28T07:55:01.597" v="20" actId="1076"/>
          <ac:graphicFrameMkLst>
            <pc:docMk/>
            <pc:sldMk cId="3365086139" sldId="296"/>
            <ac:graphicFrameMk id="4" creationId="{619CA6CA-E20D-EDB5-4D6C-1A9D716BC99D}"/>
          </ac:graphicFrameMkLst>
        </pc:graphicFrameChg>
      </pc:sldChg>
    </pc:docChg>
  </pc:docChgLst>
  <pc:docChgLst>
    <pc:chgData name="Turner, Steven" userId="195fe138-c5cf-4253-9eba-b8968b449355" providerId="ADAL" clId="{697FC4B8-FBFA-4869-A334-E801249F104C}"/>
    <pc:docChg chg="modSld">
      <pc:chgData name="Turner, Steven" userId="195fe138-c5cf-4253-9eba-b8968b449355" providerId="ADAL" clId="{697FC4B8-FBFA-4869-A334-E801249F104C}" dt="2024-08-28T09:44:05.487" v="40" actId="20577"/>
      <pc:docMkLst>
        <pc:docMk/>
      </pc:docMkLst>
      <pc:sldChg chg="modSp mod">
        <pc:chgData name="Turner, Steven" userId="195fe138-c5cf-4253-9eba-b8968b449355" providerId="ADAL" clId="{697FC4B8-FBFA-4869-A334-E801249F104C}" dt="2024-08-28T09:44:05.487" v="40" actId="20577"/>
        <pc:sldMkLst>
          <pc:docMk/>
          <pc:sldMk cId="2925140649" sldId="2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FF7A6-8164-4733-8624-1C408D1504E2}" type="datetimeFigureOut">
              <a:rPr lang="en-GB" smtClean="0"/>
              <a:t>07/05/2025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47FC6A-A920-487F-B0C5-0369725695B1}" type="slidenum">
              <a:rPr lang="en-GB" smtClean="0"/>
              <a:t>‹#›</a:t>
            </a:fld>
            <a:endParaRPr lang="en-GB"/>
          </a:p>
        </p:txBody>
      </p:sp>
    </p:spTree>
    <p:extLst>
      <p:ext uri="{BB962C8B-B14F-4D97-AF65-F5344CB8AC3E}">
        <p14:creationId xmlns:p14="http://schemas.microsoft.com/office/powerpoint/2010/main" val="1482244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96DDE2-FA54-47E8-82EA-6F85FA7F856E}" type="slidenum">
              <a:rPr lang="en-GB" smtClean="0"/>
              <a:t>1</a:t>
            </a:fld>
            <a:endParaRPr lang="en-GB"/>
          </a:p>
        </p:txBody>
      </p:sp>
    </p:spTree>
    <p:extLst>
      <p:ext uri="{BB962C8B-B14F-4D97-AF65-F5344CB8AC3E}">
        <p14:creationId xmlns:p14="http://schemas.microsoft.com/office/powerpoint/2010/main" val="1346370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96DDE2-FA54-47E8-82EA-6F85FA7F856E}" type="slidenum">
              <a:rPr lang="en-GB" smtClean="0"/>
              <a:t>7</a:t>
            </a:fld>
            <a:endParaRPr lang="en-GB"/>
          </a:p>
        </p:txBody>
      </p:sp>
    </p:spTree>
    <p:extLst>
      <p:ext uri="{BB962C8B-B14F-4D97-AF65-F5344CB8AC3E}">
        <p14:creationId xmlns:p14="http://schemas.microsoft.com/office/powerpoint/2010/main" val="1564587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96DDE2-FA54-47E8-82EA-6F85FA7F856E}" type="slidenum">
              <a:rPr lang="en-GB" smtClean="0"/>
              <a:t>8</a:t>
            </a:fld>
            <a:endParaRPr lang="en-GB"/>
          </a:p>
        </p:txBody>
      </p:sp>
    </p:spTree>
    <p:extLst>
      <p:ext uri="{BB962C8B-B14F-4D97-AF65-F5344CB8AC3E}">
        <p14:creationId xmlns:p14="http://schemas.microsoft.com/office/powerpoint/2010/main" val="61769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22871-4540-5D4D-B8E4-6638415C2A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671CA66-054C-E1F9-FF51-151AEDB08A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DE823D5-6890-7484-FE20-D2822D6D278D}"/>
              </a:ext>
            </a:extLst>
          </p:cNvPr>
          <p:cNvSpPr>
            <a:spLocks noGrp="1"/>
          </p:cNvSpPr>
          <p:nvPr>
            <p:ph type="dt" sz="half" idx="10"/>
          </p:nvPr>
        </p:nvSpPr>
        <p:spPr/>
        <p:txBody>
          <a:bodyPr/>
          <a:lstStyle/>
          <a:p>
            <a:fld id="{A931FD63-D3E2-4301-A129-0C9DB38D9951}" type="datetimeFigureOut">
              <a:rPr lang="en-GB" smtClean="0"/>
              <a:t>07/05/2025</a:t>
            </a:fld>
            <a:endParaRPr lang="en-GB"/>
          </a:p>
        </p:txBody>
      </p:sp>
      <p:sp>
        <p:nvSpPr>
          <p:cNvPr id="5" name="Footer Placeholder 4">
            <a:extLst>
              <a:ext uri="{FF2B5EF4-FFF2-40B4-BE49-F238E27FC236}">
                <a16:creationId xmlns:a16="http://schemas.microsoft.com/office/drawing/2014/main" id="{B2B5C923-D925-BD25-3224-80157E090D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9AB4C6-A157-A83E-234F-B309BA56D3D4}"/>
              </a:ext>
            </a:extLst>
          </p:cNvPr>
          <p:cNvSpPr>
            <a:spLocks noGrp="1"/>
          </p:cNvSpPr>
          <p:nvPr>
            <p:ph type="sldNum" sz="quarter" idx="12"/>
          </p:nvPr>
        </p:nvSpPr>
        <p:spPr/>
        <p:txBody>
          <a:bodyPr/>
          <a:lstStyle/>
          <a:p>
            <a:fld id="{8284746E-F1CE-4079-A6B4-BBC0A44987AE}" type="slidenum">
              <a:rPr lang="en-GB" smtClean="0"/>
              <a:t>‹#›</a:t>
            </a:fld>
            <a:endParaRPr lang="en-GB"/>
          </a:p>
        </p:txBody>
      </p:sp>
    </p:spTree>
    <p:extLst>
      <p:ext uri="{BB962C8B-B14F-4D97-AF65-F5344CB8AC3E}">
        <p14:creationId xmlns:p14="http://schemas.microsoft.com/office/powerpoint/2010/main" val="2766704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C2846-FC9C-C151-9B0C-66A0C2A57B8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4EB720-A005-B423-19CC-B24C879E81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757D16-586A-8B7F-32FB-C19990915A66}"/>
              </a:ext>
            </a:extLst>
          </p:cNvPr>
          <p:cNvSpPr>
            <a:spLocks noGrp="1"/>
          </p:cNvSpPr>
          <p:nvPr>
            <p:ph type="dt" sz="half" idx="10"/>
          </p:nvPr>
        </p:nvSpPr>
        <p:spPr/>
        <p:txBody>
          <a:bodyPr/>
          <a:lstStyle/>
          <a:p>
            <a:fld id="{A931FD63-D3E2-4301-A129-0C9DB38D9951}" type="datetimeFigureOut">
              <a:rPr lang="en-GB" smtClean="0"/>
              <a:t>07/05/2025</a:t>
            </a:fld>
            <a:endParaRPr lang="en-GB"/>
          </a:p>
        </p:txBody>
      </p:sp>
      <p:sp>
        <p:nvSpPr>
          <p:cNvPr id="5" name="Footer Placeholder 4">
            <a:extLst>
              <a:ext uri="{FF2B5EF4-FFF2-40B4-BE49-F238E27FC236}">
                <a16:creationId xmlns:a16="http://schemas.microsoft.com/office/drawing/2014/main" id="{C93AA5F8-035E-9413-9787-D2ADCEC6EE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C8BA20-1A60-31C4-549D-4F378EBED041}"/>
              </a:ext>
            </a:extLst>
          </p:cNvPr>
          <p:cNvSpPr>
            <a:spLocks noGrp="1"/>
          </p:cNvSpPr>
          <p:nvPr>
            <p:ph type="sldNum" sz="quarter" idx="12"/>
          </p:nvPr>
        </p:nvSpPr>
        <p:spPr/>
        <p:txBody>
          <a:bodyPr/>
          <a:lstStyle/>
          <a:p>
            <a:fld id="{8284746E-F1CE-4079-A6B4-BBC0A44987AE}" type="slidenum">
              <a:rPr lang="en-GB" smtClean="0"/>
              <a:t>‹#›</a:t>
            </a:fld>
            <a:endParaRPr lang="en-GB"/>
          </a:p>
        </p:txBody>
      </p:sp>
    </p:spTree>
    <p:extLst>
      <p:ext uri="{BB962C8B-B14F-4D97-AF65-F5344CB8AC3E}">
        <p14:creationId xmlns:p14="http://schemas.microsoft.com/office/powerpoint/2010/main" val="3587643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E1EF2B-AA9A-D389-D9D5-10759404C5B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8C86995-474C-B645-E1D6-D936B03799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844612-FA23-0C2E-4F02-4DFF77356BC9}"/>
              </a:ext>
            </a:extLst>
          </p:cNvPr>
          <p:cNvSpPr>
            <a:spLocks noGrp="1"/>
          </p:cNvSpPr>
          <p:nvPr>
            <p:ph type="dt" sz="half" idx="10"/>
          </p:nvPr>
        </p:nvSpPr>
        <p:spPr/>
        <p:txBody>
          <a:bodyPr/>
          <a:lstStyle/>
          <a:p>
            <a:fld id="{A931FD63-D3E2-4301-A129-0C9DB38D9951}" type="datetimeFigureOut">
              <a:rPr lang="en-GB" smtClean="0"/>
              <a:t>07/05/2025</a:t>
            </a:fld>
            <a:endParaRPr lang="en-GB"/>
          </a:p>
        </p:txBody>
      </p:sp>
      <p:sp>
        <p:nvSpPr>
          <p:cNvPr id="5" name="Footer Placeholder 4">
            <a:extLst>
              <a:ext uri="{FF2B5EF4-FFF2-40B4-BE49-F238E27FC236}">
                <a16:creationId xmlns:a16="http://schemas.microsoft.com/office/drawing/2014/main" id="{55B197F8-95E1-01DA-318E-F14AE4DC15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D8F036-A4C4-69D9-1768-A15938EBD295}"/>
              </a:ext>
            </a:extLst>
          </p:cNvPr>
          <p:cNvSpPr>
            <a:spLocks noGrp="1"/>
          </p:cNvSpPr>
          <p:nvPr>
            <p:ph type="sldNum" sz="quarter" idx="12"/>
          </p:nvPr>
        </p:nvSpPr>
        <p:spPr/>
        <p:txBody>
          <a:bodyPr/>
          <a:lstStyle/>
          <a:p>
            <a:fld id="{8284746E-F1CE-4079-A6B4-BBC0A44987AE}" type="slidenum">
              <a:rPr lang="en-GB" smtClean="0"/>
              <a:t>‹#›</a:t>
            </a:fld>
            <a:endParaRPr lang="en-GB"/>
          </a:p>
        </p:txBody>
      </p:sp>
    </p:spTree>
    <p:extLst>
      <p:ext uri="{BB962C8B-B14F-4D97-AF65-F5344CB8AC3E}">
        <p14:creationId xmlns:p14="http://schemas.microsoft.com/office/powerpoint/2010/main" val="3212283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9AA4C-58C0-81C1-78CF-924238746A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1E2D72-F053-7F6B-A888-63AA45514E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0ECC88-B696-06F9-F863-9ED378F40EB9}"/>
              </a:ext>
            </a:extLst>
          </p:cNvPr>
          <p:cNvSpPr>
            <a:spLocks noGrp="1"/>
          </p:cNvSpPr>
          <p:nvPr>
            <p:ph type="dt" sz="half" idx="10"/>
          </p:nvPr>
        </p:nvSpPr>
        <p:spPr/>
        <p:txBody>
          <a:bodyPr/>
          <a:lstStyle/>
          <a:p>
            <a:fld id="{A931FD63-D3E2-4301-A129-0C9DB38D9951}" type="datetimeFigureOut">
              <a:rPr lang="en-GB" smtClean="0"/>
              <a:t>07/05/2025</a:t>
            </a:fld>
            <a:endParaRPr lang="en-GB"/>
          </a:p>
        </p:txBody>
      </p:sp>
      <p:sp>
        <p:nvSpPr>
          <p:cNvPr id="5" name="Footer Placeholder 4">
            <a:extLst>
              <a:ext uri="{FF2B5EF4-FFF2-40B4-BE49-F238E27FC236}">
                <a16:creationId xmlns:a16="http://schemas.microsoft.com/office/drawing/2014/main" id="{2402C31F-6CAD-70AD-BEF5-D9CDB8FCB8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385AB7-5142-71F9-9643-7E101838A0A8}"/>
              </a:ext>
            </a:extLst>
          </p:cNvPr>
          <p:cNvSpPr>
            <a:spLocks noGrp="1"/>
          </p:cNvSpPr>
          <p:nvPr>
            <p:ph type="sldNum" sz="quarter" idx="12"/>
          </p:nvPr>
        </p:nvSpPr>
        <p:spPr/>
        <p:txBody>
          <a:bodyPr/>
          <a:lstStyle/>
          <a:p>
            <a:fld id="{8284746E-F1CE-4079-A6B4-BBC0A44987AE}" type="slidenum">
              <a:rPr lang="en-GB" smtClean="0"/>
              <a:t>‹#›</a:t>
            </a:fld>
            <a:endParaRPr lang="en-GB"/>
          </a:p>
        </p:txBody>
      </p:sp>
    </p:spTree>
    <p:extLst>
      <p:ext uri="{BB962C8B-B14F-4D97-AF65-F5344CB8AC3E}">
        <p14:creationId xmlns:p14="http://schemas.microsoft.com/office/powerpoint/2010/main" val="4223628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06A6-EBAB-31C6-C6DB-275ED07259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0C5FD15-2FC1-8634-735D-35C3196192C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FF99CE-41A6-E3D3-47C7-91351C57BB27}"/>
              </a:ext>
            </a:extLst>
          </p:cNvPr>
          <p:cNvSpPr>
            <a:spLocks noGrp="1"/>
          </p:cNvSpPr>
          <p:nvPr>
            <p:ph type="dt" sz="half" idx="10"/>
          </p:nvPr>
        </p:nvSpPr>
        <p:spPr/>
        <p:txBody>
          <a:bodyPr/>
          <a:lstStyle/>
          <a:p>
            <a:fld id="{A931FD63-D3E2-4301-A129-0C9DB38D9951}" type="datetimeFigureOut">
              <a:rPr lang="en-GB" smtClean="0"/>
              <a:t>07/05/2025</a:t>
            </a:fld>
            <a:endParaRPr lang="en-GB"/>
          </a:p>
        </p:txBody>
      </p:sp>
      <p:sp>
        <p:nvSpPr>
          <p:cNvPr id="5" name="Footer Placeholder 4">
            <a:extLst>
              <a:ext uri="{FF2B5EF4-FFF2-40B4-BE49-F238E27FC236}">
                <a16:creationId xmlns:a16="http://schemas.microsoft.com/office/drawing/2014/main" id="{162F4DCE-F60F-BC22-9D36-39AC7B67F7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6E8483-96E7-491E-3825-7B8494791756}"/>
              </a:ext>
            </a:extLst>
          </p:cNvPr>
          <p:cNvSpPr>
            <a:spLocks noGrp="1"/>
          </p:cNvSpPr>
          <p:nvPr>
            <p:ph type="sldNum" sz="quarter" idx="12"/>
          </p:nvPr>
        </p:nvSpPr>
        <p:spPr/>
        <p:txBody>
          <a:bodyPr/>
          <a:lstStyle/>
          <a:p>
            <a:fld id="{8284746E-F1CE-4079-A6B4-BBC0A44987AE}" type="slidenum">
              <a:rPr lang="en-GB" smtClean="0"/>
              <a:t>‹#›</a:t>
            </a:fld>
            <a:endParaRPr lang="en-GB"/>
          </a:p>
        </p:txBody>
      </p:sp>
    </p:spTree>
    <p:extLst>
      <p:ext uri="{BB962C8B-B14F-4D97-AF65-F5344CB8AC3E}">
        <p14:creationId xmlns:p14="http://schemas.microsoft.com/office/powerpoint/2010/main" val="322623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17B28-E7AF-10F9-412F-549C23CA117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B730E0-8A8F-8DF5-DCCD-330E71E430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0AC6B3F-F67B-8D52-82AC-C7A95023DF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F6A65D6-BCC5-8B23-7C8C-87E8952F7F67}"/>
              </a:ext>
            </a:extLst>
          </p:cNvPr>
          <p:cNvSpPr>
            <a:spLocks noGrp="1"/>
          </p:cNvSpPr>
          <p:nvPr>
            <p:ph type="dt" sz="half" idx="10"/>
          </p:nvPr>
        </p:nvSpPr>
        <p:spPr/>
        <p:txBody>
          <a:bodyPr/>
          <a:lstStyle/>
          <a:p>
            <a:fld id="{A931FD63-D3E2-4301-A129-0C9DB38D9951}" type="datetimeFigureOut">
              <a:rPr lang="en-GB" smtClean="0"/>
              <a:t>07/05/2025</a:t>
            </a:fld>
            <a:endParaRPr lang="en-GB"/>
          </a:p>
        </p:txBody>
      </p:sp>
      <p:sp>
        <p:nvSpPr>
          <p:cNvPr id="6" name="Footer Placeholder 5">
            <a:extLst>
              <a:ext uri="{FF2B5EF4-FFF2-40B4-BE49-F238E27FC236}">
                <a16:creationId xmlns:a16="http://schemas.microsoft.com/office/drawing/2014/main" id="{D6E21E62-AAA8-00BE-8921-4D34397099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561885-4EEA-CE5C-C514-9AA1DF9D7B55}"/>
              </a:ext>
            </a:extLst>
          </p:cNvPr>
          <p:cNvSpPr>
            <a:spLocks noGrp="1"/>
          </p:cNvSpPr>
          <p:nvPr>
            <p:ph type="sldNum" sz="quarter" idx="12"/>
          </p:nvPr>
        </p:nvSpPr>
        <p:spPr/>
        <p:txBody>
          <a:bodyPr/>
          <a:lstStyle/>
          <a:p>
            <a:fld id="{8284746E-F1CE-4079-A6B4-BBC0A44987AE}" type="slidenum">
              <a:rPr lang="en-GB" smtClean="0"/>
              <a:t>‹#›</a:t>
            </a:fld>
            <a:endParaRPr lang="en-GB"/>
          </a:p>
        </p:txBody>
      </p:sp>
    </p:spTree>
    <p:extLst>
      <p:ext uri="{BB962C8B-B14F-4D97-AF65-F5344CB8AC3E}">
        <p14:creationId xmlns:p14="http://schemas.microsoft.com/office/powerpoint/2010/main" val="3092698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76F48-401F-D31D-89E6-B60DF53C5C9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AC3A4B-DBDC-C15B-DB66-DEF78A8497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B84223-769E-0813-D0CE-D4F0531EB6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FAC7385-60BB-E671-2674-F225FAE598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E6B514-6EB5-236A-8A8B-2C45083C28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56211AF-F86B-6D7B-422D-3169AA00259B}"/>
              </a:ext>
            </a:extLst>
          </p:cNvPr>
          <p:cNvSpPr>
            <a:spLocks noGrp="1"/>
          </p:cNvSpPr>
          <p:nvPr>
            <p:ph type="dt" sz="half" idx="10"/>
          </p:nvPr>
        </p:nvSpPr>
        <p:spPr/>
        <p:txBody>
          <a:bodyPr/>
          <a:lstStyle/>
          <a:p>
            <a:fld id="{A931FD63-D3E2-4301-A129-0C9DB38D9951}" type="datetimeFigureOut">
              <a:rPr lang="en-GB" smtClean="0"/>
              <a:t>07/05/2025</a:t>
            </a:fld>
            <a:endParaRPr lang="en-GB"/>
          </a:p>
        </p:txBody>
      </p:sp>
      <p:sp>
        <p:nvSpPr>
          <p:cNvPr id="8" name="Footer Placeholder 7">
            <a:extLst>
              <a:ext uri="{FF2B5EF4-FFF2-40B4-BE49-F238E27FC236}">
                <a16:creationId xmlns:a16="http://schemas.microsoft.com/office/drawing/2014/main" id="{D6F4C544-6FFB-EB0D-1916-A0919F22018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CB3C7D8-04ED-9D40-7EFB-F6AEA3C1B48A}"/>
              </a:ext>
            </a:extLst>
          </p:cNvPr>
          <p:cNvSpPr>
            <a:spLocks noGrp="1"/>
          </p:cNvSpPr>
          <p:nvPr>
            <p:ph type="sldNum" sz="quarter" idx="12"/>
          </p:nvPr>
        </p:nvSpPr>
        <p:spPr/>
        <p:txBody>
          <a:bodyPr/>
          <a:lstStyle/>
          <a:p>
            <a:fld id="{8284746E-F1CE-4079-A6B4-BBC0A44987AE}" type="slidenum">
              <a:rPr lang="en-GB" smtClean="0"/>
              <a:t>‹#›</a:t>
            </a:fld>
            <a:endParaRPr lang="en-GB"/>
          </a:p>
        </p:txBody>
      </p:sp>
    </p:spTree>
    <p:extLst>
      <p:ext uri="{BB962C8B-B14F-4D97-AF65-F5344CB8AC3E}">
        <p14:creationId xmlns:p14="http://schemas.microsoft.com/office/powerpoint/2010/main" val="151663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2467D-627D-3CA8-2E9F-FD73D741FA6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C01F692-5E51-74D7-7DBF-21210CE36CCB}"/>
              </a:ext>
            </a:extLst>
          </p:cNvPr>
          <p:cNvSpPr>
            <a:spLocks noGrp="1"/>
          </p:cNvSpPr>
          <p:nvPr>
            <p:ph type="dt" sz="half" idx="10"/>
          </p:nvPr>
        </p:nvSpPr>
        <p:spPr/>
        <p:txBody>
          <a:bodyPr/>
          <a:lstStyle/>
          <a:p>
            <a:fld id="{A931FD63-D3E2-4301-A129-0C9DB38D9951}" type="datetimeFigureOut">
              <a:rPr lang="en-GB" smtClean="0"/>
              <a:t>07/05/2025</a:t>
            </a:fld>
            <a:endParaRPr lang="en-GB"/>
          </a:p>
        </p:txBody>
      </p:sp>
      <p:sp>
        <p:nvSpPr>
          <p:cNvPr id="4" name="Footer Placeholder 3">
            <a:extLst>
              <a:ext uri="{FF2B5EF4-FFF2-40B4-BE49-F238E27FC236}">
                <a16:creationId xmlns:a16="http://schemas.microsoft.com/office/drawing/2014/main" id="{A4026049-59F1-F8B1-56D0-6963E818D9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A599AF1-710C-A476-AB9F-A3CB777DEBDB}"/>
              </a:ext>
            </a:extLst>
          </p:cNvPr>
          <p:cNvSpPr>
            <a:spLocks noGrp="1"/>
          </p:cNvSpPr>
          <p:nvPr>
            <p:ph type="sldNum" sz="quarter" idx="12"/>
          </p:nvPr>
        </p:nvSpPr>
        <p:spPr/>
        <p:txBody>
          <a:bodyPr/>
          <a:lstStyle/>
          <a:p>
            <a:fld id="{8284746E-F1CE-4079-A6B4-BBC0A44987AE}" type="slidenum">
              <a:rPr lang="en-GB" smtClean="0"/>
              <a:t>‹#›</a:t>
            </a:fld>
            <a:endParaRPr lang="en-GB"/>
          </a:p>
        </p:txBody>
      </p:sp>
    </p:spTree>
    <p:extLst>
      <p:ext uri="{BB962C8B-B14F-4D97-AF65-F5344CB8AC3E}">
        <p14:creationId xmlns:p14="http://schemas.microsoft.com/office/powerpoint/2010/main" val="2989196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7A77A8-427F-A7AA-A5C6-97E850028A62}"/>
              </a:ext>
            </a:extLst>
          </p:cNvPr>
          <p:cNvSpPr>
            <a:spLocks noGrp="1"/>
          </p:cNvSpPr>
          <p:nvPr>
            <p:ph type="dt" sz="half" idx="10"/>
          </p:nvPr>
        </p:nvSpPr>
        <p:spPr/>
        <p:txBody>
          <a:bodyPr/>
          <a:lstStyle/>
          <a:p>
            <a:fld id="{A931FD63-D3E2-4301-A129-0C9DB38D9951}" type="datetimeFigureOut">
              <a:rPr lang="en-GB" smtClean="0"/>
              <a:t>07/05/2025</a:t>
            </a:fld>
            <a:endParaRPr lang="en-GB"/>
          </a:p>
        </p:txBody>
      </p:sp>
      <p:sp>
        <p:nvSpPr>
          <p:cNvPr id="3" name="Footer Placeholder 2">
            <a:extLst>
              <a:ext uri="{FF2B5EF4-FFF2-40B4-BE49-F238E27FC236}">
                <a16:creationId xmlns:a16="http://schemas.microsoft.com/office/drawing/2014/main" id="{D253F1E8-320B-E887-0D88-FECD5CE4A07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74312E2-F52B-2662-A822-C0E0DC60ADC7}"/>
              </a:ext>
            </a:extLst>
          </p:cNvPr>
          <p:cNvSpPr>
            <a:spLocks noGrp="1"/>
          </p:cNvSpPr>
          <p:nvPr>
            <p:ph type="sldNum" sz="quarter" idx="12"/>
          </p:nvPr>
        </p:nvSpPr>
        <p:spPr/>
        <p:txBody>
          <a:bodyPr/>
          <a:lstStyle/>
          <a:p>
            <a:fld id="{8284746E-F1CE-4079-A6B4-BBC0A44987AE}" type="slidenum">
              <a:rPr lang="en-GB" smtClean="0"/>
              <a:t>‹#›</a:t>
            </a:fld>
            <a:endParaRPr lang="en-GB"/>
          </a:p>
        </p:txBody>
      </p:sp>
    </p:spTree>
    <p:extLst>
      <p:ext uri="{BB962C8B-B14F-4D97-AF65-F5344CB8AC3E}">
        <p14:creationId xmlns:p14="http://schemas.microsoft.com/office/powerpoint/2010/main" val="3817237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D6579-A850-8A8F-FDFE-7E34A8CB1D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B42AC4E-6EE7-4ACF-5DE4-FF58109393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F1D00D5-32CB-19D2-E0E3-B035B89EC9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50031B-AF82-1C59-EA85-5156A85856F8}"/>
              </a:ext>
            </a:extLst>
          </p:cNvPr>
          <p:cNvSpPr>
            <a:spLocks noGrp="1"/>
          </p:cNvSpPr>
          <p:nvPr>
            <p:ph type="dt" sz="half" idx="10"/>
          </p:nvPr>
        </p:nvSpPr>
        <p:spPr/>
        <p:txBody>
          <a:bodyPr/>
          <a:lstStyle/>
          <a:p>
            <a:fld id="{A931FD63-D3E2-4301-A129-0C9DB38D9951}" type="datetimeFigureOut">
              <a:rPr lang="en-GB" smtClean="0"/>
              <a:t>07/05/2025</a:t>
            </a:fld>
            <a:endParaRPr lang="en-GB"/>
          </a:p>
        </p:txBody>
      </p:sp>
      <p:sp>
        <p:nvSpPr>
          <p:cNvPr id="6" name="Footer Placeholder 5">
            <a:extLst>
              <a:ext uri="{FF2B5EF4-FFF2-40B4-BE49-F238E27FC236}">
                <a16:creationId xmlns:a16="http://schemas.microsoft.com/office/drawing/2014/main" id="{D3DD9793-491E-3FB0-9737-D196C28804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6D4BA4-46E0-5464-82E5-5C587AF2880E}"/>
              </a:ext>
            </a:extLst>
          </p:cNvPr>
          <p:cNvSpPr>
            <a:spLocks noGrp="1"/>
          </p:cNvSpPr>
          <p:nvPr>
            <p:ph type="sldNum" sz="quarter" idx="12"/>
          </p:nvPr>
        </p:nvSpPr>
        <p:spPr/>
        <p:txBody>
          <a:bodyPr/>
          <a:lstStyle/>
          <a:p>
            <a:fld id="{8284746E-F1CE-4079-A6B4-BBC0A44987AE}" type="slidenum">
              <a:rPr lang="en-GB" smtClean="0"/>
              <a:t>‹#›</a:t>
            </a:fld>
            <a:endParaRPr lang="en-GB"/>
          </a:p>
        </p:txBody>
      </p:sp>
    </p:spTree>
    <p:extLst>
      <p:ext uri="{BB962C8B-B14F-4D97-AF65-F5344CB8AC3E}">
        <p14:creationId xmlns:p14="http://schemas.microsoft.com/office/powerpoint/2010/main" val="498264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C7319-C137-673D-1F92-EABD40F37F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4F8418-774D-5C24-D37F-8078A88F9B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61D8586-FE40-6E0E-FB6D-BD218907EF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BC0E75-575D-546F-C98E-24497DFC3C78}"/>
              </a:ext>
            </a:extLst>
          </p:cNvPr>
          <p:cNvSpPr>
            <a:spLocks noGrp="1"/>
          </p:cNvSpPr>
          <p:nvPr>
            <p:ph type="dt" sz="half" idx="10"/>
          </p:nvPr>
        </p:nvSpPr>
        <p:spPr/>
        <p:txBody>
          <a:bodyPr/>
          <a:lstStyle/>
          <a:p>
            <a:fld id="{A931FD63-D3E2-4301-A129-0C9DB38D9951}" type="datetimeFigureOut">
              <a:rPr lang="en-GB" smtClean="0"/>
              <a:t>07/05/2025</a:t>
            </a:fld>
            <a:endParaRPr lang="en-GB"/>
          </a:p>
        </p:txBody>
      </p:sp>
      <p:sp>
        <p:nvSpPr>
          <p:cNvPr id="6" name="Footer Placeholder 5">
            <a:extLst>
              <a:ext uri="{FF2B5EF4-FFF2-40B4-BE49-F238E27FC236}">
                <a16:creationId xmlns:a16="http://schemas.microsoft.com/office/drawing/2014/main" id="{6C38036E-7187-4F7F-F3B1-4EB5047BCF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08C9C5-1077-0A04-B3FD-1C0F0402FC1B}"/>
              </a:ext>
            </a:extLst>
          </p:cNvPr>
          <p:cNvSpPr>
            <a:spLocks noGrp="1"/>
          </p:cNvSpPr>
          <p:nvPr>
            <p:ph type="sldNum" sz="quarter" idx="12"/>
          </p:nvPr>
        </p:nvSpPr>
        <p:spPr/>
        <p:txBody>
          <a:bodyPr/>
          <a:lstStyle/>
          <a:p>
            <a:fld id="{8284746E-F1CE-4079-A6B4-BBC0A44987AE}" type="slidenum">
              <a:rPr lang="en-GB" smtClean="0"/>
              <a:t>‹#›</a:t>
            </a:fld>
            <a:endParaRPr lang="en-GB"/>
          </a:p>
        </p:txBody>
      </p:sp>
    </p:spTree>
    <p:extLst>
      <p:ext uri="{BB962C8B-B14F-4D97-AF65-F5344CB8AC3E}">
        <p14:creationId xmlns:p14="http://schemas.microsoft.com/office/powerpoint/2010/main" val="3285905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2BAF81-CE85-0A9C-23DA-69EC89C1CA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CFA48-AF0F-EFB6-0CF5-6FE038AF06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FA7644-F238-A333-82D1-104EA8A4DE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31FD63-D3E2-4301-A129-0C9DB38D9951}" type="datetimeFigureOut">
              <a:rPr lang="en-GB" smtClean="0"/>
              <a:t>07/05/2025</a:t>
            </a:fld>
            <a:endParaRPr lang="en-GB"/>
          </a:p>
        </p:txBody>
      </p:sp>
      <p:sp>
        <p:nvSpPr>
          <p:cNvPr id="5" name="Footer Placeholder 4">
            <a:extLst>
              <a:ext uri="{FF2B5EF4-FFF2-40B4-BE49-F238E27FC236}">
                <a16:creationId xmlns:a16="http://schemas.microsoft.com/office/drawing/2014/main" id="{58BA6149-AB8D-D67F-9A45-A167D269BC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7A194A4-32D5-72C3-C9B7-91F463C4DE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284746E-F1CE-4079-A6B4-BBC0A44987AE}" type="slidenum">
              <a:rPr lang="en-GB" smtClean="0"/>
              <a:t>‹#›</a:t>
            </a:fld>
            <a:endParaRPr lang="en-GB"/>
          </a:p>
        </p:txBody>
      </p:sp>
    </p:spTree>
    <p:extLst>
      <p:ext uri="{BB962C8B-B14F-4D97-AF65-F5344CB8AC3E}">
        <p14:creationId xmlns:p14="http://schemas.microsoft.com/office/powerpoint/2010/main" val="2372102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oventryfamilies.co.uk/"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oventry.gov.uk/family-hubs/family-hubs-families-carers"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coventry.gov.uk/familyhub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coventry.gov.uk/startforlife"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hyperlink" Target="https://www.coventry.gov.uk/common-assessment-framework-caf/supporting-families-programme"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myaccount.coventry.gov.uk/service/Early_Help___Request_for_suppor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coventry.gov.uk/coventry-local-safeguarding-children-board/right-help-right-time" TargetMode="External"/><Relationship Id="rId5" Type="http://schemas.openxmlformats.org/officeDocument/2006/relationships/image" Target="../media/image4.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CA54C-4B04-D642-D591-1BF5ACB20480}"/>
            </a:ext>
          </a:extLst>
        </p:cNvPr>
        <p:cNvGrpSpPr/>
        <p:nvPr/>
      </p:nvGrpSpPr>
      <p:grpSpPr>
        <a:xfrm>
          <a:off x="0" y="0"/>
          <a:ext cx="0" cy="0"/>
          <a:chOff x="0" y="0"/>
          <a:chExt cx="0" cy="0"/>
        </a:xfrm>
      </p:grpSpPr>
      <p:pic>
        <p:nvPicPr>
          <p:cNvPr id="2" name="Picture 1" descr="A yellow border with kids and a wheelchair&#10;&#10;Description automatically generated with medium confidence">
            <a:extLst>
              <a:ext uri="{FF2B5EF4-FFF2-40B4-BE49-F238E27FC236}">
                <a16:creationId xmlns:a16="http://schemas.microsoft.com/office/drawing/2014/main" id="{756E674C-A823-FE2D-6B44-691303FC74A1}"/>
              </a:ext>
            </a:extLst>
          </p:cNvPr>
          <p:cNvPicPr>
            <a:picLocks noChangeAspect="1"/>
          </p:cNvPicPr>
          <p:nvPr/>
        </p:nvPicPr>
        <p:blipFill>
          <a:blip r:embed="rId3"/>
          <a:stretch>
            <a:fillRect/>
          </a:stretch>
        </p:blipFill>
        <p:spPr>
          <a:xfrm>
            <a:off x="0" y="0"/>
            <a:ext cx="12192000" cy="6936441"/>
          </a:xfrm>
          <a:prstGeom prst="rect">
            <a:avLst/>
          </a:prstGeom>
        </p:spPr>
      </p:pic>
      <p:sp>
        <p:nvSpPr>
          <p:cNvPr id="5" name="TextBox 4">
            <a:extLst>
              <a:ext uri="{FF2B5EF4-FFF2-40B4-BE49-F238E27FC236}">
                <a16:creationId xmlns:a16="http://schemas.microsoft.com/office/drawing/2014/main" id="{D51ED4DE-946E-431F-224A-82B7039BE9DB}"/>
              </a:ext>
            </a:extLst>
          </p:cNvPr>
          <p:cNvSpPr txBox="1"/>
          <p:nvPr/>
        </p:nvSpPr>
        <p:spPr>
          <a:xfrm>
            <a:off x="1148080" y="1044139"/>
            <a:ext cx="10088879" cy="1477328"/>
          </a:xfrm>
          <a:prstGeom prst="rect">
            <a:avLst/>
          </a:prstGeom>
          <a:noFill/>
        </p:spPr>
        <p:txBody>
          <a:bodyPr wrap="square">
            <a:spAutoFit/>
          </a:bodyPr>
          <a:lstStyle/>
          <a:p>
            <a:pPr algn="l"/>
            <a:r>
              <a:rPr lang="en-GB" b="0" i="0" dirty="0">
                <a:solidFill>
                  <a:srgbClr val="2D3547"/>
                </a:solidFill>
                <a:effectLst/>
                <a:latin typeface="Open Sans" panose="020B0606030504020204" pitchFamily="34" charset="0"/>
              </a:rPr>
              <a:t>As a professional we recognise that you will encounter families that need help.</a:t>
            </a:r>
          </a:p>
          <a:p>
            <a:pPr algn="l"/>
            <a:r>
              <a:rPr lang="en-GB" dirty="0">
                <a:solidFill>
                  <a:srgbClr val="2D3547"/>
                </a:solidFill>
                <a:latin typeface="Open Sans" panose="020B0606030504020204" pitchFamily="34" charset="0"/>
              </a:rPr>
              <a:t>We want to be able </a:t>
            </a:r>
            <a:r>
              <a:rPr lang="en-GB" b="0" i="0" dirty="0">
                <a:solidFill>
                  <a:srgbClr val="2D3547"/>
                </a:solidFill>
                <a:effectLst/>
                <a:latin typeface="Open Sans" panose="020B0606030504020204" pitchFamily="34" charset="0"/>
              </a:rPr>
              <a:t>to provide you with resources that you can use but also information and advice that you can give to the families you meet</a:t>
            </a:r>
            <a:r>
              <a:rPr lang="en-GB" dirty="0">
                <a:solidFill>
                  <a:srgbClr val="2D3547"/>
                </a:solidFill>
                <a:latin typeface="Open Sans" panose="020B0606030504020204" pitchFamily="34" charset="0"/>
              </a:rPr>
              <a:t>.</a:t>
            </a:r>
          </a:p>
          <a:p>
            <a:pPr algn="l"/>
            <a:endParaRPr lang="en-GB" b="0" i="0" dirty="0">
              <a:solidFill>
                <a:srgbClr val="2D3547"/>
              </a:solidFill>
              <a:effectLst/>
              <a:latin typeface="Open Sans" panose="020B0606030504020204" pitchFamily="34" charset="0"/>
            </a:endParaRPr>
          </a:p>
          <a:p>
            <a:pPr algn="l"/>
            <a:r>
              <a:rPr lang="en-GB" b="0" i="0" dirty="0">
                <a:solidFill>
                  <a:srgbClr val="2D3547"/>
                </a:solidFill>
                <a:effectLst/>
                <a:latin typeface="Open Sans" panose="020B0606030504020204" pitchFamily="34" charset="0"/>
              </a:rPr>
              <a:t>There are several ways to access </a:t>
            </a:r>
            <a:r>
              <a:rPr lang="en-GB" dirty="0">
                <a:solidFill>
                  <a:srgbClr val="2D3547"/>
                </a:solidFill>
                <a:latin typeface="Open Sans" panose="020B0606030504020204" pitchFamily="34" charset="0"/>
              </a:rPr>
              <a:t>help:</a:t>
            </a:r>
            <a:endParaRPr lang="en-GB" b="0" i="0" dirty="0">
              <a:solidFill>
                <a:srgbClr val="2D3547"/>
              </a:solidFill>
              <a:effectLst/>
              <a:latin typeface="Open Sans" panose="020B0606030504020204" pitchFamily="34" charset="0"/>
            </a:endParaRPr>
          </a:p>
        </p:txBody>
      </p:sp>
      <p:sp>
        <p:nvSpPr>
          <p:cNvPr id="3" name="TextBox 2">
            <a:extLst>
              <a:ext uri="{FF2B5EF4-FFF2-40B4-BE49-F238E27FC236}">
                <a16:creationId xmlns:a16="http://schemas.microsoft.com/office/drawing/2014/main" id="{F756F7CE-76CE-4D49-7CC4-E829DFDB6860}"/>
              </a:ext>
            </a:extLst>
          </p:cNvPr>
          <p:cNvSpPr txBox="1"/>
          <p:nvPr/>
        </p:nvSpPr>
        <p:spPr>
          <a:xfrm>
            <a:off x="3970867" y="2521467"/>
            <a:ext cx="5698066" cy="3323987"/>
          </a:xfrm>
          <a:prstGeom prst="rect">
            <a:avLst/>
          </a:prstGeom>
          <a:noFill/>
        </p:spPr>
        <p:txBody>
          <a:bodyPr wrap="square" rtlCol="0">
            <a:spAutoFit/>
          </a:bodyPr>
          <a:lstStyle/>
          <a:p>
            <a:pPr marL="285750" indent="-285750">
              <a:buFont typeface="Arial" panose="020B0604020202020204" pitchFamily="34" charset="0"/>
              <a:buChar char="•"/>
            </a:pPr>
            <a:r>
              <a:rPr lang="en-GB" sz="2400" dirty="0"/>
              <a:t>The </a:t>
            </a:r>
            <a:r>
              <a:rPr lang="en-GB" sz="2400"/>
              <a:t>Coventry Families Portal</a:t>
            </a:r>
            <a:endParaRPr lang="en-GB" sz="2400" dirty="0"/>
          </a:p>
          <a:p>
            <a:pPr marL="285750" indent="-285750">
              <a:buFont typeface="Arial" panose="020B0604020202020204" pitchFamily="34" charset="0"/>
              <a:buChar char="•"/>
            </a:pPr>
            <a:r>
              <a:rPr lang="en-GB" sz="2400" dirty="0"/>
              <a:t>Family Hubs</a:t>
            </a:r>
          </a:p>
          <a:p>
            <a:pPr marL="285750" indent="-285750">
              <a:buFont typeface="Arial" panose="020B0604020202020204" pitchFamily="34" charset="0"/>
              <a:buChar char="•"/>
            </a:pPr>
            <a:r>
              <a:rPr lang="en-GB" sz="2400" dirty="0"/>
              <a:t>Start for Life</a:t>
            </a:r>
          </a:p>
          <a:p>
            <a:pPr marL="285750" indent="-285750">
              <a:buFont typeface="Arial" panose="020B0604020202020204" pitchFamily="34" charset="0"/>
              <a:buChar char="•"/>
            </a:pPr>
            <a:r>
              <a:rPr lang="en-GB" sz="2400" dirty="0"/>
              <a:t>Supporting Families</a:t>
            </a:r>
          </a:p>
          <a:p>
            <a:pPr marL="285750" indent="-285750">
              <a:buFont typeface="Arial" panose="020B0604020202020204" pitchFamily="34" charset="0"/>
              <a:buChar char="•"/>
            </a:pPr>
            <a:r>
              <a:rPr lang="en-GB" sz="2400" dirty="0"/>
              <a:t>Submit a Request For Help Form</a:t>
            </a:r>
          </a:p>
          <a:p>
            <a:pPr marL="285750" indent="-285750">
              <a:buFont typeface="Arial" panose="020B0604020202020204" pitchFamily="34" charset="0"/>
              <a:buChar char="•"/>
            </a:pPr>
            <a:r>
              <a:rPr lang="en-GB" sz="2400" dirty="0"/>
              <a:t>Consider if a single agency or multi agency response is needed. Refer to the Right Help Right Time guidance.</a:t>
            </a:r>
          </a:p>
          <a:p>
            <a:endParaRPr lang="en-GB" dirty="0"/>
          </a:p>
        </p:txBody>
      </p:sp>
    </p:spTree>
    <p:extLst>
      <p:ext uri="{BB962C8B-B14F-4D97-AF65-F5344CB8AC3E}">
        <p14:creationId xmlns:p14="http://schemas.microsoft.com/office/powerpoint/2010/main" val="2925140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yellow border with kids and a wheelchair&#10;&#10;Description automatically generated with medium confidence">
            <a:extLst>
              <a:ext uri="{FF2B5EF4-FFF2-40B4-BE49-F238E27FC236}">
                <a16:creationId xmlns:a16="http://schemas.microsoft.com/office/drawing/2014/main" id="{A56D56C8-5348-B449-130E-CFC55513A576}"/>
              </a:ext>
            </a:extLst>
          </p:cNvPr>
          <p:cNvPicPr>
            <a:picLocks noChangeAspect="1"/>
          </p:cNvPicPr>
          <p:nvPr/>
        </p:nvPicPr>
        <p:blipFill>
          <a:blip r:embed="rId2"/>
          <a:stretch>
            <a:fillRect/>
          </a:stretch>
        </p:blipFill>
        <p:spPr>
          <a:xfrm>
            <a:off x="0" y="0"/>
            <a:ext cx="12192000" cy="6936441"/>
          </a:xfrm>
          <a:prstGeom prst="rect">
            <a:avLst/>
          </a:prstGeom>
        </p:spPr>
      </p:pic>
      <p:sp>
        <p:nvSpPr>
          <p:cNvPr id="12" name="TextBox 11">
            <a:extLst>
              <a:ext uri="{FF2B5EF4-FFF2-40B4-BE49-F238E27FC236}">
                <a16:creationId xmlns:a16="http://schemas.microsoft.com/office/drawing/2014/main" id="{AC19A25F-26AA-2CAB-C6E5-C5954F47C3EF}"/>
              </a:ext>
            </a:extLst>
          </p:cNvPr>
          <p:cNvSpPr txBox="1"/>
          <p:nvPr/>
        </p:nvSpPr>
        <p:spPr>
          <a:xfrm>
            <a:off x="406401" y="525270"/>
            <a:ext cx="4723629" cy="4801314"/>
          </a:xfrm>
          <a:prstGeom prst="rect">
            <a:avLst/>
          </a:prstGeom>
          <a:noFill/>
        </p:spPr>
        <p:txBody>
          <a:bodyPr wrap="square">
            <a:spAutoFit/>
          </a:bodyPr>
          <a:lstStyle/>
          <a:p>
            <a:r>
              <a:rPr lang="en-GB" b="0" i="0" dirty="0">
                <a:solidFill>
                  <a:srgbClr val="2D3547"/>
                </a:solidFill>
                <a:effectLst/>
                <a:latin typeface="Open Sans" panose="020B0606030504020204" pitchFamily="34" charset="0"/>
              </a:rPr>
              <a:t>The Early Help</a:t>
            </a:r>
            <a:r>
              <a:rPr lang="en-GB" dirty="0">
                <a:solidFill>
                  <a:srgbClr val="2D3547"/>
                </a:solidFill>
                <a:latin typeface="Open Sans" panose="020B0606030504020204" pitchFamily="34" charset="0"/>
              </a:rPr>
              <a:t> Portal</a:t>
            </a:r>
          </a:p>
          <a:p>
            <a:r>
              <a:rPr lang="en-GB" dirty="0">
                <a:solidFill>
                  <a:srgbClr val="2D3547"/>
                </a:solidFill>
                <a:latin typeface="Open Sans" panose="020B0606030504020204" pitchFamily="34" charset="0"/>
              </a:rPr>
              <a:t>The Coventry Families Portal is an invaluable resource to help you to help families in Coventry.</a:t>
            </a:r>
          </a:p>
          <a:p>
            <a:endParaRPr lang="en-GB" dirty="0">
              <a:solidFill>
                <a:srgbClr val="2D3547"/>
              </a:solidFill>
              <a:latin typeface="Open Sans" panose="020B0606030504020204" pitchFamily="34" charset="0"/>
            </a:endParaRPr>
          </a:p>
          <a:p>
            <a:r>
              <a:rPr lang="en-GB" dirty="0">
                <a:hlinkClick r:id="rId3"/>
              </a:rPr>
              <a:t>Coventry Family Hubs (coventryfamilies.co.uk)</a:t>
            </a:r>
            <a:endParaRPr lang="en-GB" dirty="0"/>
          </a:p>
          <a:p>
            <a:endParaRPr lang="en-GB" dirty="0"/>
          </a:p>
          <a:p>
            <a:r>
              <a:rPr lang="en-GB" dirty="0"/>
              <a:t>This web link will take you to front page of the portal, from there you can access a whole host or resources and information for children &amp; families living in Coventry.</a:t>
            </a:r>
          </a:p>
          <a:p>
            <a:endParaRPr lang="en-GB" dirty="0"/>
          </a:p>
          <a:p>
            <a:r>
              <a:rPr lang="en-GB" dirty="0"/>
              <a:t>We encourage all professionals to use and promote this fantastic resource with all the children &amp; families they are working with.</a:t>
            </a:r>
          </a:p>
          <a:p>
            <a:endParaRPr lang="en-GB" dirty="0"/>
          </a:p>
        </p:txBody>
      </p:sp>
    </p:spTree>
    <p:extLst>
      <p:ext uri="{BB962C8B-B14F-4D97-AF65-F5344CB8AC3E}">
        <p14:creationId xmlns:p14="http://schemas.microsoft.com/office/powerpoint/2010/main" val="3000524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yellow border with kids and a wheelchair&#10;&#10;Description automatically generated with medium confidence">
            <a:extLst>
              <a:ext uri="{FF2B5EF4-FFF2-40B4-BE49-F238E27FC236}">
                <a16:creationId xmlns:a16="http://schemas.microsoft.com/office/drawing/2014/main" id="{4209A544-1029-62A9-E1E4-F4EC2037D1FF}"/>
              </a:ext>
            </a:extLst>
          </p:cNvPr>
          <p:cNvPicPr>
            <a:picLocks noChangeAspect="1"/>
          </p:cNvPicPr>
          <p:nvPr/>
        </p:nvPicPr>
        <p:blipFill>
          <a:blip r:embed="rId2"/>
          <a:stretch>
            <a:fillRect/>
          </a:stretch>
        </p:blipFill>
        <p:spPr>
          <a:xfrm>
            <a:off x="0" y="0"/>
            <a:ext cx="12192000" cy="6936441"/>
          </a:xfrm>
          <a:prstGeom prst="rect">
            <a:avLst/>
          </a:prstGeom>
        </p:spPr>
      </p:pic>
      <p:sp>
        <p:nvSpPr>
          <p:cNvPr id="6" name="TextBox 5">
            <a:extLst>
              <a:ext uri="{FF2B5EF4-FFF2-40B4-BE49-F238E27FC236}">
                <a16:creationId xmlns:a16="http://schemas.microsoft.com/office/drawing/2014/main" id="{F7A09423-11B4-89D0-D8CC-4A0A2FD6BED3}"/>
              </a:ext>
            </a:extLst>
          </p:cNvPr>
          <p:cNvSpPr txBox="1"/>
          <p:nvPr/>
        </p:nvSpPr>
        <p:spPr>
          <a:xfrm>
            <a:off x="438341" y="312784"/>
            <a:ext cx="10661459" cy="4678204"/>
          </a:xfrm>
          <a:prstGeom prst="rect">
            <a:avLst/>
          </a:prstGeom>
          <a:noFill/>
        </p:spPr>
        <p:txBody>
          <a:bodyPr wrap="square">
            <a:spAutoFit/>
          </a:bodyPr>
          <a:lstStyle/>
          <a:p>
            <a:endParaRPr lang="en-GB" b="1" dirty="0"/>
          </a:p>
          <a:p>
            <a:r>
              <a:rPr lang="en-GB" dirty="0"/>
              <a:t>The Family Hub Offer – The family hubs offer a wealth of information and support.</a:t>
            </a:r>
          </a:p>
          <a:p>
            <a:endParaRPr lang="en-GB" dirty="0"/>
          </a:p>
          <a:p>
            <a:r>
              <a:rPr lang="en-GB" dirty="0"/>
              <a:t>Coventry opened 8 Family Hubs in 2018, and since that time the Family Hubs have been supporting children, young people and families. The space and buildings remain at the heart of the Coventry Early Help offer with further aspiration and opportunities to enhance and expand the Family Hub offer. </a:t>
            </a:r>
          </a:p>
          <a:p>
            <a:r>
              <a:rPr lang="en-GB" dirty="0"/>
              <a:t>The Coventry Family Hub model provides a universal ‘front door’ to families, offering a ‘one-stop shop’ of family support services across their social care, education, mental health and physical health needs.</a:t>
            </a:r>
          </a:p>
          <a:p>
            <a:endParaRPr lang="en-GB" sz="1400" dirty="0"/>
          </a:p>
          <a:p>
            <a:endParaRPr lang="en-GB" sz="1400" dirty="0"/>
          </a:p>
          <a:p>
            <a:r>
              <a:rPr lang="en-GB" dirty="0"/>
              <a:t>Our Family Hubs aim to provide family support services early, when families need them and enable access to universal and targeted services, (Right Help Right Time level 1 &amp; 2) and enable access to the intensive support of the Supporting Families team (Right Help Right Time level 3) when required. </a:t>
            </a:r>
          </a:p>
          <a:p>
            <a:endParaRPr lang="en-GB" dirty="0"/>
          </a:p>
          <a:p>
            <a:r>
              <a:rPr lang="en-GB" dirty="0"/>
              <a:t>To find out more about the family hub click on the link below:</a:t>
            </a:r>
          </a:p>
          <a:p>
            <a:r>
              <a:rPr lang="en-GB" dirty="0">
                <a:hlinkClick r:id="rId3"/>
              </a:rPr>
              <a:t>https://www.coventry.gov.uk/family-hubs/family-hubs-families-carers</a:t>
            </a:r>
            <a:endParaRPr lang="en-GB" dirty="0"/>
          </a:p>
          <a:p>
            <a:endParaRPr lang="en-GB" dirty="0"/>
          </a:p>
        </p:txBody>
      </p:sp>
      <p:pic>
        <p:nvPicPr>
          <p:cNvPr id="3" name="Picture 2">
            <a:hlinkClick r:id="rId4"/>
            <a:extLst>
              <a:ext uri="{FF2B5EF4-FFF2-40B4-BE49-F238E27FC236}">
                <a16:creationId xmlns:a16="http://schemas.microsoft.com/office/drawing/2014/main" id="{711F00E2-81EC-10E5-AB40-8ABF3B120B01}"/>
              </a:ext>
            </a:extLst>
          </p:cNvPr>
          <p:cNvPicPr>
            <a:picLocks noChangeAspect="1"/>
          </p:cNvPicPr>
          <p:nvPr/>
        </p:nvPicPr>
        <p:blipFill>
          <a:blip r:embed="rId5"/>
          <a:stretch>
            <a:fillRect/>
          </a:stretch>
        </p:blipFill>
        <p:spPr>
          <a:xfrm>
            <a:off x="7784278" y="3784599"/>
            <a:ext cx="3753863" cy="2248601"/>
          </a:xfrm>
          <a:prstGeom prst="rect">
            <a:avLst/>
          </a:prstGeom>
        </p:spPr>
      </p:pic>
    </p:spTree>
    <p:extLst>
      <p:ext uri="{BB962C8B-B14F-4D97-AF65-F5344CB8AC3E}">
        <p14:creationId xmlns:p14="http://schemas.microsoft.com/office/powerpoint/2010/main" val="222930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yellow border with kids and a wheelchair&#10;&#10;Description automatically generated with medium confidence">
            <a:extLst>
              <a:ext uri="{FF2B5EF4-FFF2-40B4-BE49-F238E27FC236}">
                <a16:creationId xmlns:a16="http://schemas.microsoft.com/office/drawing/2014/main" id="{5F79097D-7F3B-4078-3094-51D69B816C49}"/>
              </a:ext>
            </a:extLst>
          </p:cNvPr>
          <p:cNvPicPr>
            <a:picLocks noChangeAspect="1"/>
          </p:cNvPicPr>
          <p:nvPr/>
        </p:nvPicPr>
        <p:blipFill>
          <a:blip r:embed="rId2"/>
          <a:stretch>
            <a:fillRect/>
          </a:stretch>
        </p:blipFill>
        <p:spPr>
          <a:xfrm>
            <a:off x="0" y="0"/>
            <a:ext cx="12192000" cy="6936441"/>
          </a:xfrm>
          <a:prstGeom prst="rect">
            <a:avLst/>
          </a:prstGeom>
        </p:spPr>
      </p:pic>
      <p:sp>
        <p:nvSpPr>
          <p:cNvPr id="5" name="TextBox 4">
            <a:extLst>
              <a:ext uri="{FF2B5EF4-FFF2-40B4-BE49-F238E27FC236}">
                <a16:creationId xmlns:a16="http://schemas.microsoft.com/office/drawing/2014/main" id="{5C2138EC-1E64-4AF7-8986-B3D71156BEDB}"/>
              </a:ext>
            </a:extLst>
          </p:cNvPr>
          <p:cNvSpPr txBox="1"/>
          <p:nvPr/>
        </p:nvSpPr>
        <p:spPr>
          <a:xfrm>
            <a:off x="1185333" y="543973"/>
            <a:ext cx="10244667" cy="4678204"/>
          </a:xfrm>
          <a:prstGeom prst="rect">
            <a:avLst/>
          </a:prstGeom>
          <a:noFill/>
        </p:spPr>
        <p:txBody>
          <a:bodyPr wrap="square">
            <a:spAutoFit/>
          </a:bodyPr>
          <a:lstStyle/>
          <a:p>
            <a:r>
              <a:rPr lang="en-GB" sz="2800" dirty="0"/>
              <a:t>Start for Life</a:t>
            </a:r>
          </a:p>
          <a:p>
            <a:r>
              <a:rPr lang="en-GB" b="0" i="0" dirty="0">
                <a:solidFill>
                  <a:srgbClr val="2D3547"/>
                </a:solidFill>
                <a:effectLst/>
                <a:latin typeface="Open Sans" panose="020B0606030504020204" pitchFamily="34" charset="0"/>
              </a:rPr>
              <a:t>In Coventry, we want all children to get the Best Start for Life. To do this, we are making sure that there is a focus on the first 1,001 days of a child’s life, from conception to the age of two. Experiences during this time build the foundations for emotional and physical wellbeing and will influence children’s futures</a:t>
            </a:r>
          </a:p>
          <a:p>
            <a:endParaRPr lang="en-GB" dirty="0"/>
          </a:p>
          <a:p>
            <a:r>
              <a:rPr lang="en-GB" sz="2000" dirty="0"/>
              <a:t>With a comprehensive Start for Life offer for parents and babies at its core. </a:t>
            </a:r>
          </a:p>
          <a:p>
            <a:r>
              <a:rPr lang="en-GB" sz="2000" dirty="0"/>
              <a:t>This is the universal offer for all families in the first 1001 days which brings together critical services for every new family: </a:t>
            </a:r>
          </a:p>
          <a:p>
            <a:r>
              <a:rPr lang="en-GB" sz="2000" dirty="0"/>
              <a:t>• Midwifery. </a:t>
            </a:r>
          </a:p>
          <a:p>
            <a:r>
              <a:rPr lang="en-GB" sz="2000" dirty="0"/>
              <a:t>• Health visiting. </a:t>
            </a:r>
          </a:p>
          <a:p>
            <a:r>
              <a:rPr lang="en-GB" sz="2000" dirty="0"/>
              <a:t>• Perinatal mental health support. </a:t>
            </a:r>
          </a:p>
          <a:p>
            <a:r>
              <a:rPr lang="en-GB" sz="2000" dirty="0"/>
              <a:t>• Infant feeding advice with specialist breastfeeding support. </a:t>
            </a:r>
          </a:p>
          <a:p>
            <a:r>
              <a:rPr lang="en-GB" sz="2000" dirty="0"/>
              <a:t>• Services related to special educational needs and disabilities </a:t>
            </a:r>
          </a:p>
          <a:p>
            <a:r>
              <a:rPr lang="en-GB" sz="2000" dirty="0"/>
              <a:t>• Safeguarding</a:t>
            </a:r>
          </a:p>
        </p:txBody>
      </p:sp>
      <p:sp>
        <p:nvSpPr>
          <p:cNvPr id="4" name="TextBox 3">
            <a:extLst>
              <a:ext uri="{FF2B5EF4-FFF2-40B4-BE49-F238E27FC236}">
                <a16:creationId xmlns:a16="http://schemas.microsoft.com/office/drawing/2014/main" id="{30CEC92C-8B7C-376E-F57C-A5FCB064CEF8}"/>
              </a:ext>
            </a:extLst>
          </p:cNvPr>
          <p:cNvSpPr txBox="1"/>
          <p:nvPr/>
        </p:nvSpPr>
        <p:spPr>
          <a:xfrm>
            <a:off x="6307666" y="5222177"/>
            <a:ext cx="4419601" cy="646331"/>
          </a:xfrm>
          <a:prstGeom prst="rect">
            <a:avLst/>
          </a:prstGeom>
          <a:noFill/>
        </p:spPr>
        <p:txBody>
          <a:bodyPr wrap="square">
            <a:spAutoFit/>
          </a:bodyPr>
          <a:lstStyle/>
          <a:p>
            <a:r>
              <a:rPr lang="en-GB" dirty="0">
                <a:hlinkClick r:id="rId3"/>
              </a:rPr>
              <a:t>https://www.coventry.gov.uk/startforlife</a:t>
            </a:r>
            <a:endParaRPr lang="en-GB" dirty="0"/>
          </a:p>
          <a:p>
            <a:endParaRPr lang="en-GB" dirty="0"/>
          </a:p>
        </p:txBody>
      </p:sp>
    </p:spTree>
    <p:extLst>
      <p:ext uri="{BB962C8B-B14F-4D97-AF65-F5344CB8AC3E}">
        <p14:creationId xmlns:p14="http://schemas.microsoft.com/office/powerpoint/2010/main" val="757420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yellow border with kids and a wheelchair&#10;&#10;Description automatically generated with medium confidence">
            <a:extLst>
              <a:ext uri="{FF2B5EF4-FFF2-40B4-BE49-F238E27FC236}">
                <a16:creationId xmlns:a16="http://schemas.microsoft.com/office/drawing/2014/main" id="{0C79DDF3-7907-9944-10BA-9B9E663C2AE8}"/>
              </a:ext>
            </a:extLst>
          </p:cNvPr>
          <p:cNvPicPr>
            <a:picLocks noChangeAspect="1"/>
          </p:cNvPicPr>
          <p:nvPr/>
        </p:nvPicPr>
        <p:blipFill>
          <a:blip r:embed="rId2"/>
          <a:stretch>
            <a:fillRect/>
          </a:stretch>
        </p:blipFill>
        <p:spPr>
          <a:xfrm>
            <a:off x="0" y="0"/>
            <a:ext cx="12192000" cy="6936441"/>
          </a:xfrm>
          <a:prstGeom prst="rect">
            <a:avLst/>
          </a:prstGeom>
        </p:spPr>
      </p:pic>
      <p:sp>
        <p:nvSpPr>
          <p:cNvPr id="2" name="TextBox 1">
            <a:extLst>
              <a:ext uri="{FF2B5EF4-FFF2-40B4-BE49-F238E27FC236}">
                <a16:creationId xmlns:a16="http://schemas.microsoft.com/office/drawing/2014/main" id="{B9C5DA04-538F-E061-2F7F-CF7913E1E19B}"/>
              </a:ext>
            </a:extLst>
          </p:cNvPr>
          <p:cNvSpPr txBox="1"/>
          <p:nvPr/>
        </p:nvSpPr>
        <p:spPr>
          <a:xfrm>
            <a:off x="474134" y="415204"/>
            <a:ext cx="11074399" cy="5447645"/>
          </a:xfrm>
          <a:prstGeom prst="rect">
            <a:avLst/>
          </a:prstGeom>
          <a:noFill/>
        </p:spPr>
        <p:txBody>
          <a:bodyPr wrap="square">
            <a:spAutoFit/>
          </a:bodyPr>
          <a:lstStyle/>
          <a:p>
            <a:r>
              <a:rPr lang="en-GB" dirty="0">
                <a:solidFill>
                  <a:srgbClr val="2D3547"/>
                </a:solidFill>
                <a:latin typeface="Open Sans" panose="020B0606030504020204" pitchFamily="34" charset="0"/>
              </a:rPr>
              <a:t>Family Support – Supporting Families</a:t>
            </a:r>
          </a:p>
          <a:p>
            <a:endParaRPr lang="en-GB" dirty="0">
              <a:solidFill>
                <a:srgbClr val="2D3547"/>
              </a:solidFill>
              <a:latin typeface="Open Sans" panose="020B0606030504020204" pitchFamily="34" charset="0"/>
            </a:endParaRPr>
          </a:p>
          <a:p>
            <a:r>
              <a:rPr lang="en-GB" sz="1600" b="1" i="0" dirty="0">
                <a:solidFill>
                  <a:srgbClr val="DB2766"/>
                </a:solidFill>
                <a:effectLst/>
                <a:latin typeface="VAGRounded-Bold"/>
              </a:rPr>
              <a:t>How do we offer Family Support?</a:t>
            </a:r>
          </a:p>
          <a:p>
            <a:r>
              <a:rPr lang="en-GB" sz="1600" b="0" i="0" dirty="0">
                <a:solidFill>
                  <a:srgbClr val="232E5E"/>
                </a:solidFill>
                <a:effectLst/>
                <a:latin typeface="Swiss721BT-Regular"/>
              </a:rPr>
              <a:t>Family support is delivered through a 16-week intensive package of support. We will work with </a:t>
            </a:r>
            <a:r>
              <a:rPr lang="en-GB" sz="1600" dirty="0">
                <a:solidFill>
                  <a:srgbClr val="232E5E"/>
                </a:solidFill>
                <a:latin typeface="Swiss721BT-Regular"/>
              </a:rPr>
              <a:t>families to </a:t>
            </a:r>
            <a:r>
              <a:rPr lang="en-GB" sz="1600" b="0" i="0" dirty="0">
                <a:solidFill>
                  <a:srgbClr val="232E5E"/>
                </a:solidFill>
                <a:effectLst/>
                <a:latin typeface="Swiss721BT-Regular"/>
              </a:rPr>
              <a:t>understand what help </a:t>
            </a:r>
            <a:r>
              <a:rPr lang="en-GB" sz="1600" dirty="0">
                <a:solidFill>
                  <a:srgbClr val="232E5E"/>
                </a:solidFill>
                <a:latin typeface="Swiss721BT-Regular"/>
              </a:rPr>
              <a:t>they </a:t>
            </a:r>
            <a:r>
              <a:rPr lang="en-GB" sz="1600" b="0" i="0" dirty="0">
                <a:solidFill>
                  <a:srgbClr val="232E5E"/>
                </a:solidFill>
                <a:effectLst/>
                <a:latin typeface="Swiss721BT-Regular"/>
              </a:rPr>
              <a:t>need and make a plan that may include working with members of </a:t>
            </a:r>
            <a:r>
              <a:rPr lang="en-GB" sz="1600" dirty="0">
                <a:solidFill>
                  <a:srgbClr val="232E5E"/>
                </a:solidFill>
                <a:latin typeface="Swiss721BT-Regular"/>
              </a:rPr>
              <a:t>the f</a:t>
            </a:r>
            <a:r>
              <a:rPr lang="en-GB" sz="1600" b="0" i="0" dirty="0">
                <a:solidFill>
                  <a:srgbClr val="232E5E"/>
                </a:solidFill>
                <a:effectLst/>
                <a:latin typeface="Swiss721BT-Regular"/>
              </a:rPr>
              <a:t>amily, friends and other professionals so that </a:t>
            </a:r>
            <a:r>
              <a:rPr lang="en-GB" sz="1600" dirty="0">
                <a:solidFill>
                  <a:srgbClr val="232E5E"/>
                </a:solidFill>
                <a:latin typeface="Swiss721BT-Regular"/>
              </a:rPr>
              <a:t>they</a:t>
            </a:r>
            <a:r>
              <a:rPr lang="en-GB" sz="1600" b="0" i="0" dirty="0">
                <a:solidFill>
                  <a:srgbClr val="232E5E"/>
                </a:solidFill>
                <a:effectLst/>
                <a:latin typeface="Swiss721BT-Regular"/>
              </a:rPr>
              <a:t> can make positive changes.</a:t>
            </a:r>
            <a:r>
              <a:rPr lang="en-GB" sz="1600" dirty="0"/>
              <a:t> </a:t>
            </a:r>
            <a:br>
              <a:rPr lang="en-GB" sz="1600" dirty="0"/>
            </a:br>
            <a:endParaRPr lang="en-GB" sz="1600" dirty="0">
              <a:solidFill>
                <a:srgbClr val="2D3547"/>
              </a:solidFill>
              <a:latin typeface="Open Sans" panose="020B0606030504020204" pitchFamily="34" charset="0"/>
            </a:endParaRPr>
          </a:p>
          <a:p>
            <a:r>
              <a:rPr lang="en-GB" sz="1600" b="1" i="0" dirty="0">
                <a:solidFill>
                  <a:srgbClr val="DB2766"/>
                </a:solidFill>
                <a:effectLst/>
                <a:latin typeface="VAGRounded-Bold"/>
              </a:rPr>
              <a:t>We have teams of Supporting Families practitioners ready to help children, young people and their families</a:t>
            </a:r>
          </a:p>
          <a:p>
            <a:r>
              <a:rPr lang="en-GB" sz="1600" b="0" i="0" dirty="0">
                <a:solidFill>
                  <a:srgbClr val="232E5E"/>
                </a:solidFill>
                <a:effectLst/>
                <a:latin typeface="Swiss721BT-Regular"/>
              </a:rPr>
              <a:t>We can help with the following situations:</a:t>
            </a:r>
          </a:p>
          <a:p>
            <a:r>
              <a:rPr lang="en-GB" sz="1600" b="1" i="0" dirty="0">
                <a:solidFill>
                  <a:srgbClr val="2D2C6A"/>
                </a:solidFill>
                <a:effectLst/>
                <a:latin typeface="Swiss721BT-Bold"/>
              </a:rPr>
              <a:t>Education </a:t>
            </a:r>
            <a:r>
              <a:rPr lang="en-GB" sz="1600" b="0" i="0" dirty="0">
                <a:solidFill>
                  <a:srgbClr val="2D2C6A"/>
                </a:solidFill>
                <a:effectLst/>
                <a:latin typeface="Swiss721BT-Regular"/>
              </a:rPr>
              <a:t>- we can help children and young people access good</a:t>
            </a:r>
          </a:p>
          <a:p>
            <a:r>
              <a:rPr lang="en-GB" sz="1600" b="0" i="0" dirty="0">
                <a:solidFill>
                  <a:srgbClr val="2D2C6A"/>
                </a:solidFill>
                <a:effectLst/>
                <a:latin typeface="Swiss721BT-Regular"/>
              </a:rPr>
              <a:t>education that meets their needs.</a:t>
            </a:r>
          </a:p>
          <a:p>
            <a:r>
              <a:rPr lang="en-GB" sz="1600" b="1" i="0" dirty="0">
                <a:solidFill>
                  <a:srgbClr val="2D2C6A"/>
                </a:solidFill>
                <a:effectLst/>
                <a:latin typeface="Swiss721BT-Bold"/>
              </a:rPr>
              <a:t>• Early Years development - </a:t>
            </a:r>
            <a:r>
              <a:rPr lang="en-GB" sz="1600" b="0" i="0" dirty="0">
                <a:solidFill>
                  <a:srgbClr val="2D2C6A"/>
                </a:solidFill>
                <a:effectLst/>
                <a:latin typeface="Swiss721BT-Regular"/>
              </a:rPr>
              <a:t>we can help children have good early years</a:t>
            </a:r>
          </a:p>
          <a:p>
            <a:r>
              <a:rPr lang="en-GB" sz="1600" b="0" i="0" dirty="0">
                <a:solidFill>
                  <a:srgbClr val="2D2C6A"/>
                </a:solidFill>
                <a:effectLst/>
                <a:latin typeface="Swiss721BT-Regular"/>
              </a:rPr>
              <a:t>development and the best start in life.</a:t>
            </a:r>
          </a:p>
          <a:p>
            <a:r>
              <a:rPr lang="en-GB" sz="1600" b="0" i="0" dirty="0">
                <a:solidFill>
                  <a:srgbClr val="2D2C6A"/>
                </a:solidFill>
                <a:effectLst/>
                <a:latin typeface="Swiss721BT-Regular"/>
              </a:rPr>
              <a:t>• </a:t>
            </a:r>
            <a:r>
              <a:rPr lang="en-GB" sz="1600" b="1" i="0" dirty="0">
                <a:solidFill>
                  <a:srgbClr val="2D2C6A"/>
                </a:solidFill>
                <a:effectLst/>
                <a:latin typeface="Swiss721BT-Bold"/>
              </a:rPr>
              <a:t>Mental and physical health - </a:t>
            </a:r>
            <a:r>
              <a:rPr lang="en-GB" sz="1600" b="0" i="0" dirty="0">
                <a:solidFill>
                  <a:srgbClr val="2D2C6A"/>
                </a:solidFill>
                <a:effectLst/>
                <a:latin typeface="Swiss721BT-Regular"/>
              </a:rPr>
              <a:t>we can help families be healthy and</a:t>
            </a:r>
          </a:p>
          <a:p>
            <a:r>
              <a:rPr lang="en-GB" sz="1600" b="0" i="0" dirty="0">
                <a:solidFill>
                  <a:srgbClr val="2D2C6A"/>
                </a:solidFill>
                <a:effectLst/>
                <a:latin typeface="Swiss721BT-Regular"/>
              </a:rPr>
              <a:t>emotionally well.</a:t>
            </a:r>
          </a:p>
          <a:p>
            <a:r>
              <a:rPr lang="en-GB" sz="1600" b="0" i="0" dirty="0">
                <a:solidFill>
                  <a:srgbClr val="2D2C6A"/>
                </a:solidFill>
                <a:effectLst/>
                <a:latin typeface="Swiss721BT-Regular"/>
              </a:rPr>
              <a:t>• </a:t>
            </a:r>
            <a:r>
              <a:rPr lang="en-GB" sz="1600" b="1" i="0" dirty="0">
                <a:solidFill>
                  <a:srgbClr val="2D2C6A"/>
                </a:solidFill>
                <a:effectLst/>
                <a:latin typeface="Swiss721BT-Bold"/>
              </a:rPr>
              <a:t>Substance misuse </a:t>
            </a:r>
            <a:r>
              <a:rPr lang="en-GB" sz="1600" b="0" i="0" dirty="0">
                <a:solidFill>
                  <a:srgbClr val="2D2C6A"/>
                </a:solidFill>
                <a:effectLst/>
                <a:latin typeface="Swiss721BT-Regular"/>
              </a:rPr>
              <a:t>- we can help families to be safe from the impact of</a:t>
            </a:r>
          </a:p>
          <a:p>
            <a:r>
              <a:rPr lang="en-GB" sz="1600" b="0" i="0" dirty="0">
                <a:solidFill>
                  <a:srgbClr val="2D2C6A"/>
                </a:solidFill>
                <a:effectLst/>
                <a:latin typeface="Swiss721BT-Regular"/>
              </a:rPr>
              <a:t>substance abuse.</a:t>
            </a:r>
          </a:p>
          <a:p>
            <a:br>
              <a:rPr lang="en-GB" dirty="0"/>
            </a:br>
            <a:endParaRPr lang="en-GB" dirty="0">
              <a:solidFill>
                <a:srgbClr val="2D3547"/>
              </a:solidFill>
              <a:latin typeface="Open Sans" panose="020B0606030504020204" pitchFamily="34" charset="0"/>
            </a:endParaRPr>
          </a:p>
          <a:p>
            <a:endParaRPr lang="en-GB" dirty="0">
              <a:solidFill>
                <a:srgbClr val="2D3547"/>
              </a:solidFill>
              <a:latin typeface="Open Sans" panose="020B0606030504020204" pitchFamily="34" charset="0"/>
            </a:endParaRPr>
          </a:p>
          <a:p>
            <a:endParaRPr lang="en-GB" dirty="0">
              <a:solidFill>
                <a:srgbClr val="2D3547"/>
              </a:solidFill>
              <a:latin typeface="Open Sans" panose="020B0606030504020204" pitchFamily="34" charset="0"/>
            </a:endParaRPr>
          </a:p>
        </p:txBody>
      </p:sp>
      <p:graphicFrame>
        <p:nvGraphicFramePr>
          <p:cNvPr id="4" name="Object 3">
            <a:extLst>
              <a:ext uri="{FF2B5EF4-FFF2-40B4-BE49-F238E27FC236}">
                <a16:creationId xmlns:a16="http://schemas.microsoft.com/office/drawing/2014/main" id="{8294C79D-3B4E-A863-8208-049B53C0E594}"/>
              </a:ext>
            </a:extLst>
          </p:cNvPr>
          <p:cNvGraphicFramePr>
            <a:graphicFrameLocks noChangeAspect="1"/>
          </p:cNvGraphicFramePr>
          <p:nvPr>
            <p:extLst>
              <p:ext uri="{D42A27DB-BD31-4B8C-83A1-F6EECF244321}">
                <p14:modId xmlns:p14="http://schemas.microsoft.com/office/powerpoint/2010/main" val="3302473221"/>
              </p:ext>
            </p:extLst>
          </p:nvPr>
        </p:nvGraphicFramePr>
        <p:xfrm>
          <a:off x="6910901" y="2727672"/>
          <a:ext cx="4397594" cy="3135177"/>
        </p:xfrm>
        <a:graphic>
          <a:graphicData uri="http://schemas.openxmlformats.org/presentationml/2006/ole">
            <mc:AlternateContent xmlns:mc="http://schemas.openxmlformats.org/markup-compatibility/2006">
              <mc:Choice xmlns:v="urn:schemas-microsoft-com:vml" Requires="v">
                <p:oleObj name="PDF" r:id="rId3" imgW="0" imgH="360" progId="FoxitPhantomPDF.Document">
                  <p:embed/>
                </p:oleObj>
              </mc:Choice>
              <mc:Fallback>
                <p:oleObj name="PDF" r:id="rId3" imgW="0" imgH="360" progId="FoxitPhantomPDF.Document">
                  <p:embed/>
                  <p:pic>
                    <p:nvPicPr>
                      <p:cNvPr id="4" name="Object 3">
                        <a:extLst>
                          <a:ext uri="{FF2B5EF4-FFF2-40B4-BE49-F238E27FC236}">
                            <a16:creationId xmlns:a16="http://schemas.microsoft.com/office/drawing/2014/main" id="{8294C79D-3B4E-A863-8208-049B53C0E594}"/>
                          </a:ext>
                        </a:extLst>
                      </p:cNvPr>
                      <p:cNvPicPr/>
                      <p:nvPr/>
                    </p:nvPicPr>
                    <p:blipFill>
                      <a:blip r:embed="rId4"/>
                      <a:stretch>
                        <a:fillRect/>
                      </a:stretch>
                    </p:blipFill>
                    <p:spPr>
                      <a:xfrm>
                        <a:off x="6910901" y="2727672"/>
                        <a:ext cx="4397594" cy="3135177"/>
                      </a:xfrm>
                      <a:prstGeom prst="rect">
                        <a:avLst/>
                      </a:prstGeom>
                    </p:spPr>
                  </p:pic>
                </p:oleObj>
              </mc:Fallback>
            </mc:AlternateContent>
          </a:graphicData>
        </a:graphic>
      </p:graphicFrame>
    </p:spTree>
    <p:extLst>
      <p:ext uri="{BB962C8B-B14F-4D97-AF65-F5344CB8AC3E}">
        <p14:creationId xmlns:p14="http://schemas.microsoft.com/office/powerpoint/2010/main" val="1854309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AF8C1-9BCD-DF36-742B-18C8213B5E56}"/>
            </a:ext>
          </a:extLst>
        </p:cNvPr>
        <p:cNvGrpSpPr/>
        <p:nvPr/>
      </p:nvGrpSpPr>
      <p:grpSpPr>
        <a:xfrm>
          <a:off x="0" y="0"/>
          <a:ext cx="0" cy="0"/>
          <a:chOff x="0" y="0"/>
          <a:chExt cx="0" cy="0"/>
        </a:xfrm>
      </p:grpSpPr>
      <p:pic>
        <p:nvPicPr>
          <p:cNvPr id="3" name="Picture 2" descr="A yellow border with kids and a wheelchair&#10;&#10;Description automatically generated with medium confidence">
            <a:extLst>
              <a:ext uri="{FF2B5EF4-FFF2-40B4-BE49-F238E27FC236}">
                <a16:creationId xmlns:a16="http://schemas.microsoft.com/office/drawing/2014/main" id="{1B67FE5E-3776-3975-6094-F178AD588FA5}"/>
              </a:ext>
            </a:extLst>
          </p:cNvPr>
          <p:cNvPicPr>
            <a:picLocks noChangeAspect="1"/>
          </p:cNvPicPr>
          <p:nvPr/>
        </p:nvPicPr>
        <p:blipFill>
          <a:blip r:embed="rId2"/>
          <a:stretch>
            <a:fillRect/>
          </a:stretch>
        </p:blipFill>
        <p:spPr>
          <a:xfrm>
            <a:off x="0" y="0"/>
            <a:ext cx="12192000" cy="6936441"/>
          </a:xfrm>
          <a:prstGeom prst="rect">
            <a:avLst/>
          </a:prstGeom>
        </p:spPr>
      </p:pic>
      <p:sp>
        <p:nvSpPr>
          <p:cNvPr id="2" name="TextBox 1">
            <a:extLst>
              <a:ext uri="{FF2B5EF4-FFF2-40B4-BE49-F238E27FC236}">
                <a16:creationId xmlns:a16="http://schemas.microsoft.com/office/drawing/2014/main" id="{692EFF0C-23BF-2DAB-7EA9-CD6001E020A6}"/>
              </a:ext>
            </a:extLst>
          </p:cNvPr>
          <p:cNvSpPr txBox="1"/>
          <p:nvPr/>
        </p:nvSpPr>
        <p:spPr>
          <a:xfrm>
            <a:off x="474134" y="415204"/>
            <a:ext cx="11074399" cy="5632311"/>
          </a:xfrm>
          <a:prstGeom prst="rect">
            <a:avLst/>
          </a:prstGeom>
          <a:noFill/>
        </p:spPr>
        <p:txBody>
          <a:bodyPr wrap="square">
            <a:spAutoFit/>
          </a:bodyPr>
          <a:lstStyle/>
          <a:p>
            <a:r>
              <a:rPr lang="en-GB" dirty="0">
                <a:solidFill>
                  <a:srgbClr val="2D3547"/>
                </a:solidFill>
                <a:latin typeface="Open Sans" panose="020B0606030504020204" pitchFamily="34" charset="0"/>
              </a:rPr>
              <a:t>Family Support – Supporting Families</a:t>
            </a:r>
          </a:p>
          <a:p>
            <a:endParaRPr lang="en-GB" dirty="0">
              <a:solidFill>
                <a:srgbClr val="2D3547"/>
              </a:solidFill>
              <a:latin typeface="Open Sans" panose="020B0606030504020204" pitchFamily="34" charset="0"/>
            </a:endParaRPr>
          </a:p>
          <a:p>
            <a:r>
              <a:rPr lang="en-GB" sz="1600" b="0" i="0" dirty="0">
                <a:solidFill>
                  <a:srgbClr val="2D2C6A"/>
                </a:solidFill>
                <a:effectLst/>
                <a:latin typeface="Swiss721BT-Regular"/>
              </a:rPr>
              <a:t>• </a:t>
            </a:r>
            <a:r>
              <a:rPr lang="en-GB" sz="1600" b="1" i="0" dirty="0">
                <a:solidFill>
                  <a:srgbClr val="2D2C6A"/>
                </a:solidFill>
                <a:effectLst/>
                <a:latin typeface="Swiss721BT-Bold"/>
              </a:rPr>
              <a:t>Family relationships </a:t>
            </a:r>
            <a:r>
              <a:rPr lang="en-GB" sz="1600" b="0" i="0" dirty="0">
                <a:solidFill>
                  <a:srgbClr val="2D2C6A"/>
                </a:solidFill>
                <a:effectLst/>
                <a:latin typeface="Swiss721BT-Regular"/>
              </a:rPr>
              <a:t>- we can help </a:t>
            </a:r>
            <a:r>
              <a:rPr lang="en-GB" sz="1600" dirty="0">
                <a:solidFill>
                  <a:srgbClr val="2D2C6A"/>
                </a:solidFill>
                <a:latin typeface="Swiss721BT-Regular"/>
              </a:rPr>
              <a:t>a </a:t>
            </a:r>
            <a:r>
              <a:rPr lang="en-GB" sz="1600" b="0" i="0" dirty="0">
                <a:solidFill>
                  <a:srgbClr val="2D2C6A"/>
                </a:solidFill>
                <a:effectLst/>
                <a:latin typeface="Swiss721BT-Regular"/>
              </a:rPr>
              <a:t>family to thrive and support their relationships to be positive.</a:t>
            </a:r>
          </a:p>
          <a:p>
            <a:r>
              <a:rPr lang="en-GB" sz="1600" b="0" i="0" dirty="0">
                <a:solidFill>
                  <a:srgbClr val="2D2C6A"/>
                </a:solidFill>
                <a:effectLst/>
                <a:latin typeface="Swiss721BT-Regular"/>
              </a:rPr>
              <a:t>• </a:t>
            </a:r>
            <a:r>
              <a:rPr lang="en-GB" sz="1600" b="1" i="0" dirty="0">
                <a:solidFill>
                  <a:srgbClr val="2D2C6A"/>
                </a:solidFill>
                <a:effectLst/>
                <a:latin typeface="Swiss721BT-Bold"/>
              </a:rPr>
              <a:t>Children and young people identified as being at risk of abuse</a:t>
            </a:r>
          </a:p>
          <a:p>
            <a:r>
              <a:rPr lang="en-GB" sz="1600" b="1" i="0" dirty="0">
                <a:solidFill>
                  <a:srgbClr val="2D2C6A"/>
                </a:solidFill>
                <a:effectLst/>
                <a:latin typeface="Swiss721BT-Bold"/>
              </a:rPr>
              <a:t>and exploitation </a:t>
            </a:r>
            <a:r>
              <a:rPr lang="en-GB" sz="1600" b="0" i="0" dirty="0">
                <a:solidFill>
                  <a:srgbClr val="2D2C6A"/>
                </a:solidFill>
                <a:effectLst/>
                <a:latin typeface="Swiss721BT-Regular"/>
              </a:rPr>
              <a:t>- we can help ensure children and young people are</a:t>
            </a:r>
          </a:p>
          <a:p>
            <a:r>
              <a:rPr lang="en-GB" sz="1600" b="0" i="0" dirty="0">
                <a:solidFill>
                  <a:srgbClr val="2D2C6A"/>
                </a:solidFill>
                <a:effectLst/>
                <a:latin typeface="Swiss721BT-Regular"/>
              </a:rPr>
              <a:t>safe and protected from abuse and exploitation.</a:t>
            </a:r>
          </a:p>
          <a:p>
            <a:r>
              <a:rPr lang="en-GB" sz="1600" b="1" i="0" dirty="0">
                <a:solidFill>
                  <a:srgbClr val="2D2C6A"/>
                </a:solidFill>
                <a:effectLst/>
                <a:latin typeface="Swiss721BT-Bold"/>
              </a:rPr>
              <a:t>Crime prevention and tackling crime </a:t>
            </a:r>
            <a:r>
              <a:rPr lang="en-GB" sz="1600" b="0" i="0" dirty="0">
                <a:solidFill>
                  <a:srgbClr val="2D2C6A"/>
                </a:solidFill>
                <a:effectLst/>
                <a:latin typeface="Swiss721BT-Regular"/>
              </a:rPr>
              <a:t>- we can help </a:t>
            </a:r>
            <a:r>
              <a:rPr lang="en-GB" sz="1600" dirty="0">
                <a:solidFill>
                  <a:srgbClr val="2D2C6A"/>
                </a:solidFill>
                <a:latin typeface="Swiss721BT-Regular"/>
              </a:rPr>
              <a:t>a </a:t>
            </a:r>
            <a:r>
              <a:rPr lang="en-GB" sz="1600" b="0" i="0" dirty="0">
                <a:solidFill>
                  <a:srgbClr val="2D2C6A"/>
                </a:solidFill>
                <a:effectLst/>
                <a:latin typeface="Swiss721BT-Regular"/>
              </a:rPr>
              <a:t>family to be safe</a:t>
            </a:r>
          </a:p>
          <a:p>
            <a:r>
              <a:rPr lang="en-GB" sz="1600" b="0" i="0" dirty="0">
                <a:solidFill>
                  <a:srgbClr val="2D2C6A"/>
                </a:solidFill>
                <a:effectLst/>
                <a:latin typeface="Swiss721BT-Regular"/>
              </a:rPr>
              <a:t>and protected from the impact of crime.</a:t>
            </a:r>
          </a:p>
          <a:p>
            <a:r>
              <a:rPr lang="en-GB" sz="1600" b="0" i="0" dirty="0">
                <a:solidFill>
                  <a:srgbClr val="2D2C6A"/>
                </a:solidFill>
                <a:effectLst/>
                <a:latin typeface="Swiss721BT-Regular"/>
              </a:rPr>
              <a:t>• </a:t>
            </a:r>
            <a:r>
              <a:rPr lang="en-GB" sz="1600" b="1" i="0" dirty="0">
                <a:solidFill>
                  <a:srgbClr val="2D2C6A"/>
                </a:solidFill>
                <a:effectLst/>
                <a:latin typeface="Swiss721BT-Bold"/>
              </a:rPr>
              <a:t>Domestic abuse </a:t>
            </a:r>
            <a:r>
              <a:rPr lang="en-GB" sz="1600" b="0" i="0" dirty="0">
                <a:solidFill>
                  <a:srgbClr val="2D2C6A"/>
                </a:solidFill>
                <a:effectLst/>
                <a:latin typeface="Swiss721BT-Regular"/>
              </a:rPr>
              <a:t>- we can help </a:t>
            </a:r>
            <a:r>
              <a:rPr lang="en-GB" sz="1600" dirty="0">
                <a:solidFill>
                  <a:srgbClr val="2D2C6A"/>
                </a:solidFill>
                <a:latin typeface="Swiss721BT-Regular"/>
              </a:rPr>
              <a:t>a</a:t>
            </a:r>
            <a:r>
              <a:rPr lang="en-GB" sz="1600" b="0" i="0" dirty="0">
                <a:solidFill>
                  <a:srgbClr val="2D2C6A"/>
                </a:solidFill>
                <a:effectLst/>
                <a:latin typeface="Swiss721BT-Regular"/>
              </a:rPr>
              <a:t> family be safe from the impact of</a:t>
            </a:r>
          </a:p>
          <a:p>
            <a:r>
              <a:rPr lang="en-GB" sz="1600" b="0" i="0" dirty="0">
                <a:solidFill>
                  <a:srgbClr val="2D2C6A"/>
                </a:solidFill>
                <a:effectLst/>
                <a:latin typeface="Swiss721BT-Regular"/>
              </a:rPr>
              <a:t>domestic abuse.</a:t>
            </a:r>
          </a:p>
          <a:p>
            <a:r>
              <a:rPr lang="en-GB" sz="1600" b="0" i="0" dirty="0">
                <a:solidFill>
                  <a:srgbClr val="2D2C6A"/>
                </a:solidFill>
                <a:effectLst/>
                <a:latin typeface="Swiss721BT-Regular"/>
              </a:rPr>
              <a:t>• </a:t>
            </a:r>
            <a:r>
              <a:rPr lang="en-GB" sz="1600" b="1" i="0" dirty="0">
                <a:solidFill>
                  <a:srgbClr val="2D2C6A"/>
                </a:solidFill>
                <a:effectLst/>
                <a:latin typeface="Swiss721BT-Bold"/>
              </a:rPr>
              <a:t>Secure housing </a:t>
            </a:r>
            <a:r>
              <a:rPr lang="en-GB" sz="1600" b="0" i="0" dirty="0">
                <a:solidFill>
                  <a:srgbClr val="2D2C6A"/>
                </a:solidFill>
                <a:effectLst/>
                <a:latin typeface="Swiss721BT-Regular"/>
              </a:rPr>
              <a:t>- we can help </a:t>
            </a:r>
            <a:r>
              <a:rPr lang="en-GB" sz="1600" dirty="0">
                <a:solidFill>
                  <a:srgbClr val="2D2C6A"/>
                </a:solidFill>
                <a:latin typeface="Swiss721BT-Regular"/>
              </a:rPr>
              <a:t>a family</a:t>
            </a:r>
            <a:r>
              <a:rPr lang="en-GB" sz="1600" b="0" i="0" dirty="0">
                <a:solidFill>
                  <a:srgbClr val="2D2C6A"/>
                </a:solidFill>
                <a:effectLst/>
                <a:latin typeface="Swiss721BT-Regular"/>
              </a:rPr>
              <a:t> to live in secure and suitable</a:t>
            </a:r>
          </a:p>
          <a:p>
            <a:r>
              <a:rPr lang="en-GB" sz="1600" b="0" i="0" dirty="0">
                <a:solidFill>
                  <a:srgbClr val="2D2C6A"/>
                </a:solidFill>
                <a:effectLst/>
                <a:latin typeface="Swiss721BT-Regular"/>
              </a:rPr>
              <a:t>housing.</a:t>
            </a:r>
          </a:p>
          <a:p>
            <a:r>
              <a:rPr lang="en-GB" sz="1600" b="0" i="0" dirty="0">
                <a:solidFill>
                  <a:srgbClr val="2D2C6A"/>
                </a:solidFill>
                <a:effectLst/>
                <a:latin typeface="Swiss721BT-Regular"/>
              </a:rPr>
              <a:t>• </a:t>
            </a:r>
            <a:r>
              <a:rPr lang="en-GB" sz="1600" b="1" i="0" dirty="0">
                <a:solidFill>
                  <a:srgbClr val="2D2C6A"/>
                </a:solidFill>
                <a:effectLst/>
                <a:latin typeface="Swiss721BT-Bold"/>
              </a:rPr>
              <a:t>Financial stability - </a:t>
            </a:r>
            <a:r>
              <a:rPr lang="en-GB" sz="1600" b="0" i="0" dirty="0">
                <a:solidFill>
                  <a:srgbClr val="2D2C6A"/>
                </a:solidFill>
                <a:effectLst/>
                <a:latin typeface="Swiss721BT-Regular"/>
              </a:rPr>
              <a:t>we can help </a:t>
            </a:r>
            <a:r>
              <a:rPr lang="en-GB" sz="1600" dirty="0">
                <a:solidFill>
                  <a:srgbClr val="2D2C6A"/>
                </a:solidFill>
                <a:latin typeface="Swiss721BT-Regular"/>
              </a:rPr>
              <a:t>a </a:t>
            </a:r>
            <a:r>
              <a:rPr lang="en-GB" sz="1600" b="0" i="0" dirty="0">
                <a:solidFill>
                  <a:srgbClr val="2D2C6A"/>
                </a:solidFill>
                <a:effectLst/>
                <a:latin typeface="Swiss721BT-Regular"/>
              </a:rPr>
              <a:t>family be financially resilient.</a:t>
            </a:r>
          </a:p>
          <a:p>
            <a:r>
              <a:rPr lang="en-GB" sz="1600" b="0" i="0" dirty="0">
                <a:solidFill>
                  <a:srgbClr val="232E5E"/>
                </a:solidFill>
                <a:effectLst/>
                <a:latin typeface="VAGRounded-Thin"/>
              </a:rPr>
              <a:t>To get help from the </a:t>
            </a:r>
            <a:r>
              <a:rPr lang="en-GB" sz="1600" b="1" i="0" dirty="0">
                <a:solidFill>
                  <a:srgbClr val="DB2766"/>
                </a:solidFill>
                <a:effectLst/>
                <a:latin typeface="VAGRounded-Bold"/>
              </a:rPr>
              <a:t>Supporting Families Team </a:t>
            </a:r>
            <a:r>
              <a:rPr lang="en-GB" sz="1600" dirty="0">
                <a:solidFill>
                  <a:srgbClr val="232E5E"/>
                </a:solidFill>
                <a:latin typeface="VAGRounded-Thin"/>
              </a:rPr>
              <a:t>they </a:t>
            </a:r>
            <a:r>
              <a:rPr lang="en-GB" sz="1600" b="0" i="0" dirty="0">
                <a:solidFill>
                  <a:srgbClr val="232E5E"/>
                </a:solidFill>
                <a:effectLst/>
                <a:latin typeface="VAGRounded-Thin"/>
              </a:rPr>
              <a:t>will need to have three or </a:t>
            </a:r>
          </a:p>
          <a:p>
            <a:r>
              <a:rPr lang="en-GB" sz="1600" dirty="0">
                <a:solidFill>
                  <a:srgbClr val="232E5E"/>
                </a:solidFill>
                <a:latin typeface="Swiss721BT-Regular"/>
              </a:rPr>
              <a:t>m</a:t>
            </a:r>
            <a:r>
              <a:rPr lang="en-GB" sz="1600" b="0" i="0" dirty="0">
                <a:solidFill>
                  <a:srgbClr val="232E5E"/>
                </a:solidFill>
                <a:effectLst/>
                <a:latin typeface="Swiss721BT-Regular"/>
              </a:rPr>
              <a:t>ore of the issues listed.</a:t>
            </a:r>
          </a:p>
          <a:p>
            <a:r>
              <a:rPr lang="en-GB" sz="1600" dirty="0">
                <a:solidFill>
                  <a:srgbClr val="232E5E"/>
                </a:solidFill>
                <a:latin typeface="Swiss721BT-Regular"/>
              </a:rPr>
              <a:t>To find out more out the Supporting Families programme, click on the link below:</a:t>
            </a:r>
          </a:p>
          <a:p>
            <a:endParaRPr lang="en-GB" sz="1600" dirty="0">
              <a:solidFill>
                <a:srgbClr val="232E5E"/>
              </a:solidFill>
              <a:latin typeface="Swiss721BT-Regular"/>
            </a:endParaRPr>
          </a:p>
          <a:p>
            <a:r>
              <a:rPr lang="en-GB" sz="1600" dirty="0">
                <a:hlinkClick r:id="rId3"/>
              </a:rPr>
              <a:t>https://www.coventry.gov.uk/common-assessment-framework-caf/supporting-families-programme</a:t>
            </a:r>
            <a:endParaRPr lang="en-GB" sz="1600" dirty="0"/>
          </a:p>
          <a:p>
            <a:br>
              <a:rPr lang="en-GB" sz="1600" dirty="0"/>
            </a:br>
            <a:endParaRPr lang="en-GB" sz="1600" dirty="0">
              <a:solidFill>
                <a:srgbClr val="2D3547"/>
              </a:solidFill>
              <a:latin typeface="Open Sans" panose="020B0606030504020204" pitchFamily="34" charset="0"/>
            </a:endParaRPr>
          </a:p>
          <a:p>
            <a:endParaRPr lang="en-GB" dirty="0">
              <a:solidFill>
                <a:srgbClr val="2D3547"/>
              </a:solidFill>
              <a:latin typeface="Open Sans" panose="020B0606030504020204" pitchFamily="34" charset="0"/>
            </a:endParaRPr>
          </a:p>
          <a:p>
            <a:endParaRPr lang="en-GB" dirty="0">
              <a:solidFill>
                <a:srgbClr val="2D3547"/>
              </a:solidFill>
              <a:latin typeface="Open Sans" panose="020B0606030504020204" pitchFamily="34" charset="0"/>
            </a:endParaRPr>
          </a:p>
        </p:txBody>
      </p:sp>
      <p:graphicFrame>
        <p:nvGraphicFramePr>
          <p:cNvPr id="4" name="Object 3">
            <a:extLst>
              <a:ext uri="{FF2B5EF4-FFF2-40B4-BE49-F238E27FC236}">
                <a16:creationId xmlns:a16="http://schemas.microsoft.com/office/drawing/2014/main" id="{619CA6CA-E20D-EDB5-4D6C-1A9D716BC99D}"/>
              </a:ext>
            </a:extLst>
          </p:cNvPr>
          <p:cNvGraphicFramePr>
            <a:graphicFrameLocks noChangeAspect="1"/>
          </p:cNvGraphicFramePr>
          <p:nvPr>
            <p:extLst>
              <p:ext uri="{D42A27DB-BD31-4B8C-83A1-F6EECF244321}">
                <p14:modId xmlns:p14="http://schemas.microsoft.com/office/powerpoint/2010/main" val="1479002185"/>
              </p:ext>
            </p:extLst>
          </p:nvPr>
        </p:nvGraphicFramePr>
        <p:xfrm>
          <a:off x="7320272" y="1273537"/>
          <a:ext cx="4397594" cy="3135177"/>
        </p:xfrm>
        <a:graphic>
          <a:graphicData uri="http://schemas.openxmlformats.org/presentationml/2006/ole">
            <mc:AlternateContent xmlns:mc="http://schemas.openxmlformats.org/markup-compatibility/2006">
              <mc:Choice xmlns:v="urn:schemas-microsoft-com:vml" Requires="v">
                <p:oleObj name="PDF" r:id="rId4" imgW="0" imgH="360" progId="FoxitPhantomPDF.Document">
                  <p:embed/>
                </p:oleObj>
              </mc:Choice>
              <mc:Fallback>
                <p:oleObj name="PDF" r:id="rId4" imgW="0" imgH="360" progId="FoxitPhantomPDF.Document">
                  <p:embed/>
                  <p:pic>
                    <p:nvPicPr>
                      <p:cNvPr id="4" name="Object 3">
                        <a:extLst>
                          <a:ext uri="{FF2B5EF4-FFF2-40B4-BE49-F238E27FC236}">
                            <a16:creationId xmlns:a16="http://schemas.microsoft.com/office/drawing/2014/main" id="{619CA6CA-E20D-EDB5-4D6C-1A9D716BC99D}"/>
                          </a:ext>
                        </a:extLst>
                      </p:cNvPr>
                      <p:cNvPicPr/>
                      <p:nvPr/>
                    </p:nvPicPr>
                    <p:blipFill>
                      <a:blip r:embed="rId5"/>
                      <a:stretch>
                        <a:fillRect/>
                      </a:stretch>
                    </p:blipFill>
                    <p:spPr>
                      <a:xfrm>
                        <a:off x="7320272" y="1273537"/>
                        <a:ext cx="4397594" cy="3135177"/>
                      </a:xfrm>
                      <a:prstGeom prst="rect">
                        <a:avLst/>
                      </a:prstGeom>
                    </p:spPr>
                  </p:pic>
                </p:oleObj>
              </mc:Fallback>
            </mc:AlternateContent>
          </a:graphicData>
        </a:graphic>
      </p:graphicFrame>
    </p:spTree>
    <p:extLst>
      <p:ext uri="{BB962C8B-B14F-4D97-AF65-F5344CB8AC3E}">
        <p14:creationId xmlns:p14="http://schemas.microsoft.com/office/powerpoint/2010/main" val="3365086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CA54C-4B04-D642-D591-1BF5ACB20480}"/>
            </a:ext>
          </a:extLst>
        </p:cNvPr>
        <p:cNvGrpSpPr/>
        <p:nvPr/>
      </p:nvGrpSpPr>
      <p:grpSpPr>
        <a:xfrm>
          <a:off x="0" y="0"/>
          <a:ext cx="0" cy="0"/>
          <a:chOff x="0" y="0"/>
          <a:chExt cx="0" cy="0"/>
        </a:xfrm>
      </p:grpSpPr>
      <p:pic>
        <p:nvPicPr>
          <p:cNvPr id="5" name="Picture 4" descr="A yellow border with kids and a wheelchair&#10;&#10;Description automatically generated with medium confidence">
            <a:extLst>
              <a:ext uri="{FF2B5EF4-FFF2-40B4-BE49-F238E27FC236}">
                <a16:creationId xmlns:a16="http://schemas.microsoft.com/office/drawing/2014/main" id="{A95A33D0-76BC-D739-2F74-55670685818B}"/>
              </a:ext>
            </a:extLst>
          </p:cNvPr>
          <p:cNvPicPr>
            <a:picLocks noChangeAspect="1"/>
          </p:cNvPicPr>
          <p:nvPr/>
        </p:nvPicPr>
        <p:blipFill>
          <a:blip r:embed="rId3"/>
          <a:stretch>
            <a:fillRect/>
          </a:stretch>
        </p:blipFill>
        <p:spPr>
          <a:xfrm>
            <a:off x="0" y="0"/>
            <a:ext cx="12192000" cy="6936441"/>
          </a:xfrm>
          <a:prstGeom prst="rect">
            <a:avLst/>
          </a:prstGeom>
        </p:spPr>
      </p:pic>
      <p:sp>
        <p:nvSpPr>
          <p:cNvPr id="6" name="Title 1">
            <a:extLst>
              <a:ext uri="{FF2B5EF4-FFF2-40B4-BE49-F238E27FC236}">
                <a16:creationId xmlns:a16="http://schemas.microsoft.com/office/drawing/2014/main" id="{2FA10CF8-3CAD-183D-C9CD-F09F9CFBBDF1}"/>
              </a:ext>
            </a:extLst>
          </p:cNvPr>
          <p:cNvSpPr txBox="1">
            <a:spLocks/>
          </p:cNvSpPr>
          <p:nvPr/>
        </p:nvSpPr>
        <p:spPr>
          <a:xfrm>
            <a:off x="838199" y="1165225"/>
            <a:ext cx="9314501" cy="1320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a:solidFill>
                <a:srgbClr val="FF3399"/>
              </a:solidFill>
              <a:latin typeface="+mn-lt"/>
            </a:endParaRPr>
          </a:p>
        </p:txBody>
      </p:sp>
      <p:sp>
        <p:nvSpPr>
          <p:cNvPr id="4" name="TextBox 3">
            <a:extLst>
              <a:ext uri="{FF2B5EF4-FFF2-40B4-BE49-F238E27FC236}">
                <a16:creationId xmlns:a16="http://schemas.microsoft.com/office/drawing/2014/main" id="{3ADEF23D-EF84-81C2-7B24-696D26EDEB32}"/>
              </a:ext>
            </a:extLst>
          </p:cNvPr>
          <p:cNvSpPr txBox="1"/>
          <p:nvPr/>
        </p:nvSpPr>
        <p:spPr>
          <a:xfrm>
            <a:off x="732367" y="1078767"/>
            <a:ext cx="5308600" cy="3293209"/>
          </a:xfrm>
          <a:prstGeom prst="rect">
            <a:avLst/>
          </a:prstGeom>
          <a:noFill/>
        </p:spPr>
        <p:txBody>
          <a:bodyPr wrap="square">
            <a:spAutoFit/>
          </a:bodyPr>
          <a:lstStyle/>
          <a:p>
            <a:endParaRPr lang="en-GB" b="1" dirty="0"/>
          </a:p>
          <a:p>
            <a:r>
              <a:rPr lang="en-GB" sz="2800" dirty="0"/>
              <a:t>Early Help request for support:</a:t>
            </a:r>
          </a:p>
          <a:p>
            <a:r>
              <a:rPr lang="en-GB" dirty="0"/>
              <a:t>If you encounter a family who need multi agency early help support but you are not in a position to become the Lead Practitioner, then you can complete a request for help form.</a:t>
            </a:r>
          </a:p>
          <a:p>
            <a:endParaRPr lang="en-GB" dirty="0"/>
          </a:p>
          <a:p>
            <a:r>
              <a:rPr lang="en-GB" dirty="0"/>
              <a:t>This in an online form that will go to the Supporting Families team for a discussion.</a:t>
            </a:r>
          </a:p>
          <a:p>
            <a:endParaRPr lang="en-GB" dirty="0"/>
          </a:p>
          <a:p>
            <a:endParaRPr lang="en-GB" dirty="0"/>
          </a:p>
        </p:txBody>
      </p:sp>
      <p:sp>
        <p:nvSpPr>
          <p:cNvPr id="2" name="TextBox 1">
            <a:extLst>
              <a:ext uri="{FF2B5EF4-FFF2-40B4-BE49-F238E27FC236}">
                <a16:creationId xmlns:a16="http://schemas.microsoft.com/office/drawing/2014/main" id="{71C602B7-CD08-1573-03C4-CF63FC37CC75}"/>
              </a:ext>
            </a:extLst>
          </p:cNvPr>
          <p:cNvSpPr txBox="1"/>
          <p:nvPr/>
        </p:nvSpPr>
        <p:spPr>
          <a:xfrm>
            <a:off x="732367" y="3975441"/>
            <a:ext cx="4453467" cy="646331"/>
          </a:xfrm>
          <a:prstGeom prst="rect">
            <a:avLst/>
          </a:prstGeom>
          <a:noFill/>
        </p:spPr>
        <p:txBody>
          <a:bodyPr wrap="square" rtlCol="0">
            <a:spAutoFit/>
          </a:bodyPr>
          <a:lstStyle/>
          <a:p>
            <a:r>
              <a:rPr lang="en-GB" dirty="0">
                <a:hlinkClick r:id="rId4"/>
              </a:rPr>
              <a:t>https://myaccount.coventry.gov.uk/service/Early_Help___Request_for_support</a:t>
            </a:r>
            <a:endParaRPr lang="en-GB" dirty="0"/>
          </a:p>
        </p:txBody>
      </p:sp>
    </p:spTree>
    <p:extLst>
      <p:ext uri="{BB962C8B-B14F-4D97-AF65-F5344CB8AC3E}">
        <p14:creationId xmlns:p14="http://schemas.microsoft.com/office/powerpoint/2010/main" val="1187353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CA54C-4B04-D642-D591-1BF5ACB20480}"/>
            </a:ext>
          </a:extLst>
        </p:cNvPr>
        <p:cNvGrpSpPr/>
        <p:nvPr/>
      </p:nvGrpSpPr>
      <p:grpSpPr>
        <a:xfrm>
          <a:off x="0" y="0"/>
          <a:ext cx="0" cy="0"/>
          <a:chOff x="0" y="0"/>
          <a:chExt cx="0" cy="0"/>
        </a:xfrm>
      </p:grpSpPr>
      <p:pic>
        <p:nvPicPr>
          <p:cNvPr id="5" name="Picture 4" descr="A yellow border with kids and a wheelchair&#10;&#10;Description automatically generated with medium confidence">
            <a:extLst>
              <a:ext uri="{FF2B5EF4-FFF2-40B4-BE49-F238E27FC236}">
                <a16:creationId xmlns:a16="http://schemas.microsoft.com/office/drawing/2014/main" id="{A95A33D0-76BC-D739-2F74-55670685818B}"/>
              </a:ext>
            </a:extLst>
          </p:cNvPr>
          <p:cNvPicPr>
            <a:picLocks noChangeAspect="1"/>
          </p:cNvPicPr>
          <p:nvPr/>
        </p:nvPicPr>
        <p:blipFill>
          <a:blip r:embed="rId3"/>
          <a:stretch>
            <a:fillRect/>
          </a:stretch>
        </p:blipFill>
        <p:spPr>
          <a:xfrm>
            <a:off x="0" y="0"/>
            <a:ext cx="12192000" cy="6936441"/>
          </a:xfrm>
          <a:prstGeom prst="rect">
            <a:avLst/>
          </a:prstGeom>
        </p:spPr>
      </p:pic>
      <p:sp>
        <p:nvSpPr>
          <p:cNvPr id="6" name="Title 1">
            <a:extLst>
              <a:ext uri="{FF2B5EF4-FFF2-40B4-BE49-F238E27FC236}">
                <a16:creationId xmlns:a16="http://schemas.microsoft.com/office/drawing/2014/main" id="{2FA10CF8-3CAD-183D-C9CD-F09F9CFBBDF1}"/>
              </a:ext>
            </a:extLst>
          </p:cNvPr>
          <p:cNvSpPr txBox="1">
            <a:spLocks/>
          </p:cNvSpPr>
          <p:nvPr/>
        </p:nvSpPr>
        <p:spPr>
          <a:xfrm>
            <a:off x="838199" y="1165225"/>
            <a:ext cx="9314501" cy="1320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a:solidFill>
                <a:srgbClr val="FF3399"/>
              </a:solidFill>
              <a:latin typeface="+mn-lt"/>
            </a:endParaRPr>
          </a:p>
        </p:txBody>
      </p:sp>
      <p:sp>
        <p:nvSpPr>
          <p:cNvPr id="4" name="TextBox 3">
            <a:extLst>
              <a:ext uri="{FF2B5EF4-FFF2-40B4-BE49-F238E27FC236}">
                <a16:creationId xmlns:a16="http://schemas.microsoft.com/office/drawing/2014/main" id="{3ADEF23D-EF84-81C2-7B24-696D26EDEB32}"/>
              </a:ext>
            </a:extLst>
          </p:cNvPr>
          <p:cNvSpPr txBox="1"/>
          <p:nvPr/>
        </p:nvSpPr>
        <p:spPr>
          <a:xfrm>
            <a:off x="943478" y="538740"/>
            <a:ext cx="5308600" cy="1354217"/>
          </a:xfrm>
          <a:prstGeom prst="rect">
            <a:avLst/>
          </a:prstGeom>
          <a:noFill/>
        </p:spPr>
        <p:txBody>
          <a:bodyPr wrap="square">
            <a:spAutoFit/>
          </a:bodyPr>
          <a:lstStyle/>
          <a:p>
            <a:endParaRPr lang="en-GB" b="1" dirty="0"/>
          </a:p>
          <a:p>
            <a:r>
              <a:rPr lang="en-GB" sz="2800" dirty="0"/>
              <a:t>Right Help, Right Time</a:t>
            </a:r>
          </a:p>
          <a:p>
            <a:endParaRPr lang="en-GB" dirty="0"/>
          </a:p>
          <a:p>
            <a:endParaRPr lang="en-GB" dirty="0"/>
          </a:p>
        </p:txBody>
      </p:sp>
      <p:graphicFrame>
        <p:nvGraphicFramePr>
          <p:cNvPr id="3" name="Object 2">
            <a:extLst>
              <a:ext uri="{FF2B5EF4-FFF2-40B4-BE49-F238E27FC236}">
                <a16:creationId xmlns:a16="http://schemas.microsoft.com/office/drawing/2014/main" id="{E782D051-394D-6473-859B-6C69D9982BA2}"/>
              </a:ext>
            </a:extLst>
          </p:cNvPr>
          <p:cNvGraphicFramePr>
            <a:graphicFrameLocks noChangeAspect="1"/>
          </p:cNvGraphicFramePr>
          <p:nvPr>
            <p:extLst>
              <p:ext uri="{D42A27DB-BD31-4B8C-83A1-F6EECF244321}">
                <p14:modId xmlns:p14="http://schemas.microsoft.com/office/powerpoint/2010/main" val="1400645531"/>
              </p:ext>
            </p:extLst>
          </p:nvPr>
        </p:nvGraphicFramePr>
        <p:xfrm>
          <a:off x="7392987" y="731503"/>
          <a:ext cx="3334279" cy="4630543"/>
        </p:xfrm>
        <a:graphic>
          <a:graphicData uri="http://schemas.openxmlformats.org/presentationml/2006/ole">
            <mc:AlternateContent xmlns:mc="http://schemas.openxmlformats.org/markup-compatibility/2006">
              <mc:Choice xmlns:v="urn:schemas-microsoft-com:vml" Requires="v">
                <p:oleObj name="PDF" r:id="rId4" imgW="0" imgH="360" progId="FoxitPhantomPDF.Document">
                  <p:embed/>
                </p:oleObj>
              </mc:Choice>
              <mc:Fallback>
                <p:oleObj name="PDF" r:id="rId4" imgW="0" imgH="360" progId="FoxitPhantomPDF.Document">
                  <p:embed/>
                  <p:pic>
                    <p:nvPicPr>
                      <p:cNvPr id="3" name="Object 2">
                        <a:extLst>
                          <a:ext uri="{FF2B5EF4-FFF2-40B4-BE49-F238E27FC236}">
                            <a16:creationId xmlns:a16="http://schemas.microsoft.com/office/drawing/2014/main" id="{E782D051-394D-6473-859B-6C69D9982BA2}"/>
                          </a:ext>
                        </a:extLst>
                      </p:cNvPr>
                      <p:cNvPicPr/>
                      <p:nvPr/>
                    </p:nvPicPr>
                    <p:blipFill>
                      <a:blip r:embed="rId5"/>
                      <a:stretch>
                        <a:fillRect/>
                      </a:stretch>
                    </p:blipFill>
                    <p:spPr>
                      <a:xfrm>
                        <a:off x="7392987" y="731503"/>
                        <a:ext cx="3334279" cy="4630543"/>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CC8DE96B-0A95-6AA3-8830-E2B66DD1B63B}"/>
              </a:ext>
            </a:extLst>
          </p:cNvPr>
          <p:cNvSpPr txBox="1"/>
          <p:nvPr/>
        </p:nvSpPr>
        <p:spPr>
          <a:xfrm>
            <a:off x="793222" y="1403349"/>
            <a:ext cx="6180666" cy="923330"/>
          </a:xfrm>
          <a:prstGeom prst="rect">
            <a:avLst/>
          </a:prstGeom>
          <a:noFill/>
        </p:spPr>
        <p:txBody>
          <a:bodyPr wrap="square">
            <a:spAutoFit/>
          </a:bodyPr>
          <a:lstStyle/>
          <a:p>
            <a:r>
              <a:rPr lang="en-GB" dirty="0">
                <a:hlinkClick r:id="rId6"/>
              </a:rPr>
              <a:t>https://www.coventry.gov.uk/coventry-local-safeguarding-children-board/right-help-right-time</a:t>
            </a:r>
            <a:endParaRPr lang="en-GB" dirty="0"/>
          </a:p>
          <a:p>
            <a:endParaRPr lang="en-GB" dirty="0"/>
          </a:p>
        </p:txBody>
      </p:sp>
      <p:sp>
        <p:nvSpPr>
          <p:cNvPr id="10" name="Content Placeholder 2">
            <a:extLst>
              <a:ext uri="{FF2B5EF4-FFF2-40B4-BE49-F238E27FC236}">
                <a16:creationId xmlns:a16="http://schemas.microsoft.com/office/drawing/2014/main" id="{0DE0E8C9-7933-56A0-8DE8-EF2E9929FE4A}"/>
              </a:ext>
            </a:extLst>
          </p:cNvPr>
          <p:cNvSpPr>
            <a:spLocks noGrp="1"/>
          </p:cNvSpPr>
          <p:nvPr>
            <p:ph idx="1"/>
          </p:nvPr>
        </p:nvSpPr>
        <p:spPr>
          <a:xfrm>
            <a:off x="906381" y="2131081"/>
            <a:ext cx="6354790" cy="2936515"/>
          </a:xfrm>
        </p:spPr>
        <p:txBody>
          <a:bodyPr>
            <a:normAutofit fontScale="55000" lnSpcReduction="20000"/>
          </a:bodyPr>
          <a:lstStyle/>
          <a:p>
            <a:pPr>
              <a:lnSpc>
                <a:spcPct val="90000"/>
              </a:lnSpc>
              <a:buFont typeface="Arial" panose="020B0604020202020204" pitchFamily="34" charset="0"/>
              <a:buChar char="•"/>
            </a:pPr>
            <a:r>
              <a:rPr lang="en-GB" dirty="0"/>
              <a:t>Guidance clearly defines the right level of support needed to meet the children and families needs. </a:t>
            </a:r>
          </a:p>
          <a:p>
            <a:pPr>
              <a:lnSpc>
                <a:spcPct val="90000"/>
              </a:lnSpc>
              <a:buFont typeface="Arial" panose="020B0604020202020204" pitchFamily="34" charset="0"/>
              <a:buChar char="•"/>
            </a:pPr>
            <a:r>
              <a:rPr lang="en-GB" dirty="0"/>
              <a:t>It should be considered as a flexible continuum. </a:t>
            </a:r>
          </a:p>
          <a:p>
            <a:pPr>
              <a:lnSpc>
                <a:spcPct val="90000"/>
              </a:lnSpc>
              <a:buFont typeface="Arial" panose="020B0604020202020204" pitchFamily="34" charset="0"/>
              <a:buChar char="•"/>
            </a:pPr>
            <a:r>
              <a:rPr lang="en-GB" dirty="0"/>
              <a:t>The child and the impact on their outcomes should be the main focus when assessing the risk.</a:t>
            </a:r>
          </a:p>
          <a:p>
            <a:pPr>
              <a:lnSpc>
                <a:spcPct val="90000"/>
              </a:lnSpc>
            </a:pPr>
            <a:endParaRPr lang="en-GB" dirty="0"/>
          </a:p>
          <a:p>
            <a:pPr marL="0" indent="0">
              <a:lnSpc>
                <a:spcPct val="90000"/>
              </a:lnSpc>
              <a:buNone/>
            </a:pPr>
            <a:r>
              <a:rPr lang="en-GB" b="1" dirty="0"/>
              <a:t>Levels of Need: </a:t>
            </a:r>
          </a:p>
          <a:p>
            <a:pPr>
              <a:lnSpc>
                <a:spcPct val="90000"/>
              </a:lnSpc>
            </a:pPr>
            <a:r>
              <a:rPr lang="en-GB" dirty="0"/>
              <a:t>Level 1: Universal </a:t>
            </a:r>
          </a:p>
          <a:p>
            <a:pPr>
              <a:lnSpc>
                <a:spcPct val="90000"/>
              </a:lnSpc>
            </a:pPr>
            <a:r>
              <a:rPr lang="en-GB" dirty="0"/>
              <a:t>Level 2: Early Help (Single Agency; School, Health Visiting)</a:t>
            </a:r>
          </a:p>
          <a:p>
            <a:pPr>
              <a:lnSpc>
                <a:spcPct val="90000"/>
              </a:lnSpc>
            </a:pPr>
            <a:r>
              <a:rPr lang="en-GB" dirty="0"/>
              <a:t>Level 3:  Multi-agency Early Help </a:t>
            </a:r>
          </a:p>
          <a:p>
            <a:pPr>
              <a:lnSpc>
                <a:spcPct val="90000"/>
              </a:lnSpc>
            </a:pPr>
            <a:r>
              <a:rPr lang="en-GB" dirty="0"/>
              <a:t>Level 4: Statutory intervention ( Social Care)</a:t>
            </a:r>
          </a:p>
          <a:p>
            <a:pPr>
              <a:lnSpc>
                <a:spcPct val="90000"/>
              </a:lnSpc>
            </a:pPr>
            <a:endParaRPr lang="en-GB" sz="1500" dirty="0"/>
          </a:p>
        </p:txBody>
      </p:sp>
    </p:spTree>
    <p:extLst>
      <p:ext uri="{BB962C8B-B14F-4D97-AF65-F5344CB8AC3E}">
        <p14:creationId xmlns:p14="http://schemas.microsoft.com/office/powerpoint/2010/main" val="391636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500"/>
                                        <p:tgtEl>
                                          <p:spTgt spid="10">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xEl>
                                              <p:pRg st="4" end="4"/>
                                            </p:txEl>
                                          </p:spTgt>
                                        </p:tgtEl>
                                        <p:attrNameLst>
                                          <p:attrName>style.visibility</p:attrName>
                                        </p:attrNameLst>
                                      </p:cBhvr>
                                      <p:to>
                                        <p:strVal val="visible"/>
                                      </p:to>
                                    </p:set>
                                    <p:animEffect transition="in" filter="fade">
                                      <p:cBhvr>
                                        <p:cTn id="18" dur="500"/>
                                        <p:tgtEl>
                                          <p:spTgt spid="10">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animEffect transition="in" filter="fade">
                                      <p:cBhvr>
                                        <p:cTn id="21" dur="500"/>
                                        <p:tgtEl>
                                          <p:spTgt spid="10">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xEl>
                                              <p:pRg st="6" end="6"/>
                                            </p:txEl>
                                          </p:spTgt>
                                        </p:tgtEl>
                                        <p:attrNameLst>
                                          <p:attrName>style.visibility</p:attrName>
                                        </p:attrNameLst>
                                      </p:cBhvr>
                                      <p:to>
                                        <p:strVal val="visible"/>
                                      </p:to>
                                    </p:set>
                                    <p:animEffect transition="in" filter="fade">
                                      <p:cBhvr>
                                        <p:cTn id="24" dur="500"/>
                                        <p:tgtEl>
                                          <p:spTgt spid="10">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animEffect transition="in" filter="fade">
                                      <p:cBhvr>
                                        <p:cTn id="27" dur="500"/>
                                        <p:tgtEl>
                                          <p:spTgt spid="10">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xEl>
                                              <p:pRg st="8" end="8"/>
                                            </p:txEl>
                                          </p:spTgt>
                                        </p:tgtEl>
                                        <p:attrNameLst>
                                          <p:attrName>style.visibility</p:attrName>
                                        </p:attrNameLst>
                                      </p:cBhvr>
                                      <p:to>
                                        <p:strVal val="visible"/>
                                      </p:to>
                                    </p:set>
                                    <p:animEffect transition="in" filter="fade">
                                      <p:cBhvr>
                                        <p:cTn id="30"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216</TotalTime>
  <Words>1033</Words>
  <Application>Microsoft Office PowerPoint</Application>
  <PresentationFormat>Widescreen</PresentationFormat>
  <Paragraphs>96</Paragraphs>
  <Slides>8</Slides>
  <Notes>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8" baseType="lpstr">
      <vt:lpstr>Aptos</vt:lpstr>
      <vt:lpstr>Aptos Display</vt:lpstr>
      <vt:lpstr>Arial</vt:lpstr>
      <vt:lpstr>Open Sans</vt:lpstr>
      <vt:lpstr>Swiss721BT-Bold</vt:lpstr>
      <vt:lpstr>Swiss721BT-Regular</vt:lpstr>
      <vt:lpstr>VAGRounded-Bold</vt:lpstr>
      <vt:lpstr>VAGRounded-Thin</vt:lpstr>
      <vt:lpstr>Office Theme</vt:lpstr>
      <vt:lpstr>PDF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Turner, Steven</dc:creator>
  <cp:lastModifiedBy>Turner, Steven</cp:lastModifiedBy>
  <cp:revision>2</cp:revision>
  <dcterms:created xsi:type="dcterms:W3CDTF">2024-07-09T14:59:47Z</dcterms:created>
  <dcterms:modified xsi:type="dcterms:W3CDTF">2025-05-07T09:00:57Z</dcterms:modified>
</cp:coreProperties>
</file>