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88" r:id="rId2"/>
  </p:sldMasterIdLst>
  <p:notesMasterIdLst>
    <p:notesMasterId r:id="rId26"/>
  </p:notesMasterIdLst>
  <p:sldIdLst>
    <p:sldId id="2044" r:id="rId3"/>
    <p:sldId id="2109" r:id="rId4"/>
    <p:sldId id="2113" r:id="rId5"/>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79540" autoAdjust="0"/>
  </p:normalViewPr>
  <p:slideViewPr>
    <p:cSldViewPr snapToGrid="0">
      <p:cViewPr varScale="1">
        <p:scale>
          <a:sx n="88" d="100"/>
          <a:sy n="88" d="100"/>
        </p:scale>
        <p:origin x="237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B13ECF-0457-4845-8A40-4CD06D74B199}" type="datetimeFigureOut">
              <a:rPr lang="en-GB" smtClean="0"/>
              <a:t>23/06/2025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6821F-E2C6-44C8-81DB-98FB3B653EFB}" type="slidenum">
              <a:rPr lang="en-GB" smtClean="0"/>
              <a:t>‹#›</a:t>
            </a:fld>
            <a:endParaRPr lang="en-GB"/>
          </a:p>
        </p:txBody>
      </p:sp>
    </p:spTree>
    <p:extLst>
      <p:ext uri="{BB962C8B-B14F-4D97-AF65-F5344CB8AC3E}">
        <p14:creationId xmlns:p14="http://schemas.microsoft.com/office/powerpoint/2010/main" val="3703685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srgbClr val="44546A">
                  <a:lumMod val="50000"/>
                </a:srgbClr>
              </a:solidFill>
              <a:ea typeface="Calibri" panose="020F0502020204030204" pitchFamily="34" charset="0"/>
              <a:cs typeface="Times New Roman" panose="02020603050405020304" pitchFamily="18" charset="0"/>
            </a:endParaRPr>
          </a:p>
          <a:p>
            <a:endParaRPr lang="en-GB" sz="18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95F4F-4C6F-4322-8EE5-C7AEB46B0E5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1532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6a9b2b81d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36a9b2b81d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6a9b2b81d6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g36a9b2b81d6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6a9b2b81d6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g36a9b2b81d6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6a9b2b81d6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g36a9b2b81d6_0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6a9b2b81d6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g36a9b2b81d6_0_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p:txBody>
      </p:sp>
      <p:sp>
        <p:nvSpPr>
          <p:cNvPr id="4" name="Slide Number Placeholder 3"/>
          <p:cNvSpPr>
            <a:spLocks noGrp="1"/>
          </p:cNvSpPr>
          <p:nvPr>
            <p:ph type="sldNum" sz="quarter" idx="5"/>
          </p:nvPr>
        </p:nvSpPr>
        <p:spPr/>
        <p:txBody>
          <a:bodyPr/>
          <a:lstStyle/>
          <a:p>
            <a:fld id="{8EF95F4F-4C6F-4322-8EE5-C7AEB46B0E5C}" type="slidenum">
              <a:rPr lang="en-GB" smtClean="0"/>
              <a:t>3</a:t>
            </a:fld>
            <a:endParaRPr lang="en-GB"/>
          </a:p>
        </p:txBody>
      </p:sp>
    </p:spTree>
    <p:extLst>
      <p:ext uri="{BB962C8B-B14F-4D97-AF65-F5344CB8AC3E}">
        <p14:creationId xmlns:p14="http://schemas.microsoft.com/office/powerpoint/2010/main" val="4236702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6a9b2b81d6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g36a9b2b81d6_0_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6a9b2b81d6_0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36a9b2b81d6_0_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6a9b2b81d6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g36a9b2b81d6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a9b2b81d6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g36a9b2b81d6_0_1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6a9b2b81d6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Google Shape;66;g36a9b2b81d6_0_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 name="Google Shape;8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CD773-CFDA-6545-A7CC-E88EFB28C51C}"/>
              </a:ext>
            </a:extLst>
          </p:cNvPr>
          <p:cNvSpPr>
            <a:spLocks noGrp="1"/>
          </p:cNvSpPr>
          <p:nvPr>
            <p:ph type="ctrTitle" hasCustomPrompt="1"/>
          </p:nvPr>
        </p:nvSpPr>
        <p:spPr>
          <a:xfrm>
            <a:off x="1524000" y="650084"/>
            <a:ext cx="9144000" cy="1655762"/>
          </a:xfrm>
        </p:spPr>
        <p:txBody>
          <a:bodyPr anchor="b"/>
          <a:lstStyle>
            <a:lvl1pPr algn="ctr">
              <a:defRPr sz="6000" b="1">
                <a:solidFill>
                  <a:srgbClr val="002060"/>
                </a:solidFill>
                <a:latin typeface="Arial" panose="020B0604020202020204" pitchFamily="34" charset="0"/>
                <a:cs typeface="Arial" panose="020B0604020202020204" pitchFamily="34" charset="0"/>
              </a:defRPr>
            </a:lvl1pPr>
          </a:lstStyle>
          <a:p>
            <a:r>
              <a:rPr lang="en-GB" dirty="0"/>
              <a:t>Title</a:t>
            </a:r>
            <a:endParaRPr lang="en-US" dirty="0"/>
          </a:p>
        </p:txBody>
      </p:sp>
      <p:sp>
        <p:nvSpPr>
          <p:cNvPr id="3" name="Subtitle 2">
            <a:extLst>
              <a:ext uri="{FF2B5EF4-FFF2-40B4-BE49-F238E27FC236}">
                <a16:creationId xmlns:a16="http://schemas.microsoft.com/office/drawing/2014/main" id="{1CF9D96C-83D5-414B-902C-52D21DC788CC}"/>
              </a:ext>
            </a:extLst>
          </p:cNvPr>
          <p:cNvSpPr>
            <a:spLocks noGrp="1"/>
          </p:cNvSpPr>
          <p:nvPr>
            <p:ph type="subTitle" idx="1"/>
          </p:nvPr>
        </p:nvSpPr>
        <p:spPr>
          <a:xfrm>
            <a:off x="1524000" y="2443016"/>
            <a:ext cx="9144000" cy="1655762"/>
          </a:xfr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1" name="Picture 10" descr="A picture containing building, clock&#10;&#10;Description automatically generated">
            <a:extLst>
              <a:ext uri="{FF2B5EF4-FFF2-40B4-BE49-F238E27FC236}">
                <a16:creationId xmlns:a16="http://schemas.microsoft.com/office/drawing/2014/main" id="{E67E5E82-92DC-0D46-B29A-6F07D3E9C935}"/>
              </a:ext>
            </a:extLst>
          </p:cNvPr>
          <p:cNvPicPr>
            <a:picLocks noChangeAspect="1"/>
          </p:cNvPicPr>
          <p:nvPr userDrawn="1"/>
        </p:nvPicPr>
        <p:blipFill>
          <a:blip r:embed="rId2"/>
          <a:stretch>
            <a:fillRect/>
          </a:stretch>
        </p:blipFill>
        <p:spPr>
          <a:xfrm>
            <a:off x="0" y="2864015"/>
            <a:ext cx="12192000" cy="2985097"/>
          </a:xfrm>
          <a:prstGeom prst="rect">
            <a:avLst/>
          </a:prstGeom>
        </p:spPr>
      </p:pic>
      <p:pic>
        <p:nvPicPr>
          <p:cNvPr id="13" name="Picture 12" descr="A picture containing wheel&#10;&#10;Description automatically generated">
            <a:extLst>
              <a:ext uri="{FF2B5EF4-FFF2-40B4-BE49-F238E27FC236}">
                <a16:creationId xmlns:a16="http://schemas.microsoft.com/office/drawing/2014/main" id="{A1CABA52-9221-6049-854F-9E2E84C05E60}"/>
              </a:ext>
            </a:extLst>
          </p:cNvPr>
          <p:cNvPicPr>
            <a:picLocks noChangeAspect="1"/>
          </p:cNvPicPr>
          <p:nvPr userDrawn="1"/>
        </p:nvPicPr>
        <p:blipFill>
          <a:blip r:embed="rId3"/>
          <a:stretch>
            <a:fillRect/>
          </a:stretch>
        </p:blipFill>
        <p:spPr>
          <a:xfrm>
            <a:off x="4505582" y="5849112"/>
            <a:ext cx="2809618" cy="717608"/>
          </a:xfrm>
          <a:prstGeom prst="rect">
            <a:avLst/>
          </a:prstGeom>
        </p:spPr>
      </p:pic>
    </p:spTree>
    <p:extLst>
      <p:ext uri="{BB962C8B-B14F-4D97-AF65-F5344CB8AC3E}">
        <p14:creationId xmlns:p14="http://schemas.microsoft.com/office/powerpoint/2010/main" val="2963181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A47E6-8F05-9745-9353-E8BDACBCF93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C3B311F-BB95-2C4E-B080-8776DAD2CE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3AB7E4-D233-3446-9FBD-D067C18BB7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074911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041B1-DF9F-214B-914E-9BE30987FDC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40F891B-2E4F-DA42-B625-817642215D4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78740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64855D-92EB-554D-85F9-B4AD29C13CE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4686AB0-3C1D-6D45-825A-A90B1FECC13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00170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443431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873834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527984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rm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rm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381431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752904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rm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212266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629821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FA2CE-0C17-254A-9935-4189E0413142}"/>
              </a:ext>
            </a:extLst>
          </p:cNvPr>
          <p:cNvSpPr>
            <a:spLocks noGrp="1"/>
          </p:cNvSpPr>
          <p:nvPr>
            <p:ph type="title"/>
          </p:nvPr>
        </p:nvSpPr>
        <p:spPr/>
        <p:txBody>
          <a:bodyPr/>
          <a:lstStyle/>
          <a:p>
            <a:r>
              <a:rPr lang="en-GB" dirty="0"/>
              <a:t>Click to edit Master title style</a:t>
            </a:r>
            <a:endParaRPr lang="en-US" dirty="0"/>
          </a:p>
        </p:txBody>
      </p:sp>
    </p:spTree>
    <p:extLst>
      <p:ext uri="{BB962C8B-B14F-4D97-AF65-F5344CB8AC3E}">
        <p14:creationId xmlns:p14="http://schemas.microsoft.com/office/powerpoint/2010/main" val="2852041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236469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rmAutofit/>
          </a:bodyPr>
          <a:lstStyle>
            <a:lvl1pPr marL="609585" lvl="0" indent="-304792"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3323756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rm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0"/>
              </a:spcBef>
              <a:spcAft>
                <a:spcPts val="0"/>
              </a:spcAft>
              <a:buSzPts val="1400"/>
              <a:buChar char="○"/>
              <a:defRPr/>
            </a:lvl2pPr>
            <a:lvl3pPr marL="1828754" lvl="2" indent="-423323" algn="ctr">
              <a:lnSpc>
                <a:spcPct val="115000"/>
              </a:lnSpc>
              <a:spcBef>
                <a:spcPts val="0"/>
              </a:spcBef>
              <a:spcAft>
                <a:spcPts val="0"/>
              </a:spcAft>
              <a:buSzPts val="1400"/>
              <a:buChar char="■"/>
              <a:defRPr/>
            </a:lvl3pPr>
            <a:lvl4pPr marL="2438339" lvl="3" indent="-423323" algn="ctr">
              <a:lnSpc>
                <a:spcPct val="115000"/>
              </a:lnSpc>
              <a:spcBef>
                <a:spcPts val="0"/>
              </a:spcBef>
              <a:spcAft>
                <a:spcPts val="0"/>
              </a:spcAft>
              <a:buSzPts val="1400"/>
              <a:buChar char="●"/>
              <a:defRPr/>
            </a:lvl4pPr>
            <a:lvl5pPr marL="3047924" lvl="4" indent="-423323" algn="ctr">
              <a:lnSpc>
                <a:spcPct val="115000"/>
              </a:lnSpc>
              <a:spcBef>
                <a:spcPts val="0"/>
              </a:spcBef>
              <a:spcAft>
                <a:spcPts val="0"/>
              </a:spcAft>
              <a:buSzPts val="1400"/>
              <a:buChar char="○"/>
              <a:defRPr/>
            </a:lvl5pPr>
            <a:lvl6pPr marL="3657509" lvl="5" indent="-423323" algn="ctr">
              <a:lnSpc>
                <a:spcPct val="115000"/>
              </a:lnSpc>
              <a:spcBef>
                <a:spcPts val="0"/>
              </a:spcBef>
              <a:spcAft>
                <a:spcPts val="0"/>
              </a:spcAft>
              <a:buSzPts val="1400"/>
              <a:buChar char="■"/>
              <a:defRPr/>
            </a:lvl6pPr>
            <a:lvl7pPr marL="4267093" lvl="6" indent="-423323" algn="ctr">
              <a:lnSpc>
                <a:spcPct val="115000"/>
              </a:lnSpc>
              <a:spcBef>
                <a:spcPts val="0"/>
              </a:spcBef>
              <a:spcAft>
                <a:spcPts val="0"/>
              </a:spcAft>
              <a:buSzPts val="1400"/>
              <a:buChar char="●"/>
              <a:defRPr/>
            </a:lvl7pPr>
            <a:lvl8pPr marL="4876678" lvl="7" indent="-423323" algn="ctr">
              <a:lnSpc>
                <a:spcPct val="115000"/>
              </a:lnSpc>
              <a:spcBef>
                <a:spcPts val="0"/>
              </a:spcBef>
              <a:spcAft>
                <a:spcPts val="0"/>
              </a:spcAft>
              <a:buSzPts val="1400"/>
              <a:buChar char="○"/>
              <a:defRPr/>
            </a:lvl8pPr>
            <a:lvl9pPr marL="5486263" lvl="8" indent="-423323" algn="ctr">
              <a:lnSpc>
                <a:spcPct val="115000"/>
              </a:lnSpc>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5181083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947473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54168-901C-204B-B7F8-00AB95DC86AF}"/>
              </a:ext>
            </a:extLst>
          </p:cNvPr>
          <p:cNvSpPr>
            <a:spLocks noGrp="1"/>
          </p:cNvSpPr>
          <p:nvPr>
            <p:ph type="title"/>
          </p:nvPr>
        </p:nvSpPr>
        <p:spPr/>
        <p:txBody>
          <a:bodyPr/>
          <a:lstStyle>
            <a:lvl1pPr>
              <a:defRPr>
                <a:solidFill>
                  <a:srgbClr val="1E3158"/>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6104C6F4-D609-D041-94FF-1FE5AE581C78}"/>
              </a:ext>
            </a:extLst>
          </p:cNvPr>
          <p:cNvSpPr>
            <a:spLocks noGrp="1"/>
          </p:cNvSpPr>
          <p:nvPr>
            <p:ph idx="1"/>
          </p:nvPr>
        </p:nvSpPr>
        <p:spPr/>
        <p:txBody>
          <a:bodyPr/>
          <a:lstStyle>
            <a:lvl1pPr>
              <a:defRPr>
                <a:solidFill>
                  <a:srgbClr val="1E3158"/>
                </a:solidFill>
              </a:defRPr>
            </a:lvl1pPr>
            <a:lvl2pPr>
              <a:defRPr>
                <a:solidFill>
                  <a:srgbClr val="1E3158"/>
                </a:solidFill>
              </a:defRPr>
            </a:lvl2pPr>
            <a:lvl3pPr>
              <a:defRPr>
                <a:solidFill>
                  <a:srgbClr val="1E3158"/>
                </a:solidFill>
              </a:defRPr>
            </a:lvl3pPr>
            <a:lvl4pPr>
              <a:defRPr>
                <a:solidFill>
                  <a:srgbClr val="1E3158"/>
                </a:solidFill>
              </a:defRPr>
            </a:lvl4pPr>
            <a:lvl5pPr>
              <a:defRPr>
                <a:solidFill>
                  <a:srgbClr val="1E3158"/>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48787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1E99E-2632-F844-9710-5F3D330C811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B85A92D-D3EC-6B4A-9C30-7FA0835498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285691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7FDFD-38C5-D043-89FD-B33C2118552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F839B6-A074-A546-988D-7CC6346E546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3802EEA-B079-5D4D-BC52-6C921C2AA9F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97305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E22E2-A36E-B44D-829B-C6FC0143ED5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DE2CD76-97FA-9743-AD9A-09A7269D0E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83623FA-E441-0F41-B10E-53BFDEAA31B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A18982C-DA5F-F348-8D08-DD8C539D8A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3130DB1-5179-1A41-A59D-75D0AB4B0D0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86793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0AB11-51C5-2044-9008-568CAB610007}"/>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978591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4378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4CEBA-8417-8844-9F2E-38AAA97F3B2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0035F80-E0A3-6649-8C98-F375A6317B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0469CA9-A99E-2643-BB83-BC18183945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643257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8C76FE-63C1-824E-B4C4-3FC42D2821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52E19A4E-6FB0-024A-8E30-C770725D84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a:extLst>
              <a:ext uri="{FF2B5EF4-FFF2-40B4-BE49-F238E27FC236}">
                <a16:creationId xmlns:a16="http://schemas.microsoft.com/office/drawing/2014/main" id="{D6622D50-739C-BA47-BBAA-61B0D0358977}"/>
              </a:ext>
            </a:extLst>
          </p:cNvPr>
          <p:cNvPicPr>
            <a:picLocks noChangeAspect="1"/>
          </p:cNvPicPr>
          <p:nvPr userDrawn="1"/>
        </p:nvPicPr>
        <p:blipFill>
          <a:blip r:embed="rId14"/>
          <a:stretch>
            <a:fillRect/>
          </a:stretch>
        </p:blipFill>
        <p:spPr>
          <a:xfrm>
            <a:off x="2" y="5664307"/>
            <a:ext cx="12192000" cy="989209"/>
          </a:xfrm>
          <a:prstGeom prst="rect">
            <a:avLst/>
          </a:prstGeom>
        </p:spPr>
      </p:pic>
    </p:spTree>
    <p:extLst>
      <p:ext uri="{BB962C8B-B14F-4D97-AF65-F5344CB8AC3E}">
        <p14:creationId xmlns:p14="http://schemas.microsoft.com/office/powerpoint/2010/main" val="266189314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defTabSz="914400" rtl="0" eaLnBrk="1" latinLnBrk="0" hangingPunct="1">
        <a:lnSpc>
          <a:spcPct val="90000"/>
        </a:lnSpc>
        <a:spcBef>
          <a:spcPct val="0"/>
        </a:spcBef>
        <a:buNone/>
        <a:defRPr sz="4400" kern="1200">
          <a:solidFill>
            <a:srgbClr val="1E315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711598240"/>
      </p:ext>
    </p:extLst>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3390A7-714C-9ED7-C79A-0AE69C66AEF8}"/>
              </a:ext>
            </a:extLst>
          </p:cNvPr>
          <p:cNvSpPr txBox="1"/>
          <p:nvPr/>
        </p:nvSpPr>
        <p:spPr>
          <a:xfrm>
            <a:off x="261616" y="469365"/>
            <a:ext cx="774867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3A89D"/>
                </a:solidFill>
                <a:effectLst/>
                <a:uLnTx/>
                <a:uFillTx/>
                <a:latin typeface="Arial" panose="020B0604020202020204"/>
                <a:ea typeface="+mn-ea"/>
                <a:cs typeface="Calibri" panose="020F0502020204030204" pitchFamily="34" charset="0"/>
              </a:rPr>
              <a:t>Coventry Alternative Provision Education Partnership Aim:</a:t>
            </a:r>
            <a:endParaRPr kumimoji="0" lang="en-GB" sz="2000" b="0" i="0" u="none" strike="noStrike" kern="1200" cap="none" spc="0" normalizeH="0" baseline="0" noProof="0" dirty="0">
              <a:ln>
                <a:noFill/>
              </a:ln>
              <a:solidFill>
                <a:srgbClr val="13A89D"/>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A5F87C0B-6972-72D0-7697-14A1C0F0826C}"/>
              </a:ext>
            </a:extLst>
          </p:cNvPr>
          <p:cNvSpPr txBox="1"/>
          <p:nvPr/>
        </p:nvSpPr>
        <p:spPr>
          <a:xfrm>
            <a:off x="329157" y="869475"/>
            <a:ext cx="11451396"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546A">
                    <a:lumMod val="50000"/>
                  </a:srgbClr>
                </a:solidFill>
                <a:effectLst/>
                <a:uLnTx/>
                <a:uFillTx/>
                <a:latin typeface="Arial" panose="020B0604020202020204"/>
                <a:ea typeface="Calibri" panose="020F0502020204030204" pitchFamily="34" charset="0"/>
                <a:cs typeface="Times New Roman" panose="02020603050405020304" pitchFamily="18" charset="0"/>
              </a:rPr>
              <a:t>To equip children and young people with the vital skills, qualifications, knowledge and experiences which assist them to flourish through education and in their transition to adulthood.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4546A">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BFF8168-4C54-AB99-B64C-5BAF05AD992C}"/>
              </a:ext>
            </a:extLst>
          </p:cNvPr>
          <p:cNvSpPr txBox="1"/>
          <p:nvPr/>
        </p:nvSpPr>
        <p:spPr>
          <a:xfrm>
            <a:off x="261616" y="1528671"/>
            <a:ext cx="4719875"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1592A"/>
                </a:solidFill>
                <a:effectLst/>
                <a:uLnTx/>
                <a:uFillTx/>
                <a:latin typeface="Arial" panose="020B0604020202020204"/>
                <a:ea typeface="+mn-ea"/>
                <a:cs typeface="Calibri" panose="020F0502020204030204" pitchFamily="34" charset="0"/>
              </a:rPr>
              <a:t>Multi Agency Approach to provision:</a:t>
            </a:r>
          </a:p>
        </p:txBody>
      </p:sp>
      <p:sp>
        <p:nvSpPr>
          <p:cNvPr id="9" name="TextBox 8">
            <a:extLst>
              <a:ext uri="{FF2B5EF4-FFF2-40B4-BE49-F238E27FC236}">
                <a16:creationId xmlns:a16="http://schemas.microsoft.com/office/drawing/2014/main" id="{266551BE-6B8D-1762-58EB-082E44DF75FD}"/>
              </a:ext>
            </a:extLst>
          </p:cNvPr>
          <p:cNvSpPr txBox="1"/>
          <p:nvPr/>
        </p:nvSpPr>
        <p:spPr>
          <a:xfrm>
            <a:off x="261616" y="1862703"/>
            <a:ext cx="11586479"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a:ea typeface="+mn-ea"/>
                <a:cs typeface="+mn-cs"/>
              </a:rPr>
              <a:t>A graduated model to support </a:t>
            </a:r>
            <a:r>
              <a:rPr kumimoji="0" lang="en-GB" sz="1400" b="1" i="0" u="none" strike="noStrike" kern="1200" cap="none" spc="0" normalizeH="0" baseline="0" noProof="0" dirty="0">
                <a:ln>
                  <a:noFill/>
                </a:ln>
                <a:solidFill>
                  <a:srgbClr val="000000"/>
                </a:solidFill>
                <a:effectLst/>
                <a:uLnTx/>
                <a:uFillTx/>
                <a:latin typeface="Arial" panose="020B0604020202020204"/>
                <a:ea typeface="+mn-ea"/>
                <a:cs typeface="+mn-cs"/>
              </a:rPr>
              <a:t>each young person to remain in Mainstream Education</a:t>
            </a:r>
            <a:r>
              <a:rPr kumimoji="0" lang="en-GB" sz="1400" b="0" i="0" u="none" strike="noStrike" kern="1200" cap="none" spc="0" normalizeH="0" baseline="0" noProof="0" dirty="0">
                <a:ln>
                  <a:noFill/>
                </a:ln>
                <a:solidFill>
                  <a:srgbClr val="000000"/>
                </a:solidFill>
                <a:effectLst/>
                <a:uLnTx/>
                <a:uFillTx/>
                <a:latin typeface="Arial" panose="020B0604020202020204"/>
                <a:ea typeface="+mn-ea"/>
                <a:cs typeface="+mn-cs"/>
              </a:rPr>
              <a:t> wherever appropriate, through universal, targeted and specialist provisions that are suitable for the assessed need of the individual and which provide the right support, in the right place at the right time. This will be achieved through;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Universal support</a:t>
            </a:r>
            <a:r>
              <a:rPr kumimoji="0" lang="en-GB"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 as part of a broad and balanced curriculum.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Targeted suppor</a:t>
            </a:r>
            <a:r>
              <a:rPr kumimoji="0" lang="en-GB"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t placements.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Time-limited support</a:t>
            </a:r>
            <a:r>
              <a:rPr kumimoji="0" lang="en-GB"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 placements in an alternative provision setting.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Transitional support</a:t>
            </a:r>
            <a:r>
              <a:rPr kumimoji="0" lang="en-GB"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 return to mainstream or suitable Post-16 destination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EA2F66"/>
              </a:solidFill>
              <a:effectLst/>
              <a:uLnTx/>
              <a:uFillTx/>
              <a:latin typeface="Arial" panose="020B0604020202020204"/>
              <a:ea typeface="+mn-ea"/>
              <a:cs typeface="+mn-cs"/>
            </a:endParaRPr>
          </a:p>
        </p:txBody>
      </p:sp>
      <p:pic>
        <p:nvPicPr>
          <p:cNvPr id="19" name="Picture 18">
            <a:extLst>
              <a:ext uri="{FF2B5EF4-FFF2-40B4-BE49-F238E27FC236}">
                <a16:creationId xmlns:a16="http://schemas.microsoft.com/office/drawing/2014/main" id="{BC9F9D1A-5567-3FFD-62DD-283794D1290B}"/>
              </a:ext>
            </a:extLst>
          </p:cNvPr>
          <p:cNvPicPr>
            <a:picLocks noChangeAspect="1"/>
          </p:cNvPicPr>
          <p:nvPr/>
        </p:nvPicPr>
        <p:blipFill>
          <a:blip r:embed="rId3"/>
          <a:stretch>
            <a:fillRect/>
          </a:stretch>
        </p:blipFill>
        <p:spPr>
          <a:xfrm>
            <a:off x="-41145" y="3956683"/>
            <a:ext cx="12192000" cy="1553370"/>
          </a:xfrm>
          <a:prstGeom prst="rect">
            <a:avLst/>
          </a:prstGeom>
        </p:spPr>
      </p:pic>
      <p:sp>
        <p:nvSpPr>
          <p:cNvPr id="5" name="TextBox 4">
            <a:extLst>
              <a:ext uri="{FF2B5EF4-FFF2-40B4-BE49-F238E27FC236}">
                <a16:creationId xmlns:a16="http://schemas.microsoft.com/office/drawing/2014/main" id="{9BEAE7C3-0302-79FC-59BD-A14D5657827A}"/>
              </a:ext>
            </a:extLst>
          </p:cNvPr>
          <p:cNvSpPr txBox="1"/>
          <p:nvPr/>
        </p:nvSpPr>
        <p:spPr>
          <a:xfrm>
            <a:off x="2808515" y="5535788"/>
            <a:ext cx="6096000"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The model is underpinned and supported by 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sng" strike="noStrike" kern="1200" cap="none" spc="0" normalizeH="0" baseline="0" noProof="0" dirty="0">
                <a:ln>
                  <a:noFill/>
                </a:ln>
                <a:solidFill>
                  <a:srgbClr val="E7E6E6">
                    <a:lumMod val="10000"/>
                  </a:srgbClr>
                </a:solidFill>
                <a:effectLst/>
                <a:uLnTx/>
                <a:uFillTx/>
                <a:latin typeface="Arial" panose="020B0604020202020204"/>
                <a:ea typeface="+mn-ea"/>
                <a:cs typeface="+mn-cs"/>
              </a:rPr>
              <a:t>bespoke Behaviour and Belonging Training Pathway</a:t>
            </a:r>
            <a:r>
              <a:rPr kumimoji="0" lang="en-GB"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as part of the Coventry SEND Workforce Strategy.</a:t>
            </a:r>
          </a:p>
        </p:txBody>
      </p:sp>
    </p:spTree>
    <p:extLst>
      <p:ext uri="{BB962C8B-B14F-4D97-AF65-F5344CB8AC3E}">
        <p14:creationId xmlns:p14="http://schemas.microsoft.com/office/powerpoint/2010/main" val="2390305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ctrTitle"/>
          </p:nvPr>
        </p:nvSpPr>
        <p:spPr>
          <a:xfrm>
            <a:off x="415611" y="992767"/>
            <a:ext cx="11360800" cy="2736800"/>
          </a:xfrm>
          <a:prstGeom prst="rect">
            <a:avLst/>
          </a:prstGeom>
          <a:noFill/>
          <a:ln>
            <a:noFill/>
          </a:ln>
        </p:spPr>
        <p:txBody>
          <a:bodyPr spcFirstLastPara="1" wrap="square" lIns="121900" tIns="121900" rIns="121900" bIns="121900" anchor="b" anchorCtr="0">
            <a:normAutofit/>
          </a:bodyPr>
          <a:lstStyle/>
          <a:p>
            <a:endParaRPr/>
          </a:p>
        </p:txBody>
      </p:sp>
      <p:sp>
        <p:nvSpPr>
          <p:cNvPr id="97" name="Google Shape;97;p19"/>
          <p:cNvSpPr txBox="1">
            <a:spLocks noGrp="1"/>
          </p:cNvSpPr>
          <p:nvPr>
            <p:ph type="subTitle" idx="1"/>
          </p:nvPr>
        </p:nvSpPr>
        <p:spPr>
          <a:xfrm>
            <a:off x="415600" y="3778833"/>
            <a:ext cx="11360800" cy="1056800"/>
          </a:xfrm>
          <a:prstGeom prst="rect">
            <a:avLst/>
          </a:prstGeom>
          <a:noFill/>
          <a:ln>
            <a:noFill/>
          </a:ln>
        </p:spPr>
        <p:txBody>
          <a:bodyPr spcFirstLastPara="1" wrap="square" lIns="121900" tIns="121900" rIns="121900" bIns="121900" anchor="t" anchorCtr="0">
            <a:normAutofit/>
          </a:bodyPr>
          <a:lstStyle/>
          <a:p>
            <a:pPr marL="0" indent="0"/>
            <a:endParaRPr/>
          </a:p>
        </p:txBody>
      </p:sp>
      <p:pic>
        <p:nvPicPr>
          <p:cNvPr id="98" name="Google Shape;98;p19" title="5.png"/>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ctrTitle"/>
          </p:nvPr>
        </p:nvSpPr>
        <p:spPr>
          <a:xfrm>
            <a:off x="415611" y="992767"/>
            <a:ext cx="11360800" cy="2736800"/>
          </a:xfrm>
          <a:prstGeom prst="rect">
            <a:avLst/>
          </a:prstGeom>
          <a:noFill/>
          <a:ln>
            <a:noFill/>
          </a:ln>
        </p:spPr>
        <p:txBody>
          <a:bodyPr spcFirstLastPara="1" wrap="square" lIns="121900" tIns="121900" rIns="121900" bIns="121900" anchor="b" anchorCtr="0">
            <a:normAutofit/>
          </a:bodyPr>
          <a:lstStyle/>
          <a:p>
            <a:endParaRPr/>
          </a:p>
        </p:txBody>
      </p:sp>
      <p:sp>
        <p:nvSpPr>
          <p:cNvPr id="104" name="Google Shape;104;p20"/>
          <p:cNvSpPr txBox="1">
            <a:spLocks noGrp="1"/>
          </p:cNvSpPr>
          <p:nvPr>
            <p:ph type="subTitle" idx="1"/>
          </p:nvPr>
        </p:nvSpPr>
        <p:spPr>
          <a:xfrm>
            <a:off x="415600" y="3778833"/>
            <a:ext cx="11360800" cy="1056800"/>
          </a:xfrm>
          <a:prstGeom prst="rect">
            <a:avLst/>
          </a:prstGeom>
          <a:noFill/>
          <a:ln>
            <a:noFill/>
          </a:ln>
        </p:spPr>
        <p:txBody>
          <a:bodyPr spcFirstLastPara="1" wrap="square" lIns="121900" tIns="121900" rIns="121900" bIns="121900" anchor="t" anchorCtr="0">
            <a:normAutofit/>
          </a:bodyPr>
          <a:lstStyle/>
          <a:p>
            <a:pPr marL="0" indent="0"/>
            <a:endParaRPr/>
          </a:p>
        </p:txBody>
      </p:sp>
      <p:pic>
        <p:nvPicPr>
          <p:cNvPr id="105" name="Google Shape;105;p20" title="6.png"/>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ctrTitle"/>
          </p:nvPr>
        </p:nvSpPr>
        <p:spPr>
          <a:xfrm>
            <a:off x="415611" y="992767"/>
            <a:ext cx="11360800" cy="2736800"/>
          </a:xfrm>
          <a:prstGeom prst="rect">
            <a:avLst/>
          </a:prstGeom>
          <a:noFill/>
          <a:ln>
            <a:noFill/>
          </a:ln>
        </p:spPr>
        <p:txBody>
          <a:bodyPr spcFirstLastPara="1" wrap="square" lIns="121900" tIns="121900" rIns="121900" bIns="121900" anchor="b" anchorCtr="0">
            <a:normAutofit/>
          </a:bodyPr>
          <a:lstStyle/>
          <a:p>
            <a:endParaRPr/>
          </a:p>
        </p:txBody>
      </p:sp>
      <p:sp>
        <p:nvSpPr>
          <p:cNvPr id="111" name="Google Shape;111;p21"/>
          <p:cNvSpPr txBox="1">
            <a:spLocks noGrp="1"/>
          </p:cNvSpPr>
          <p:nvPr>
            <p:ph type="subTitle" idx="1"/>
          </p:nvPr>
        </p:nvSpPr>
        <p:spPr>
          <a:xfrm>
            <a:off x="415600" y="3778833"/>
            <a:ext cx="11360800" cy="1056800"/>
          </a:xfrm>
          <a:prstGeom prst="rect">
            <a:avLst/>
          </a:prstGeom>
          <a:noFill/>
          <a:ln>
            <a:noFill/>
          </a:ln>
        </p:spPr>
        <p:txBody>
          <a:bodyPr spcFirstLastPara="1" wrap="square" lIns="121900" tIns="121900" rIns="121900" bIns="121900" anchor="t" anchorCtr="0">
            <a:normAutofit/>
          </a:bodyPr>
          <a:lstStyle/>
          <a:p>
            <a:pPr marL="0" indent="0"/>
            <a:endParaRPr/>
          </a:p>
        </p:txBody>
      </p:sp>
      <p:pic>
        <p:nvPicPr>
          <p:cNvPr id="112" name="Google Shape;112;p21" title="7.png"/>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ctrTitle"/>
          </p:nvPr>
        </p:nvSpPr>
        <p:spPr>
          <a:xfrm>
            <a:off x="415611" y="992767"/>
            <a:ext cx="11360800" cy="2736800"/>
          </a:xfrm>
          <a:prstGeom prst="rect">
            <a:avLst/>
          </a:prstGeom>
          <a:noFill/>
          <a:ln>
            <a:noFill/>
          </a:ln>
        </p:spPr>
        <p:txBody>
          <a:bodyPr spcFirstLastPara="1" wrap="square" lIns="121900" tIns="121900" rIns="121900" bIns="121900" anchor="b" anchorCtr="0">
            <a:normAutofit/>
          </a:bodyPr>
          <a:lstStyle/>
          <a:p>
            <a:endParaRPr/>
          </a:p>
        </p:txBody>
      </p:sp>
      <p:sp>
        <p:nvSpPr>
          <p:cNvPr id="118" name="Google Shape;118;p22"/>
          <p:cNvSpPr txBox="1">
            <a:spLocks noGrp="1"/>
          </p:cNvSpPr>
          <p:nvPr>
            <p:ph type="subTitle" idx="1"/>
          </p:nvPr>
        </p:nvSpPr>
        <p:spPr>
          <a:xfrm>
            <a:off x="415600" y="3778833"/>
            <a:ext cx="11360800" cy="1056800"/>
          </a:xfrm>
          <a:prstGeom prst="rect">
            <a:avLst/>
          </a:prstGeom>
          <a:noFill/>
          <a:ln>
            <a:noFill/>
          </a:ln>
        </p:spPr>
        <p:txBody>
          <a:bodyPr spcFirstLastPara="1" wrap="square" lIns="121900" tIns="121900" rIns="121900" bIns="121900" anchor="t" anchorCtr="0">
            <a:normAutofit/>
          </a:bodyPr>
          <a:lstStyle/>
          <a:p>
            <a:pPr marL="0" indent="0"/>
            <a:endParaRPr/>
          </a:p>
        </p:txBody>
      </p:sp>
      <p:pic>
        <p:nvPicPr>
          <p:cNvPr id="119" name="Google Shape;119;p22" title="8.png"/>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ctrTitle"/>
          </p:nvPr>
        </p:nvSpPr>
        <p:spPr>
          <a:xfrm>
            <a:off x="415611" y="992767"/>
            <a:ext cx="11360800" cy="2736800"/>
          </a:xfrm>
          <a:prstGeom prst="rect">
            <a:avLst/>
          </a:prstGeom>
          <a:noFill/>
          <a:ln>
            <a:noFill/>
          </a:ln>
        </p:spPr>
        <p:txBody>
          <a:bodyPr spcFirstLastPara="1" wrap="square" lIns="121900" tIns="121900" rIns="121900" bIns="121900" anchor="b" anchorCtr="0">
            <a:normAutofit/>
          </a:bodyPr>
          <a:lstStyle/>
          <a:p>
            <a:endParaRPr/>
          </a:p>
        </p:txBody>
      </p:sp>
      <p:sp>
        <p:nvSpPr>
          <p:cNvPr id="125" name="Google Shape;125;p23"/>
          <p:cNvSpPr txBox="1">
            <a:spLocks noGrp="1"/>
          </p:cNvSpPr>
          <p:nvPr>
            <p:ph type="subTitle" idx="1"/>
          </p:nvPr>
        </p:nvSpPr>
        <p:spPr>
          <a:xfrm>
            <a:off x="415600" y="3778833"/>
            <a:ext cx="11360800" cy="1056800"/>
          </a:xfrm>
          <a:prstGeom prst="rect">
            <a:avLst/>
          </a:prstGeom>
          <a:noFill/>
          <a:ln>
            <a:noFill/>
          </a:ln>
        </p:spPr>
        <p:txBody>
          <a:bodyPr spcFirstLastPara="1" wrap="square" lIns="121900" tIns="121900" rIns="121900" bIns="121900" anchor="t" anchorCtr="0">
            <a:normAutofit/>
          </a:bodyPr>
          <a:lstStyle/>
          <a:p>
            <a:pPr marL="0" indent="0"/>
            <a:endParaRPr/>
          </a:p>
        </p:txBody>
      </p:sp>
      <p:pic>
        <p:nvPicPr>
          <p:cNvPr id="126" name="Google Shape;126;p23" title="9.png"/>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4"/>
          <p:cNvSpPr txBox="1">
            <a:spLocks noGrp="1"/>
          </p:cNvSpPr>
          <p:nvPr>
            <p:ph type="ctrTitle"/>
          </p:nvPr>
        </p:nvSpPr>
        <p:spPr>
          <a:xfrm>
            <a:off x="415611" y="992767"/>
            <a:ext cx="11360800" cy="2736800"/>
          </a:xfrm>
          <a:prstGeom prst="rect">
            <a:avLst/>
          </a:prstGeom>
          <a:noFill/>
          <a:ln>
            <a:noFill/>
          </a:ln>
        </p:spPr>
        <p:txBody>
          <a:bodyPr spcFirstLastPara="1" wrap="square" lIns="121900" tIns="121900" rIns="121900" bIns="121900" anchor="b" anchorCtr="0">
            <a:normAutofit/>
          </a:bodyPr>
          <a:lstStyle/>
          <a:p>
            <a:endParaRPr/>
          </a:p>
        </p:txBody>
      </p:sp>
      <p:sp>
        <p:nvSpPr>
          <p:cNvPr id="132" name="Google Shape;132;p24"/>
          <p:cNvSpPr txBox="1">
            <a:spLocks noGrp="1"/>
          </p:cNvSpPr>
          <p:nvPr>
            <p:ph type="subTitle" idx="1"/>
          </p:nvPr>
        </p:nvSpPr>
        <p:spPr>
          <a:xfrm>
            <a:off x="415600" y="3778833"/>
            <a:ext cx="11360800" cy="1056800"/>
          </a:xfrm>
          <a:prstGeom prst="rect">
            <a:avLst/>
          </a:prstGeom>
          <a:noFill/>
          <a:ln>
            <a:noFill/>
          </a:ln>
        </p:spPr>
        <p:txBody>
          <a:bodyPr spcFirstLastPara="1" wrap="square" lIns="121900" tIns="121900" rIns="121900" bIns="121900" anchor="t" anchorCtr="0">
            <a:normAutofit/>
          </a:bodyPr>
          <a:lstStyle/>
          <a:p>
            <a:pPr marL="0" indent="0"/>
            <a:endParaRPr/>
          </a:p>
        </p:txBody>
      </p:sp>
      <p:pic>
        <p:nvPicPr>
          <p:cNvPr id="133" name="Google Shape;133;p24" title="10.png"/>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5"/>
          <p:cNvSpPr txBox="1">
            <a:spLocks noGrp="1"/>
          </p:cNvSpPr>
          <p:nvPr>
            <p:ph type="ctrTitle"/>
          </p:nvPr>
        </p:nvSpPr>
        <p:spPr>
          <a:xfrm>
            <a:off x="415611" y="992767"/>
            <a:ext cx="11360800" cy="2736800"/>
          </a:xfrm>
          <a:prstGeom prst="rect">
            <a:avLst/>
          </a:prstGeom>
          <a:noFill/>
          <a:ln>
            <a:noFill/>
          </a:ln>
        </p:spPr>
        <p:txBody>
          <a:bodyPr spcFirstLastPara="1" wrap="square" lIns="121900" tIns="121900" rIns="121900" bIns="121900" anchor="b" anchorCtr="0">
            <a:normAutofit/>
          </a:bodyPr>
          <a:lstStyle/>
          <a:p>
            <a:endParaRPr/>
          </a:p>
        </p:txBody>
      </p:sp>
      <p:sp>
        <p:nvSpPr>
          <p:cNvPr id="139" name="Google Shape;139;p25"/>
          <p:cNvSpPr txBox="1">
            <a:spLocks noGrp="1"/>
          </p:cNvSpPr>
          <p:nvPr>
            <p:ph type="subTitle" idx="1"/>
          </p:nvPr>
        </p:nvSpPr>
        <p:spPr>
          <a:xfrm>
            <a:off x="415600" y="3778833"/>
            <a:ext cx="11360800" cy="1056800"/>
          </a:xfrm>
          <a:prstGeom prst="rect">
            <a:avLst/>
          </a:prstGeom>
          <a:noFill/>
          <a:ln>
            <a:noFill/>
          </a:ln>
        </p:spPr>
        <p:txBody>
          <a:bodyPr spcFirstLastPara="1" wrap="square" lIns="121900" tIns="121900" rIns="121900" bIns="121900" anchor="t" anchorCtr="0">
            <a:normAutofit/>
          </a:bodyPr>
          <a:lstStyle/>
          <a:p>
            <a:pPr marL="0" indent="0"/>
            <a:endParaRPr/>
          </a:p>
        </p:txBody>
      </p:sp>
      <p:pic>
        <p:nvPicPr>
          <p:cNvPr id="140" name="Google Shape;140;p25" title="13.jpg"/>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6"/>
          <p:cNvSpPr txBox="1">
            <a:spLocks noGrp="1"/>
          </p:cNvSpPr>
          <p:nvPr>
            <p:ph type="ctrTitle"/>
          </p:nvPr>
        </p:nvSpPr>
        <p:spPr>
          <a:xfrm>
            <a:off x="415611" y="992767"/>
            <a:ext cx="11360800" cy="2736800"/>
          </a:xfrm>
          <a:prstGeom prst="rect">
            <a:avLst/>
          </a:prstGeom>
          <a:noFill/>
          <a:ln>
            <a:noFill/>
          </a:ln>
        </p:spPr>
        <p:txBody>
          <a:bodyPr spcFirstLastPara="1" wrap="square" lIns="121900" tIns="121900" rIns="121900" bIns="121900" anchor="b" anchorCtr="0">
            <a:normAutofit/>
          </a:bodyPr>
          <a:lstStyle/>
          <a:p>
            <a:endParaRPr/>
          </a:p>
        </p:txBody>
      </p:sp>
      <p:sp>
        <p:nvSpPr>
          <p:cNvPr id="146" name="Google Shape;146;p26"/>
          <p:cNvSpPr txBox="1">
            <a:spLocks noGrp="1"/>
          </p:cNvSpPr>
          <p:nvPr>
            <p:ph type="subTitle" idx="1"/>
          </p:nvPr>
        </p:nvSpPr>
        <p:spPr>
          <a:xfrm>
            <a:off x="415600" y="3778833"/>
            <a:ext cx="11360800" cy="1056800"/>
          </a:xfrm>
          <a:prstGeom prst="rect">
            <a:avLst/>
          </a:prstGeom>
          <a:noFill/>
          <a:ln>
            <a:noFill/>
          </a:ln>
        </p:spPr>
        <p:txBody>
          <a:bodyPr spcFirstLastPara="1" wrap="square" lIns="121900" tIns="121900" rIns="121900" bIns="121900" anchor="t" anchorCtr="0">
            <a:normAutofit/>
          </a:bodyPr>
          <a:lstStyle/>
          <a:p>
            <a:pPr marL="0" indent="0"/>
            <a:endParaRPr/>
          </a:p>
        </p:txBody>
      </p:sp>
      <p:pic>
        <p:nvPicPr>
          <p:cNvPr id="147" name="Google Shape;147;p26" title="14.jpg"/>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7"/>
          <p:cNvSpPr txBox="1">
            <a:spLocks noGrp="1"/>
          </p:cNvSpPr>
          <p:nvPr>
            <p:ph type="ctrTitle"/>
          </p:nvPr>
        </p:nvSpPr>
        <p:spPr>
          <a:xfrm>
            <a:off x="415611" y="992767"/>
            <a:ext cx="11360800" cy="2736800"/>
          </a:xfrm>
          <a:prstGeom prst="rect">
            <a:avLst/>
          </a:prstGeom>
          <a:noFill/>
          <a:ln>
            <a:noFill/>
          </a:ln>
        </p:spPr>
        <p:txBody>
          <a:bodyPr spcFirstLastPara="1" wrap="square" lIns="121900" tIns="121900" rIns="121900" bIns="121900" anchor="b" anchorCtr="0">
            <a:normAutofit/>
          </a:bodyPr>
          <a:lstStyle/>
          <a:p>
            <a:endParaRPr/>
          </a:p>
        </p:txBody>
      </p:sp>
      <p:sp>
        <p:nvSpPr>
          <p:cNvPr id="153" name="Google Shape;153;p27"/>
          <p:cNvSpPr txBox="1">
            <a:spLocks noGrp="1"/>
          </p:cNvSpPr>
          <p:nvPr>
            <p:ph type="subTitle" idx="1"/>
          </p:nvPr>
        </p:nvSpPr>
        <p:spPr>
          <a:xfrm>
            <a:off x="415600" y="3778833"/>
            <a:ext cx="11360800" cy="1056800"/>
          </a:xfrm>
          <a:prstGeom prst="rect">
            <a:avLst/>
          </a:prstGeom>
          <a:noFill/>
          <a:ln>
            <a:noFill/>
          </a:ln>
        </p:spPr>
        <p:txBody>
          <a:bodyPr spcFirstLastPara="1" wrap="square" lIns="121900" tIns="121900" rIns="121900" bIns="121900" anchor="t" anchorCtr="0">
            <a:normAutofit/>
          </a:bodyPr>
          <a:lstStyle/>
          <a:p>
            <a:pPr marL="0" indent="0"/>
            <a:endParaRPr/>
          </a:p>
        </p:txBody>
      </p:sp>
      <p:pic>
        <p:nvPicPr>
          <p:cNvPr id="154" name="Google Shape;154;p27" title="15.jpg"/>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8"/>
          <p:cNvSpPr txBox="1">
            <a:spLocks noGrp="1"/>
          </p:cNvSpPr>
          <p:nvPr>
            <p:ph type="ctrTitle"/>
          </p:nvPr>
        </p:nvSpPr>
        <p:spPr>
          <a:xfrm>
            <a:off x="415611" y="992767"/>
            <a:ext cx="11360800" cy="2736800"/>
          </a:xfrm>
          <a:prstGeom prst="rect">
            <a:avLst/>
          </a:prstGeom>
          <a:noFill/>
          <a:ln>
            <a:noFill/>
          </a:ln>
        </p:spPr>
        <p:txBody>
          <a:bodyPr spcFirstLastPara="1" wrap="square" lIns="121900" tIns="121900" rIns="121900" bIns="121900" anchor="b" anchorCtr="0">
            <a:normAutofit/>
          </a:bodyPr>
          <a:lstStyle/>
          <a:p>
            <a:endParaRPr/>
          </a:p>
        </p:txBody>
      </p:sp>
      <p:sp>
        <p:nvSpPr>
          <p:cNvPr id="160" name="Google Shape;160;p28"/>
          <p:cNvSpPr txBox="1">
            <a:spLocks noGrp="1"/>
          </p:cNvSpPr>
          <p:nvPr>
            <p:ph type="subTitle" idx="1"/>
          </p:nvPr>
        </p:nvSpPr>
        <p:spPr>
          <a:xfrm>
            <a:off x="415600" y="3778833"/>
            <a:ext cx="11360800" cy="1056800"/>
          </a:xfrm>
          <a:prstGeom prst="rect">
            <a:avLst/>
          </a:prstGeom>
          <a:noFill/>
          <a:ln>
            <a:noFill/>
          </a:ln>
        </p:spPr>
        <p:txBody>
          <a:bodyPr spcFirstLastPara="1" wrap="square" lIns="121900" tIns="121900" rIns="121900" bIns="121900" anchor="t" anchorCtr="0">
            <a:normAutofit/>
          </a:bodyPr>
          <a:lstStyle/>
          <a:p>
            <a:pPr marL="0" indent="0"/>
            <a:endParaRPr/>
          </a:p>
        </p:txBody>
      </p:sp>
      <p:pic>
        <p:nvPicPr>
          <p:cNvPr id="161" name="Google Shape;161;p28" title="16.jpg"/>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C09-AE83-8499-B741-3276C1B03A05}"/>
              </a:ext>
            </a:extLst>
          </p:cNvPr>
          <p:cNvSpPr>
            <a:spLocks noGrp="1"/>
          </p:cNvSpPr>
          <p:nvPr>
            <p:ph type="title"/>
          </p:nvPr>
        </p:nvSpPr>
        <p:spPr>
          <a:xfrm>
            <a:off x="689344" y="0"/>
            <a:ext cx="10515600" cy="1325563"/>
          </a:xfrm>
        </p:spPr>
        <p:txBody>
          <a:bodyPr>
            <a:normAutofit/>
          </a:bodyPr>
          <a:lstStyle/>
          <a:p>
            <a:r>
              <a:rPr lang="en-GB" sz="3600" dirty="0"/>
              <a:t>Belonging in Coventry…..</a:t>
            </a:r>
          </a:p>
        </p:txBody>
      </p:sp>
      <p:sp>
        <p:nvSpPr>
          <p:cNvPr id="3" name="Content Placeholder 2">
            <a:extLst>
              <a:ext uri="{FF2B5EF4-FFF2-40B4-BE49-F238E27FC236}">
                <a16:creationId xmlns:a16="http://schemas.microsoft.com/office/drawing/2014/main" id="{EF392421-92FF-92A4-4647-8D730CCCEEDD}"/>
              </a:ext>
            </a:extLst>
          </p:cNvPr>
          <p:cNvSpPr>
            <a:spLocks noGrp="1"/>
          </p:cNvSpPr>
          <p:nvPr>
            <p:ph idx="1"/>
          </p:nvPr>
        </p:nvSpPr>
        <p:spPr>
          <a:xfrm>
            <a:off x="657446" y="1467293"/>
            <a:ext cx="10515600" cy="4351338"/>
          </a:xfrm>
        </p:spPr>
        <p:txBody>
          <a:bodyPr>
            <a:normAutofit fontScale="25000" lnSpcReduction="20000"/>
          </a:bodyPr>
          <a:lstStyle/>
          <a:p>
            <a:pPr marL="0" indent="0">
              <a:buNone/>
            </a:pPr>
            <a:endParaRPr lang="en-GB" dirty="0"/>
          </a:p>
          <a:p>
            <a:pPr marL="0" indent="0" algn="ctr">
              <a:lnSpc>
                <a:spcPct val="120000"/>
              </a:lnSpc>
              <a:buNone/>
            </a:pPr>
            <a:r>
              <a:rPr lang="en-GB" sz="8000" dirty="0"/>
              <a:t>“Belonging’ is that sense of being somewhere where you can be confident that you will fit in and feel safe in your identity. As </a:t>
            </a:r>
            <a:r>
              <a:rPr lang="en-GB" sz="8000" b="1" dirty="0"/>
              <a:t>schools </a:t>
            </a:r>
            <a:r>
              <a:rPr lang="en-GB" sz="8000" dirty="0"/>
              <a:t>are one of the few shared social institutions which</a:t>
            </a:r>
            <a:r>
              <a:rPr lang="en-GB" sz="8000" b="1" dirty="0"/>
              <a:t> can create a sense of belonging or exclusion</a:t>
            </a:r>
            <a:r>
              <a:rPr lang="en-GB" sz="8000" dirty="0"/>
              <a:t>, it’s vital that they are places of welcome and belonging.</a:t>
            </a:r>
          </a:p>
          <a:p>
            <a:pPr marL="0" indent="0" algn="ctr">
              <a:lnSpc>
                <a:spcPct val="120000"/>
              </a:lnSpc>
              <a:buNone/>
            </a:pPr>
            <a:r>
              <a:rPr lang="en-GB" sz="8000" dirty="0"/>
              <a:t> A school is just a building. What happens in any school is down to the people in and around it: </a:t>
            </a:r>
            <a:r>
              <a:rPr lang="en-GB" sz="8000" b="1" dirty="0"/>
              <a:t>the children, their families, the staff - and the leaders</a:t>
            </a:r>
            <a:r>
              <a:rPr lang="en-GB" sz="8000" dirty="0"/>
              <a:t>. </a:t>
            </a:r>
          </a:p>
          <a:p>
            <a:pPr marL="0" indent="0" algn="ctr">
              <a:lnSpc>
                <a:spcPct val="120000"/>
              </a:lnSpc>
              <a:buNone/>
            </a:pPr>
            <a:r>
              <a:rPr lang="en-GB" sz="8000" dirty="0"/>
              <a:t>How leaders </a:t>
            </a:r>
            <a:r>
              <a:rPr lang="en-GB" sz="8000" b="1" dirty="0"/>
              <a:t>think, decide, act and reflect</a:t>
            </a:r>
            <a:r>
              <a:rPr lang="en-GB" sz="8000" dirty="0"/>
              <a:t>, and draw on their knowledge to create a roadmap of possibilities is </a:t>
            </a:r>
            <a:r>
              <a:rPr lang="en-GB" sz="8000" b="1" dirty="0"/>
              <a:t>critical to the well-being of children and adults</a:t>
            </a:r>
            <a:r>
              <a:rPr lang="en-GB" sz="8000" dirty="0"/>
              <a:t>” </a:t>
            </a:r>
            <a:endParaRPr lang="en-GB" sz="6200" dirty="0"/>
          </a:p>
          <a:p>
            <a:pPr marL="0" indent="0" algn="ctr">
              <a:buNone/>
            </a:pPr>
            <a:endParaRPr lang="en-GB" sz="6400" dirty="0"/>
          </a:p>
          <a:p>
            <a:pPr marL="0" indent="0" algn="ctr">
              <a:buNone/>
            </a:pPr>
            <a:r>
              <a:rPr lang="en-GB" sz="6400" dirty="0"/>
              <a:t>Kathryn Riley, Professor of Urban Education, UCL Institute of Education (IOE)</a:t>
            </a:r>
          </a:p>
          <a:p>
            <a:pPr marL="0" indent="0" algn="ctr">
              <a:buNone/>
            </a:pPr>
            <a:endParaRPr lang="en-GB" sz="3300" dirty="0">
              <a:solidFill>
                <a:schemeClr val="bg2">
                  <a:lumMod val="10000"/>
                </a:schemeClr>
              </a:solidFill>
              <a:latin typeface="+mj-lt"/>
            </a:endParaRPr>
          </a:p>
          <a:p>
            <a:pPr marL="0" indent="0" algn="ctr">
              <a:buNone/>
            </a:pPr>
            <a:endParaRPr lang="en-GB" sz="3300" dirty="0">
              <a:solidFill>
                <a:schemeClr val="bg2">
                  <a:lumMod val="10000"/>
                </a:schemeClr>
              </a:solidFill>
              <a:latin typeface="+mj-lt"/>
            </a:endParaRPr>
          </a:p>
          <a:p>
            <a:pPr marL="0" indent="0" algn="ctr">
              <a:buNone/>
            </a:pPr>
            <a:endParaRPr lang="en-GB" sz="5100" dirty="0">
              <a:solidFill>
                <a:schemeClr val="bg2">
                  <a:lumMod val="10000"/>
                </a:schemeClr>
              </a:solidFill>
              <a:latin typeface="+mj-lt"/>
            </a:endParaRPr>
          </a:p>
          <a:p>
            <a:pPr marL="0" indent="0" algn="ctr">
              <a:lnSpc>
                <a:spcPct val="120000"/>
              </a:lnSpc>
              <a:buNone/>
            </a:pPr>
            <a:r>
              <a:rPr lang="en-GB" sz="8000" dirty="0">
                <a:solidFill>
                  <a:schemeClr val="bg2">
                    <a:lumMod val="10000"/>
                  </a:schemeClr>
                </a:solidFill>
                <a:latin typeface="+mj-lt"/>
              </a:rPr>
              <a:t>We know that </a:t>
            </a:r>
            <a:r>
              <a:rPr lang="en-GB" sz="8000" b="1" u="sng" dirty="0">
                <a:solidFill>
                  <a:schemeClr val="bg2">
                    <a:lumMod val="10000"/>
                  </a:schemeClr>
                </a:solidFill>
                <a:latin typeface="+mj-lt"/>
              </a:rPr>
              <a:t>culture eats strategy for breakfast </a:t>
            </a:r>
            <a:r>
              <a:rPr lang="en-GB" sz="8000" dirty="0">
                <a:solidFill>
                  <a:schemeClr val="bg2">
                    <a:lumMod val="10000"/>
                  </a:schemeClr>
                </a:solidFill>
                <a:latin typeface="+mj-lt"/>
              </a:rPr>
              <a:t>so the CAP Graduated Model has to be underpinned and supported by a culture of belonging </a:t>
            </a:r>
          </a:p>
          <a:p>
            <a:pPr marL="0" indent="0">
              <a:buNone/>
            </a:pPr>
            <a:endParaRPr lang="en-GB" sz="1600" dirty="0"/>
          </a:p>
        </p:txBody>
      </p:sp>
      <p:sp>
        <p:nvSpPr>
          <p:cNvPr id="4" name="Rectangle 3">
            <a:extLst>
              <a:ext uri="{FF2B5EF4-FFF2-40B4-BE49-F238E27FC236}">
                <a16:creationId xmlns:a16="http://schemas.microsoft.com/office/drawing/2014/main" id="{90893C5B-084A-04AF-FD33-98FCFF2AF0DF}"/>
              </a:ext>
            </a:extLst>
          </p:cNvPr>
          <p:cNvSpPr/>
          <p:nvPr/>
        </p:nvSpPr>
        <p:spPr>
          <a:xfrm>
            <a:off x="508590" y="1467293"/>
            <a:ext cx="10813312" cy="3625702"/>
          </a:xfrm>
          <a:prstGeom prst="rect">
            <a:avLst/>
          </a:prstGeom>
          <a:no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51701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9"/>
          <p:cNvSpPr txBox="1">
            <a:spLocks noGrp="1"/>
          </p:cNvSpPr>
          <p:nvPr>
            <p:ph type="ctrTitle"/>
          </p:nvPr>
        </p:nvSpPr>
        <p:spPr>
          <a:xfrm>
            <a:off x="415611" y="992767"/>
            <a:ext cx="11360800" cy="2736800"/>
          </a:xfrm>
          <a:prstGeom prst="rect">
            <a:avLst/>
          </a:prstGeom>
          <a:noFill/>
          <a:ln>
            <a:noFill/>
          </a:ln>
        </p:spPr>
        <p:txBody>
          <a:bodyPr spcFirstLastPara="1" wrap="square" lIns="121900" tIns="121900" rIns="121900" bIns="121900" anchor="b" anchorCtr="0">
            <a:normAutofit/>
          </a:bodyPr>
          <a:lstStyle/>
          <a:p>
            <a:endParaRPr/>
          </a:p>
        </p:txBody>
      </p:sp>
      <p:sp>
        <p:nvSpPr>
          <p:cNvPr id="167" name="Google Shape;167;p29"/>
          <p:cNvSpPr txBox="1">
            <a:spLocks noGrp="1"/>
          </p:cNvSpPr>
          <p:nvPr>
            <p:ph type="subTitle" idx="1"/>
          </p:nvPr>
        </p:nvSpPr>
        <p:spPr>
          <a:xfrm>
            <a:off x="415600" y="3778833"/>
            <a:ext cx="11360800" cy="1056800"/>
          </a:xfrm>
          <a:prstGeom prst="rect">
            <a:avLst/>
          </a:prstGeom>
          <a:noFill/>
          <a:ln>
            <a:noFill/>
          </a:ln>
        </p:spPr>
        <p:txBody>
          <a:bodyPr spcFirstLastPara="1" wrap="square" lIns="121900" tIns="121900" rIns="121900" bIns="121900" anchor="t" anchorCtr="0">
            <a:normAutofit/>
          </a:bodyPr>
          <a:lstStyle/>
          <a:p>
            <a:pPr marL="0" indent="0"/>
            <a:endParaRPr/>
          </a:p>
        </p:txBody>
      </p:sp>
      <p:pic>
        <p:nvPicPr>
          <p:cNvPr id="168" name="Google Shape;168;p29" title="17.jpg"/>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0"/>
          <p:cNvSpPr txBox="1">
            <a:spLocks noGrp="1"/>
          </p:cNvSpPr>
          <p:nvPr>
            <p:ph type="ctrTitle"/>
          </p:nvPr>
        </p:nvSpPr>
        <p:spPr>
          <a:xfrm>
            <a:off x="415611" y="992767"/>
            <a:ext cx="11360800" cy="2736800"/>
          </a:xfrm>
          <a:prstGeom prst="rect">
            <a:avLst/>
          </a:prstGeom>
          <a:noFill/>
          <a:ln>
            <a:noFill/>
          </a:ln>
        </p:spPr>
        <p:txBody>
          <a:bodyPr spcFirstLastPara="1" wrap="square" lIns="121900" tIns="121900" rIns="121900" bIns="121900" anchor="b" anchorCtr="0">
            <a:normAutofit/>
          </a:bodyPr>
          <a:lstStyle/>
          <a:p>
            <a:endParaRPr/>
          </a:p>
        </p:txBody>
      </p:sp>
      <p:sp>
        <p:nvSpPr>
          <p:cNvPr id="174" name="Google Shape;174;p30"/>
          <p:cNvSpPr txBox="1">
            <a:spLocks noGrp="1"/>
          </p:cNvSpPr>
          <p:nvPr>
            <p:ph type="subTitle" idx="1"/>
          </p:nvPr>
        </p:nvSpPr>
        <p:spPr>
          <a:xfrm>
            <a:off x="415600" y="3778833"/>
            <a:ext cx="11360800" cy="1056800"/>
          </a:xfrm>
          <a:prstGeom prst="rect">
            <a:avLst/>
          </a:prstGeom>
          <a:noFill/>
          <a:ln>
            <a:noFill/>
          </a:ln>
        </p:spPr>
        <p:txBody>
          <a:bodyPr spcFirstLastPara="1" wrap="square" lIns="121900" tIns="121900" rIns="121900" bIns="121900" anchor="t" anchorCtr="0">
            <a:normAutofit/>
          </a:bodyPr>
          <a:lstStyle/>
          <a:p>
            <a:pPr marL="0" indent="0"/>
            <a:endParaRPr/>
          </a:p>
        </p:txBody>
      </p:sp>
      <p:pic>
        <p:nvPicPr>
          <p:cNvPr id="175" name="Google Shape;175;p30" title="18.jpg"/>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1"/>
          <p:cNvSpPr txBox="1">
            <a:spLocks noGrp="1"/>
          </p:cNvSpPr>
          <p:nvPr>
            <p:ph type="ctrTitle"/>
          </p:nvPr>
        </p:nvSpPr>
        <p:spPr>
          <a:xfrm>
            <a:off x="415611" y="992767"/>
            <a:ext cx="11360800" cy="2736800"/>
          </a:xfrm>
          <a:prstGeom prst="rect">
            <a:avLst/>
          </a:prstGeom>
          <a:noFill/>
          <a:ln>
            <a:noFill/>
          </a:ln>
        </p:spPr>
        <p:txBody>
          <a:bodyPr spcFirstLastPara="1" wrap="square" lIns="121900" tIns="121900" rIns="121900" bIns="121900" anchor="b" anchorCtr="0">
            <a:normAutofit/>
          </a:bodyPr>
          <a:lstStyle/>
          <a:p>
            <a:endParaRPr/>
          </a:p>
        </p:txBody>
      </p:sp>
      <p:sp>
        <p:nvSpPr>
          <p:cNvPr id="181" name="Google Shape;181;p31"/>
          <p:cNvSpPr txBox="1">
            <a:spLocks noGrp="1"/>
          </p:cNvSpPr>
          <p:nvPr>
            <p:ph type="subTitle" idx="1"/>
          </p:nvPr>
        </p:nvSpPr>
        <p:spPr>
          <a:xfrm>
            <a:off x="415600" y="3778833"/>
            <a:ext cx="11360800" cy="1056800"/>
          </a:xfrm>
          <a:prstGeom prst="rect">
            <a:avLst/>
          </a:prstGeom>
          <a:noFill/>
          <a:ln>
            <a:noFill/>
          </a:ln>
        </p:spPr>
        <p:txBody>
          <a:bodyPr spcFirstLastPara="1" wrap="square" lIns="121900" tIns="121900" rIns="121900" bIns="121900" anchor="t" anchorCtr="0">
            <a:normAutofit/>
          </a:bodyPr>
          <a:lstStyle/>
          <a:p>
            <a:pPr marL="0" indent="0"/>
            <a:endParaRPr/>
          </a:p>
        </p:txBody>
      </p:sp>
      <p:pic>
        <p:nvPicPr>
          <p:cNvPr id="182" name="Google Shape;182;p31" title="19.jpg"/>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2"/>
          <p:cNvSpPr txBox="1">
            <a:spLocks noGrp="1"/>
          </p:cNvSpPr>
          <p:nvPr>
            <p:ph type="ctrTitle"/>
          </p:nvPr>
        </p:nvSpPr>
        <p:spPr>
          <a:xfrm>
            <a:off x="415611" y="992767"/>
            <a:ext cx="11360800" cy="2736800"/>
          </a:xfrm>
          <a:prstGeom prst="rect">
            <a:avLst/>
          </a:prstGeom>
          <a:noFill/>
          <a:ln>
            <a:noFill/>
          </a:ln>
        </p:spPr>
        <p:txBody>
          <a:bodyPr spcFirstLastPara="1" wrap="square" lIns="121900" tIns="121900" rIns="121900" bIns="121900" anchor="b" anchorCtr="0">
            <a:normAutofit/>
          </a:bodyPr>
          <a:lstStyle/>
          <a:p>
            <a:endParaRPr/>
          </a:p>
        </p:txBody>
      </p:sp>
      <p:sp>
        <p:nvSpPr>
          <p:cNvPr id="188" name="Google Shape;188;p32"/>
          <p:cNvSpPr txBox="1">
            <a:spLocks noGrp="1"/>
          </p:cNvSpPr>
          <p:nvPr>
            <p:ph type="subTitle" idx="1"/>
          </p:nvPr>
        </p:nvSpPr>
        <p:spPr>
          <a:xfrm>
            <a:off x="415600" y="3778833"/>
            <a:ext cx="11360800" cy="1056800"/>
          </a:xfrm>
          <a:prstGeom prst="rect">
            <a:avLst/>
          </a:prstGeom>
          <a:noFill/>
          <a:ln>
            <a:noFill/>
          </a:ln>
        </p:spPr>
        <p:txBody>
          <a:bodyPr spcFirstLastPara="1" wrap="square" lIns="121900" tIns="121900" rIns="121900" bIns="121900" anchor="t" anchorCtr="0">
            <a:normAutofit/>
          </a:bodyPr>
          <a:lstStyle/>
          <a:p>
            <a:pPr marL="0" indent="0"/>
            <a:endParaRPr/>
          </a:p>
        </p:txBody>
      </p:sp>
      <p:pic>
        <p:nvPicPr>
          <p:cNvPr id="189" name="Google Shape;189;p32" title="20.jpg"/>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E3CCB9-D82D-D51B-ECE6-96FE59DCCC14}"/>
              </a:ext>
            </a:extLst>
          </p:cNvPr>
          <p:cNvSpPr txBox="1"/>
          <p:nvPr/>
        </p:nvSpPr>
        <p:spPr>
          <a:xfrm>
            <a:off x="274257" y="53586"/>
            <a:ext cx="11655846" cy="7448193"/>
          </a:xfrm>
          <a:prstGeom prst="rect">
            <a:avLst/>
          </a:prstGeom>
          <a:noFill/>
        </p:spPr>
        <p:txBody>
          <a:bodyPr wrap="square" rtlCol="0">
            <a:spAutoFit/>
          </a:bodyPr>
          <a:lstStyle/>
          <a:p>
            <a:r>
              <a:rPr lang="en-GB" sz="3600" b="1" dirty="0">
                <a:solidFill>
                  <a:srgbClr val="002060"/>
                </a:solidFill>
                <a:latin typeface="Aptos Display" panose="020B0004020202020204" pitchFamily="34" charset="0"/>
              </a:rPr>
              <a:t>Belonging / Behaviour Training Pathway</a:t>
            </a:r>
          </a:p>
          <a:p>
            <a:r>
              <a:rPr lang="en-GB" sz="2800" b="1" dirty="0">
                <a:solidFill>
                  <a:srgbClr val="002060"/>
                </a:solidFill>
                <a:latin typeface="Aptos Display" panose="020B0004020202020204" pitchFamily="34" charset="0"/>
              </a:rPr>
              <a:t>When The Adults Change (WTAC)</a:t>
            </a:r>
            <a:r>
              <a:rPr lang="en-GB" sz="2800" dirty="0">
                <a:solidFill>
                  <a:srgbClr val="002060"/>
                </a:solidFill>
                <a:latin typeface="Aptos Display" panose="020B0004020202020204" pitchFamily="34" charset="0"/>
              </a:rPr>
              <a:t> </a:t>
            </a:r>
          </a:p>
          <a:p>
            <a:pPr marL="285750" indent="-285750">
              <a:buFont typeface="Arial" panose="020B0604020202020204" pitchFamily="34" charset="0"/>
              <a:buChar char="•"/>
            </a:pPr>
            <a:r>
              <a:rPr lang="en-GB" dirty="0">
                <a:solidFill>
                  <a:srgbClr val="002060"/>
                </a:solidFill>
                <a:latin typeface="Aptos Display" panose="020B0004020202020204" pitchFamily="34" charset="0"/>
              </a:rPr>
              <a:t>Proven track record with evidence of working successfully with Secondary Schools</a:t>
            </a:r>
          </a:p>
          <a:p>
            <a:pPr marL="285750" indent="-285750">
              <a:buFont typeface="Arial" panose="020B0604020202020204" pitchFamily="34" charset="0"/>
              <a:buChar char="•"/>
            </a:pPr>
            <a:r>
              <a:rPr lang="en-GB" dirty="0">
                <a:solidFill>
                  <a:srgbClr val="002060"/>
                </a:solidFill>
                <a:latin typeface="Aptos Display" panose="020B0004020202020204" pitchFamily="34" charset="0"/>
              </a:rPr>
              <a:t>Year-long commitment from schools as guided and supported towards system change</a:t>
            </a:r>
          </a:p>
          <a:p>
            <a:pPr marL="285750" indent="-285750">
              <a:buFont typeface="Arial" panose="020B0604020202020204" pitchFamily="34" charset="0"/>
              <a:buChar char="•"/>
            </a:pPr>
            <a:endParaRPr lang="en-GB" dirty="0">
              <a:solidFill>
                <a:srgbClr val="002060"/>
              </a:solidFill>
              <a:latin typeface="Aptos Display" panose="020B0004020202020204" pitchFamily="34" charset="0"/>
            </a:endParaRPr>
          </a:p>
          <a:p>
            <a:endParaRPr lang="en-GB" dirty="0">
              <a:solidFill>
                <a:srgbClr val="002060"/>
              </a:solidFill>
              <a:latin typeface="Aptos Display" panose="020B0004020202020204" pitchFamily="34" charset="0"/>
            </a:endParaRPr>
          </a:p>
          <a:p>
            <a:endParaRPr lang="en-GB" dirty="0">
              <a:solidFill>
                <a:srgbClr val="002060"/>
              </a:solidFill>
              <a:latin typeface="Aptos Display" panose="020B0004020202020204" pitchFamily="34" charset="0"/>
            </a:endParaRPr>
          </a:p>
          <a:p>
            <a:pPr marL="285750" indent="-285750">
              <a:buFont typeface="Arial" panose="020B0604020202020204" pitchFamily="34" charset="0"/>
              <a:buChar char="•"/>
            </a:pPr>
            <a:endParaRPr lang="en-GB" dirty="0">
              <a:solidFill>
                <a:srgbClr val="002060"/>
              </a:solidFill>
              <a:latin typeface="Aptos Display" panose="020B0004020202020204" pitchFamily="34" charset="0"/>
            </a:endParaRPr>
          </a:p>
          <a:p>
            <a:endParaRPr lang="en-GB" dirty="0">
              <a:solidFill>
                <a:srgbClr val="002060"/>
              </a:solidFill>
              <a:latin typeface="Aptos Display" panose="020B0004020202020204" pitchFamily="34" charset="0"/>
            </a:endParaRPr>
          </a:p>
          <a:p>
            <a:pPr marL="285750" indent="-285750">
              <a:buFont typeface="Arial" panose="020B0604020202020204" pitchFamily="34" charset="0"/>
              <a:buChar char="•"/>
            </a:pPr>
            <a:endParaRPr lang="en-GB" dirty="0">
              <a:solidFill>
                <a:srgbClr val="002060"/>
              </a:solidFill>
              <a:latin typeface="Aptos Display" panose="020B0004020202020204" pitchFamily="34" charset="0"/>
            </a:endParaRPr>
          </a:p>
          <a:p>
            <a:endParaRPr lang="en-GB" dirty="0">
              <a:solidFill>
                <a:srgbClr val="002060"/>
              </a:solidFill>
              <a:latin typeface="Aptos Display" panose="020B0004020202020204" pitchFamily="34" charset="0"/>
            </a:endParaRPr>
          </a:p>
          <a:p>
            <a:pPr>
              <a:buNone/>
            </a:pPr>
            <a:r>
              <a:rPr lang="en-GB" sz="1400" b="1" dirty="0">
                <a:solidFill>
                  <a:schemeClr val="accent1">
                    <a:lumMod val="50000"/>
                  </a:schemeClr>
                </a:solidFill>
                <a:effectLst/>
                <a:latin typeface="+mj-lt"/>
                <a:ea typeface="Aptos" panose="020B0004020202020204" pitchFamily="34" charset="0"/>
                <a:cs typeface="Aptos" panose="020B0004020202020204" pitchFamily="34" charset="0"/>
              </a:rPr>
              <a:t>The programme will include: </a:t>
            </a:r>
          </a:p>
          <a:p>
            <a:pPr marL="342900" lvl="0" indent="-342900" fontAlgn="base">
              <a:buSzPts val="1000"/>
              <a:buFont typeface="Symbol" panose="05050102010706020507" pitchFamily="18" charset="2"/>
              <a:buChar char=""/>
              <a:tabLst>
                <a:tab pos="457200" algn="l"/>
              </a:tabLst>
            </a:pPr>
            <a:r>
              <a:rPr lang="en-GB" sz="1400" dirty="0">
                <a:solidFill>
                  <a:srgbClr val="000000"/>
                </a:solidFill>
                <a:effectLst/>
                <a:latin typeface="+mj-lt"/>
                <a:ea typeface="Times New Roman" panose="02020603050405020304" pitchFamily="18" charset="0"/>
                <a:cs typeface="Aptos" panose="020B0004020202020204" pitchFamily="34" charset="0"/>
              </a:rPr>
              <a:t>A training day for Behaviour Leads, </a:t>
            </a:r>
            <a:r>
              <a:rPr lang="en-GB" sz="1400" dirty="0" err="1">
                <a:solidFill>
                  <a:srgbClr val="000000"/>
                </a:solidFill>
                <a:effectLst/>
                <a:latin typeface="+mj-lt"/>
                <a:ea typeface="Times New Roman" panose="02020603050405020304" pitchFamily="18" charset="0"/>
                <a:cs typeface="Aptos" panose="020B0004020202020204" pitchFamily="34" charset="0"/>
              </a:rPr>
              <a:t>Sencos</a:t>
            </a:r>
            <a:r>
              <a:rPr lang="en-GB" sz="1400" dirty="0">
                <a:solidFill>
                  <a:srgbClr val="000000"/>
                </a:solidFill>
                <a:effectLst/>
                <a:latin typeface="+mj-lt"/>
                <a:ea typeface="Times New Roman" panose="02020603050405020304" pitchFamily="18" charset="0"/>
                <a:cs typeface="Aptos" panose="020B0004020202020204" pitchFamily="34" charset="0"/>
              </a:rPr>
              <a:t>, CAP coordinators and one other staff member from each school</a:t>
            </a:r>
            <a:endParaRPr lang="en-GB" sz="1400" dirty="0">
              <a:solidFill>
                <a:srgbClr val="000000"/>
              </a:solidFill>
              <a:effectLst/>
              <a:latin typeface="+mj-lt"/>
              <a:ea typeface="Aptos" panose="020B0004020202020204" pitchFamily="34" charset="0"/>
              <a:cs typeface="Aptos" panose="020B0004020202020204" pitchFamily="34" charset="0"/>
            </a:endParaRPr>
          </a:p>
          <a:p>
            <a:pPr marL="342900" lvl="0" indent="-342900" fontAlgn="base">
              <a:buSzPts val="1000"/>
              <a:buFont typeface="Symbol" panose="05050102010706020507" pitchFamily="18" charset="2"/>
              <a:buChar char=""/>
              <a:tabLst>
                <a:tab pos="457200" algn="l"/>
              </a:tabLst>
            </a:pPr>
            <a:r>
              <a:rPr lang="en-GB" sz="1400" dirty="0">
                <a:solidFill>
                  <a:srgbClr val="000000"/>
                </a:solidFill>
                <a:effectLst/>
                <a:latin typeface="+mj-lt"/>
                <a:ea typeface="Times New Roman" panose="02020603050405020304" pitchFamily="18" charset="0"/>
                <a:cs typeface="Aptos" panose="020B0004020202020204" pitchFamily="34" charset="0"/>
              </a:rPr>
              <a:t>Personalised meeting with school leaders </a:t>
            </a:r>
            <a:endParaRPr lang="en-GB" sz="1400" dirty="0">
              <a:solidFill>
                <a:srgbClr val="000000"/>
              </a:solidFill>
              <a:effectLst/>
              <a:latin typeface="+mj-lt"/>
              <a:ea typeface="Aptos" panose="020B0004020202020204" pitchFamily="34" charset="0"/>
              <a:cs typeface="Aptos" panose="020B0004020202020204" pitchFamily="34" charset="0"/>
            </a:endParaRPr>
          </a:p>
          <a:p>
            <a:pPr marL="342900" lvl="0" indent="-342900" fontAlgn="base">
              <a:buSzPts val="1000"/>
              <a:buFont typeface="Symbol" panose="05050102010706020507" pitchFamily="18" charset="2"/>
              <a:buChar char=""/>
              <a:tabLst>
                <a:tab pos="457200" algn="l"/>
              </a:tabLst>
            </a:pPr>
            <a:r>
              <a:rPr lang="en-GB" sz="1400" dirty="0">
                <a:solidFill>
                  <a:srgbClr val="000000"/>
                </a:solidFill>
                <a:effectLst/>
                <a:latin typeface="+mj-lt"/>
                <a:ea typeface="Times New Roman" panose="02020603050405020304" pitchFamily="18" charset="0"/>
                <a:cs typeface="Aptos" panose="020B0004020202020204" pitchFamily="34" charset="0"/>
              </a:rPr>
              <a:t>Direct contact with members of the WTAC team throughout the programme</a:t>
            </a:r>
            <a:endParaRPr lang="en-GB" sz="1400" dirty="0">
              <a:solidFill>
                <a:srgbClr val="000000"/>
              </a:solidFill>
              <a:effectLst/>
              <a:latin typeface="+mj-lt"/>
              <a:ea typeface="Aptos" panose="020B0004020202020204" pitchFamily="34" charset="0"/>
              <a:cs typeface="Aptos" panose="020B0004020202020204" pitchFamily="34" charset="0"/>
            </a:endParaRPr>
          </a:p>
          <a:p>
            <a:pPr marL="342900" lvl="0" indent="-342900" fontAlgn="base">
              <a:buSzPts val="1000"/>
              <a:buFont typeface="Symbol" panose="05050102010706020507" pitchFamily="18" charset="2"/>
              <a:buChar char=""/>
              <a:tabLst>
                <a:tab pos="457200" algn="l"/>
              </a:tabLst>
            </a:pPr>
            <a:r>
              <a:rPr lang="en-GB" sz="1400" dirty="0">
                <a:solidFill>
                  <a:srgbClr val="000000"/>
                </a:solidFill>
                <a:effectLst/>
                <a:latin typeface="+mj-lt"/>
                <a:ea typeface="Times New Roman" panose="02020603050405020304" pitchFamily="18" charset="0"/>
                <a:cs typeface="Aptos" panose="020B0004020202020204" pitchFamily="34" charset="0"/>
              </a:rPr>
              <a:t>A highly practical bespoke implementation plan</a:t>
            </a:r>
            <a:endParaRPr lang="en-GB" sz="1400" dirty="0">
              <a:solidFill>
                <a:srgbClr val="000000"/>
              </a:solidFill>
              <a:effectLst/>
              <a:latin typeface="+mj-lt"/>
              <a:ea typeface="Aptos" panose="020B0004020202020204" pitchFamily="34" charset="0"/>
              <a:cs typeface="Aptos" panose="020B0004020202020204" pitchFamily="34" charset="0"/>
            </a:endParaRPr>
          </a:p>
          <a:p>
            <a:pPr marL="342900" lvl="0" indent="-342900" fontAlgn="base">
              <a:buSzPts val="1000"/>
              <a:buFont typeface="Symbol" panose="05050102010706020507" pitchFamily="18" charset="2"/>
              <a:buChar char=""/>
              <a:tabLst>
                <a:tab pos="457200" algn="l"/>
              </a:tabLst>
            </a:pPr>
            <a:r>
              <a:rPr lang="en-GB" sz="1400" dirty="0">
                <a:solidFill>
                  <a:srgbClr val="000000"/>
                </a:solidFill>
                <a:effectLst/>
                <a:latin typeface="+mj-lt"/>
                <a:ea typeface="Times New Roman" panose="02020603050405020304" pitchFamily="18" charset="0"/>
                <a:cs typeface="Aptos" panose="020B0004020202020204" pitchFamily="34" charset="0"/>
              </a:rPr>
              <a:t>A tailored training plan based on bite-sized chunks of CPD</a:t>
            </a:r>
            <a:endParaRPr lang="en-GB" sz="1400" dirty="0">
              <a:solidFill>
                <a:srgbClr val="000000"/>
              </a:solidFill>
              <a:effectLst/>
              <a:latin typeface="+mj-lt"/>
              <a:ea typeface="Aptos" panose="020B0004020202020204" pitchFamily="34" charset="0"/>
              <a:cs typeface="Aptos" panose="020B0004020202020204" pitchFamily="34" charset="0"/>
            </a:endParaRPr>
          </a:p>
          <a:p>
            <a:pPr marL="342900" lvl="0" indent="-342900" fontAlgn="base">
              <a:buSzPts val="1000"/>
              <a:buFont typeface="Symbol" panose="05050102010706020507" pitchFamily="18" charset="2"/>
              <a:buChar char=""/>
              <a:tabLst>
                <a:tab pos="457200" algn="l"/>
              </a:tabLst>
            </a:pPr>
            <a:r>
              <a:rPr lang="en-GB" sz="1400" dirty="0">
                <a:solidFill>
                  <a:srgbClr val="000000"/>
                </a:solidFill>
                <a:effectLst/>
                <a:latin typeface="+mj-lt"/>
                <a:ea typeface="Times New Roman" panose="02020603050405020304" pitchFamily="18" charset="0"/>
                <a:cs typeface="Aptos" panose="020B0004020202020204" pitchFamily="34" charset="0"/>
              </a:rPr>
              <a:t>The ability to measure culture and gauge practice</a:t>
            </a:r>
            <a:endParaRPr lang="en-GB" sz="1400" dirty="0">
              <a:solidFill>
                <a:srgbClr val="000000"/>
              </a:solidFill>
              <a:effectLst/>
              <a:latin typeface="+mj-lt"/>
              <a:ea typeface="Aptos" panose="020B0004020202020204" pitchFamily="34" charset="0"/>
              <a:cs typeface="Aptos" panose="020B0004020202020204" pitchFamily="34" charset="0"/>
            </a:endParaRPr>
          </a:p>
          <a:p>
            <a:pPr marL="342900" lvl="0" indent="-342900" fontAlgn="base">
              <a:buSzPts val="1000"/>
              <a:buFont typeface="Symbol" panose="05050102010706020507" pitchFamily="18" charset="2"/>
              <a:buChar char=""/>
              <a:tabLst>
                <a:tab pos="457200" algn="l"/>
              </a:tabLst>
            </a:pPr>
            <a:r>
              <a:rPr lang="en-GB" sz="1400" dirty="0">
                <a:solidFill>
                  <a:srgbClr val="000000"/>
                </a:solidFill>
                <a:effectLst/>
                <a:latin typeface="+mj-lt"/>
                <a:ea typeface="Times New Roman" panose="02020603050405020304" pitchFamily="18" charset="0"/>
                <a:cs typeface="Aptos" panose="020B0004020202020204" pitchFamily="34" charset="0"/>
              </a:rPr>
              <a:t>Opportunities to review and revisit each step</a:t>
            </a:r>
            <a:endParaRPr lang="en-GB" sz="1400" dirty="0">
              <a:solidFill>
                <a:srgbClr val="000000"/>
              </a:solidFill>
              <a:effectLst/>
              <a:latin typeface="+mj-lt"/>
              <a:ea typeface="Aptos" panose="020B0004020202020204" pitchFamily="34" charset="0"/>
              <a:cs typeface="Aptos" panose="020B0004020202020204" pitchFamily="34" charset="0"/>
            </a:endParaRPr>
          </a:p>
          <a:p>
            <a:pPr marL="342900" lvl="0" indent="-342900" fontAlgn="base">
              <a:buSzPts val="1000"/>
              <a:buFont typeface="Symbol" panose="05050102010706020507" pitchFamily="18" charset="2"/>
              <a:buChar char=""/>
              <a:tabLst>
                <a:tab pos="457200" algn="l"/>
              </a:tabLst>
            </a:pPr>
            <a:r>
              <a:rPr lang="en-GB" sz="1400" dirty="0">
                <a:solidFill>
                  <a:srgbClr val="000000"/>
                </a:solidFill>
                <a:effectLst/>
                <a:latin typeface="+mj-lt"/>
                <a:ea typeface="Times New Roman" panose="02020603050405020304" pitchFamily="18" charset="0"/>
                <a:cs typeface="Aptos" panose="020B0004020202020204" pitchFamily="34" charset="0"/>
              </a:rPr>
              <a:t>Full data reporting and progress reviews</a:t>
            </a:r>
            <a:endParaRPr lang="en-GB" sz="1400" dirty="0">
              <a:solidFill>
                <a:srgbClr val="000000"/>
              </a:solidFill>
              <a:effectLst/>
              <a:latin typeface="+mj-lt"/>
              <a:ea typeface="Aptos" panose="020B0004020202020204" pitchFamily="34" charset="0"/>
              <a:cs typeface="Aptos" panose="020B0004020202020204" pitchFamily="34" charset="0"/>
            </a:endParaRPr>
          </a:p>
          <a:p>
            <a:pPr marL="342900" lvl="0" indent="-342900" fontAlgn="base">
              <a:buSzPts val="1000"/>
              <a:buFont typeface="Symbol" panose="05050102010706020507" pitchFamily="18" charset="2"/>
              <a:buChar char=""/>
              <a:tabLst>
                <a:tab pos="457200" algn="l"/>
              </a:tabLst>
            </a:pPr>
            <a:r>
              <a:rPr lang="en-GB" sz="1400" dirty="0">
                <a:solidFill>
                  <a:srgbClr val="000000"/>
                </a:solidFill>
                <a:effectLst/>
                <a:latin typeface="+mj-lt"/>
                <a:ea typeface="Times New Roman" panose="02020603050405020304" pitchFamily="18" charset="0"/>
                <a:cs typeface="Aptos" panose="020B0004020202020204" pitchFamily="34" charset="0"/>
              </a:rPr>
              <a:t>Access to our Behaviour Change Course</a:t>
            </a:r>
            <a:endParaRPr lang="en-GB" sz="1400" dirty="0">
              <a:solidFill>
                <a:srgbClr val="000000"/>
              </a:solidFill>
              <a:effectLst/>
              <a:latin typeface="+mj-lt"/>
              <a:ea typeface="Aptos" panose="020B0004020202020204" pitchFamily="34" charset="0"/>
              <a:cs typeface="Aptos" panose="020B0004020202020204" pitchFamily="34" charset="0"/>
            </a:endParaRPr>
          </a:p>
          <a:p>
            <a:pPr marL="342900" lvl="0" indent="-342900" fontAlgn="base">
              <a:buSzPts val="1000"/>
              <a:buFont typeface="Symbol" panose="05050102010706020507" pitchFamily="18" charset="2"/>
              <a:buChar char=""/>
              <a:tabLst>
                <a:tab pos="457200" algn="l"/>
              </a:tabLst>
            </a:pPr>
            <a:r>
              <a:rPr lang="en-GB" sz="1400" dirty="0">
                <a:solidFill>
                  <a:srgbClr val="000000"/>
                </a:solidFill>
                <a:effectLst/>
                <a:latin typeface="+mj-lt"/>
                <a:ea typeface="Times New Roman" panose="02020603050405020304" pitchFamily="18" charset="0"/>
                <a:cs typeface="Aptos" panose="020B0004020202020204" pitchFamily="34" charset="0"/>
              </a:rPr>
              <a:t>Access to our Behaviour for Leaders Course</a:t>
            </a:r>
            <a:endParaRPr lang="en-GB" sz="1400" dirty="0">
              <a:solidFill>
                <a:srgbClr val="000000"/>
              </a:solidFill>
              <a:effectLst/>
              <a:latin typeface="+mj-lt"/>
              <a:ea typeface="Aptos" panose="020B0004020202020204" pitchFamily="34" charset="0"/>
              <a:cs typeface="Aptos" panose="020B0004020202020204" pitchFamily="34" charset="0"/>
            </a:endParaRPr>
          </a:p>
          <a:p>
            <a:pPr marL="342900" lvl="0" indent="-342900" fontAlgn="base">
              <a:buSzPts val="1000"/>
              <a:buFont typeface="Symbol" panose="05050102010706020507" pitchFamily="18" charset="2"/>
              <a:buChar char=""/>
              <a:tabLst>
                <a:tab pos="457200" algn="l"/>
              </a:tabLst>
            </a:pPr>
            <a:r>
              <a:rPr lang="en-GB" sz="1400" dirty="0">
                <a:solidFill>
                  <a:srgbClr val="000000"/>
                </a:solidFill>
                <a:effectLst/>
                <a:latin typeface="+mj-lt"/>
                <a:ea typeface="Times New Roman" panose="02020603050405020304" pitchFamily="18" charset="0"/>
                <a:cs typeface="Aptos" panose="020B0004020202020204" pitchFamily="34" charset="0"/>
              </a:rPr>
              <a:t>Access to our Parent Coach Course</a:t>
            </a:r>
            <a:endParaRPr lang="en-GB" sz="1400" dirty="0">
              <a:solidFill>
                <a:srgbClr val="000000"/>
              </a:solidFill>
              <a:effectLst/>
              <a:latin typeface="+mj-lt"/>
              <a:ea typeface="Aptos" panose="020B0004020202020204" pitchFamily="34" charset="0"/>
              <a:cs typeface="Aptos" panose="020B0004020202020204" pitchFamily="34" charset="0"/>
            </a:endParaRPr>
          </a:p>
          <a:p>
            <a:pPr marL="342900" lvl="0" indent="-342900" fontAlgn="base">
              <a:buSzPts val="1000"/>
              <a:buFont typeface="Symbol" panose="05050102010706020507" pitchFamily="18" charset="2"/>
              <a:buChar char=""/>
              <a:tabLst>
                <a:tab pos="457200" algn="l"/>
              </a:tabLst>
            </a:pPr>
            <a:r>
              <a:rPr lang="en-GB" sz="1400" dirty="0">
                <a:solidFill>
                  <a:srgbClr val="000000"/>
                </a:solidFill>
                <a:effectLst/>
                <a:latin typeface="+mj-lt"/>
                <a:ea typeface="Times New Roman" panose="02020603050405020304" pitchFamily="18" charset="0"/>
                <a:cs typeface="Aptos" panose="020B0004020202020204" pitchFamily="34" charset="0"/>
              </a:rPr>
              <a:t>Invitations to attend virtual INSETs and virtual training with Charlotte and the WTAC team</a:t>
            </a:r>
            <a:endParaRPr lang="en-GB" sz="1400" dirty="0">
              <a:solidFill>
                <a:srgbClr val="000000"/>
              </a:solidFill>
              <a:effectLst/>
              <a:latin typeface="+mj-lt"/>
              <a:ea typeface="Aptos" panose="020B0004020202020204" pitchFamily="34" charset="0"/>
              <a:cs typeface="Aptos" panose="020B0004020202020204" pitchFamily="34" charset="0"/>
            </a:endParaRPr>
          </a:p>
          <a:p>
            <a:pPr marL="342900" lvl="0" indent="-342900" fontAlgn="base">
              <a:buSzPts val="1000"/>
              <a:buFont typeface="Symbol" panose="05050102010706020507" pitchFamily="18" charset="2"/>
              <a:buChar char=""/>
              <a:tabLst>
                <a:tab pos="457200" algn="l"/>
              </a:tabLst>
            </a:pPr>
            <a:r>
              <a:rPr lang="en-GB" sz="1400" dirty="0">
                <a:solidFill>
                  <a:srgbClr val="000000"/>
                </a:solidFill>
                <a:effectLst/>
                <a:latin typeface="+mj-lt"/>
                <a:ea typeface="Times New Roman" panose="02020603050405020304" pitchFamily="18" charset="0"/>
                <a:cs typeface="Aptos" panose="020B0004020202020204" pitchFamily="34" charset="0"/>
              </a:rPr>
              <a:t>Access to a video library that allows you to engage in training at any time</a:t>
            </a:r>
            <a:endParaRPr lang="en-GB" sz="1400" dirty="0">
              <a:solidFill>
                <a:srgbClr val="000000"/>
              </a:solidFill>
              <a:effectLst/>
              <a:latin typeface="+mj-lt"/>
              <a:ea typeface="Aptos" panose="020B0004020202020204" pitchFamily="34" charset="0"/>
              <a:cs typeface="Aptos" panose="020B0004020202020204" pitchFamily="34" charset="0"/>
            </a:endParaRPr>
          </a:p>
          <a:p>
            <a:pPr marL="342900" lvl="0" indent="-342900" fontAlgn="base">
              <a:buSzPts val="1000"/>
              <a:buFont typeface="Symbol" panose="05050102010706020507" pitchFamily="18" charset="2"/>
              <a:buChar char=""/>
              <a:tabLst>
                <a:tab pos="457200" algn="l"/>
              </a:tabLst>
            </a:pPr>
            <a:r>
              <a:rPr lang="en-GB" sz="1400" dirty="0">
                <a:solidFill>
                  <a:srgbClr val="000000"/>
                </a:solidFill>
                <a:effectLst/>
                <a:latin typeface="+mj-lt"/>
                <a:ea typeface="Times New Roman" panose="02020603050405020304" pitchFamily="18" charset="0"/>
                <a:cs typeface="Aptos" panose="020B0004020202020204" pitchFamily="34" charset="0"/>
              </a:rPr>
              <a:t>A full year's support </a:t>
            </a:r>
            <a:endParaRPr lang="en-GB" sz="1400" dirty="0">
              <a:solidFill>
                <a:srgbClr val="000000"/>
              </a:solidFill>
              <a:effectLst/>
              <a:latin typeface="+mj-lt"/>
              <a:ea typeface="Aptos" panose="020B0004020202020204" pitchFamily="34" charset="0"/>
              <a:cs typeface="Aptos" panose="020B0004020202020204" pitchFamily="34" charset="0"/>
            </a:endParaRPr>
          </a:p>
          <a:p>
            <a:endParaRPr lang="en-GB" sz="1400" dirty="0">
              <a:solidFill>
                <a:srgbClr val="002060"/>
              </a:solidFill>
              <a:latin typeface="+mj-lt"/>
            </a:endParaRPr>
          </a:p>
          <a:p>
            <a:pPr marL="285750" indent="-285750">
              <a:buFont typeface="Arial" panose="020B0604020202020204" pitchFamily="34" charset="0"/>
              <a:buChar char="•"/>
            </a:pPr>
            <a:endParaRPr lang="en-GB" sz="1400" dirty="0">
              <a:solidFill>
                <a:srgbClr val="002060"/>
              </a:solidFill>
              <a:latin typeface="+mj-lt"/>
            </a:endParaRPr>
          </a:p>
          <a:p>
            <a:pPr marL="285750" indent="-285750">
              <a:buFont typeface="Arial" panose="020B0604020202020204" pitchFamily="34" charset="0"/>
              <a:buChar char="•"/>
            </a:pPr>
            <a:endParaRPr lang="en-GB" dirty="0">
              <a:solidFill>
                <a:schemeClr val="tx2"/>
              </a:solidFill>
            </a:endParaRPr>
          </a:p>
        </p:txBody>
      </p:sp>
      <p:sp>
        <p:nvSpPr>
          <p:cNvPr id="7" name="Rectangle 6">
            <a:extLst>
              <a:ext uri="{FF2B5EF4-FFF2-40B4-BE49-F238E27FC236}">
                <a16:creationId xmlns:a16="http://schemas.microsoft.com/office/drawing/2014/main" id="{D6C1A914-D795-527D-D233-10F086D54136}"/>
              </a:ext>
            </a:extLst>
          </p:cNvPr>
          <p:cNvSpPr/>
          <p:nvPr/>
        </p:nvSpPr>
        <p:spPr>
          <a:xfrm>
            <a:off x="6115740" y="1667670"/>
            <a:ext cx="2511845" cy="1706778"/>
          </a:xfrm>
          <a:prstGeom prst="rect">
            <a:avLst/>
          </a:prstGeom>
          <a:solidFill>
            <a:srgbClr val="13A89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160C9661-378E-F5CC-51C6-45F769FB2C90}"/>
              </a:ext>
            </a:extLst>
          </p:cNvPr>
          <p:cNvGrpSpPr/>
          <p:nvPr/>
        </p:nvGrpSpPr>
        <p:grpSpPr>
          <a:xfrm>
            <a:off x="253380" y="1613118"/>
            <a:ext cx="11626021" cy="1815882"/>
            <a:chOff x="297902" y="1923536"/>
            <a:chExt cx="11626021" cy="1815882"/>
          </a:xfrm>
        </p:grpSpPr>
        <p:sp>
          <p:nvSpPr>
            <p:cNvPr id="5" name="Rectangle 4">
              <a:extLst>
                <a:ext uri="{FF2B5EF4-FFF2-40B4-BE49-F238E27FC236}">
                  <a16:creationId xmlns:a16="http://schemas.microsoft.com/office/drawing/2014/main" id="{CCA2337F-12C6-C079-28B5-39023F9DCB11}"/>
                </a:ext>
              </a:extLst>
            </p:cNvPr>
            <p:cNvSpPr/>
            <p:nvPr/>
          </p:nvSpPr>
          <p:spPr>
            <a:xfrm>
              <a:off x="297902" y="1981018"/>
              <a:ext cx="2511845" cy="1703849"/>
            </a:xfrm>
            <a:prstGeom prst="rect">
              <a:avLst/>
            </a:prstGeom>
            <a:solidFill>
              <a:srgbClr val="F8681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BEE9AF03-465D-DFFB-6AF0-A1EDF36C5401}"/>
                </a:ext>
              </a:extLst>
            </p:cNvPr>
            <p:cNvSpPr/>
            <p:nvPr/>
          </p:nvSpPr>
          <p:spPr>
            <a:xfrm>
              <a:off x="3200851" y="1978089"/>
              <a:ext cx="2511845" cy="1706778"/>
            </a:xfrm>
            <a:prstGeom prst="rect">
              <a:avLst/>
            </a:prstGeom>
            <a:solidFill>
              <a:srgbClr val="9227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B10B939-7AD3-B17A-BAF6-151527C3A983}"/>
                </a:ext>
              </a:extLst>
            </p:cNvPr>
            <p:cNvSpPr/>
            <p:nvPr/>
          </p:nvSpPr>
          <p:spPr>
            <a:xfrm>
              <a:off x="9063212" y="1978089"/>
              <a:ext cx="2860711" cy="17097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45B17F6-56F8-DC53-216C-2CCDA435F442}"/>
                </a:ext>
              </a:extLst>
            </p:cNvPr>
            <p:cNvSpPr txBox="1"/>
            <p:nvPr/>
          </p:nvSpPr>
          <p:spPr>
            <a:xfrm>
              <a:off x="401873" y="2415979"/>
              <a:ext cx="2247441" cy="830997"/>
            </a:xfrm>
            <a:prstGeom prst="rect">
              <a:avLst/>
            </a:prstGeom>
            <a:noFill/>
          </p:spPr>
          <p:txBody>
            <a:bodyPr wrap="square" rtlCol="0">
              <a:spAutoFit/>
            </a:bodyPr>
            <a:lstStyle/>
            <a:p>
              <a:pPr algn="ctr"/>
              <a:r>
                <a:rPr lang="en-GB" sz="1600" b="1" dirty="0">
                  <a:solidFill>
                    <a:schemeClr val="bg1"/>
                  </a:solidFill>
                  <a:latin typeface="Aptos Display" panose="020B0004020202020204" pitchFamily="34" charset="0"/>
                </a:rPr>
                <a:t>Relational review- online tool completed by schools</a:t>
              </a:r>
            </a:p>
          </p:txBody>
        </p:sp>
        <p:sp>
          <p:nvSpPr>
            <p:cNvPr id="10" name="TextBox 9">
              <a:extLst>
                <a:ext uri="{FF2B5EF4-FFF2-40B4-BE49-F238E27FC236}">
                  <a16:creationId xmlns:a16="http://schemas.microsoft.com/office/drawing/2014/main" id="{83D5B0B8-DDB9-9476-2912-EA269899BD9F}"/>
                </a:ext>
              </a:extLst>
            </p:cNvPr>
            <p:cNvSpPr txBox="1"/>
            <p:nvPr/>
          </p:nvSpPr>
          <p:spPr>
            <a:xfrm>
              <a:off x="3338561" y="2415979"/>
              <a:ext cx="2236424" cy="830997"/>
            </a:xfrm>
            <a:prstGeom prst="rect">
              <a:avLst/>
            </a:prstGeom>
            <a:noFill/>
          </p:spPr>
          <p:txBody>
            <a:bodyPr wrap="square" rtlCol="0">
              <a:spAutoFit/>
            </a:bodyPr>
            <a:lstStyle/>
            <a:p>
              <a:pPr algn="ctr"/>
              <a:r>
                <a:rPr lang="en-GB" sz="1600" b="1" dirty="0">
                  <a:solidFill>
                    <a:schemeClr val="bg1"/>
                  </a:solidFill>
                  <a:latin typeface="Aptos Display" panose="020B0004020202020204" pitchFamily="34" charset="0"/>
                </a:rPr>
                <a:t>90-minute telephone conversation with Leaders</a:t>
              </a:r>
            </a:p>
          </p:txBody>
        </p:sp>
        <p:sp>
          <p:nvSpPr>
            <p:cNvPr id="11" name="TextBox 10">
              <a:extLst>
                <a:ext uri="{FF2B5EF4-FFF2-40B4-BE49-F238E27FC236}">
                  <a16:creationId xmlns:a16="http://schemas.microsoft.com/office/drawing/2014/main" id="{3C3ECD11-FC5A-4B79-603C-49F99A19D4FF}"/>
                </a:ext>
              </a:extLst>
            </p:cNvPr>
            <p:cNvSpPr txBox="1"/>
            <p:nvPr/>
          </p:nvSpPr>
          <p:spPr>
            <a:xfrm>
              <a:off x="6103800" y="1923536"/>
              <a:ext cx="2511846" cy="1815882"/>
            </a:xfrm>
            <a:prstGeom prst="rect">
              <a:avLst/>
            </a:prstGeom>
            <a:noFill/>
          </p:spPr>
          <p:txBody>
            <a:bodyPr wrap="square" rtlCol="0">
              <a:spAutoFit/>
            </a:bodyPr>
            <a:lstStyle/>
            <a:p>
              <a:pPr algn="ctr"/>
              <a:r>
                <a:rPr lang="en-GB" sz="1600" b="1" dirty="0">
                  <a:solidFill>
                    <a:schemeClr val="bg1"/>
                  </a:solidFill>
                  <a:latin typeface="Aptos Display" panose="020B0004020202020204" pitchFamily="34" charset="0"/>
                </a:rPr>
                <a:t>Creation of an Implementation Plan- clear, easy to follow pathway based on school context and conversation outcomes. </a:t>
              </a:r>
            </a:p>
            <a:p>
              <a:pPr algn="ctr"/>
              <a:r>
                <a:rPr lang="en-GB" sz="1600" b="1" dirty="0">
                  <a:solidFill>
                    <a:schemeClr val="bg1"/>
                  </a:solidFill>
                  <a:latin typeface="Aptos Display" panose="020B0004020202020204" pitchFamily="34" charset="0"/>
                </a:rPr>
                <a:t>Ongoing review.</a:t>
              </a:r>
            </a:p>
          </p:txBody>
        </p:sp>
      </p:grpSp>
      <p:sp>
        <p:nvSpPr>
          <p:cNvPr id="12" name="TextBox 11">
            <a:extLst>
              <a:ext uri="{FF2B5EF4-FFF2-40B4-BE49-F238E27FC236}">
                <a16:creationId xmlns:a16="http://schemas.microsoft.com/office/drawing/2014/main" id="{1CF1F9CF-DED7-2E9E-B0FC-C382464A4F9F}"/>
              </a:ext>
            </a:extLst>
          </p:cNvPr>
          <p:cNvSpPr txBox="1"/>
          <p:nvPr/>
        </p:nvSpPr>
        <p:spPr>
          <a:xfrm>
            <a:off x="9050369" y="1714744"/>
            <a:ext cx="2860711" cy="1569660"/>
          </a:xfrm>
          <a:prstGeom prst="rect">
            <a:avLst/>
          </a:prstGeom>
          <a:noFill/>
        </p:spPr>
        <p:txBody>
          <a:bodyPr wrap="square" rtlCol="0">
            <a:spAutoFit/>
          </a:bodyPr>
          <a:lstStyle/>
          <a:p>
            <a:pPr algn="ctr"/>
            <a:r>
              <a:rPr lang="en-GB" sz="1600" b="1" dirty="0">
                <a:solidFill>
                  <a:schemeClr val="bg1"/>
                </a:solidFill>
                <a:latin typeface="Aptos Display" panose="020B0004020202020204" pitchFamily="34" charset="0"/>
              </a:rPr>
              <a:t>Full access to online training platforms, virtual inset, twilight live online sessions, resource library, recorded sessions and ‘phone-a- friend’ on call support.</a:t>
            </a:r>
          </a:p>
        </p:txBody>
      </p:sp>
      <p:pic>
        <p:nvPicPr>
          <p:cNvPr id="13" name="Picture 12">
            <a:extLst>
              <a:ext uri="{FF2B5EF4-FFF2-40B4-BE49-F238E27FC236}">
                <a16:creationId xmlns:a16="http://schemas.microsoft.com/office/drawing/2014/main" id="{DBF7D628-8129-0D4B-F97F-0CAC22A802CE}"/>
              </a:ext>
            </a:extLst>
          </p:cNvPr>
          <p:cNvPicPr>
            <a:picLocks noChangeAspect="1"/>
          </p:cNvPicPr>
          <p:nvPr/>
        </p:nvPicPr>
        <p:blipFill>
          <a:blip r:embed="rId3"/>
          <a:srcRect l="15063" r="4771"/>
          <a:stretch/>
        </p:blipFill>
        <p:spPr>
          <a:xfrm>
            <a:off x="9804144" y="214973"/>
            <a:ext cx="1937850" cy="1359723"/>
          </a:xfrm>
          <a:prstGeom prst="rect">
            <a:avLst/>
          </a:prstGeom>
        </p:spPr>
      </p:pic>
    </p:spTree>
    <p:extLst>
      <p:ext uri="{BB962C8B-B14F-4D97-AF65-F5344CB8AC3E}">
        <p14:creationId xmlns:p14="http://schemas.microsoft.com/office/powerpoint/2010/main" val="1414654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11" y="992767"/>
            <a:ext cx="11360800" cy="2736800"/>
          </a:xfrm>
          <a:prstGeom prst="rect">
            <a:avLst/>
          </a:prstGeom>
          <a:noFill/>
          <a:ln>
            <a:noFill/>
          </a:ln>
        </p:spPr>
        <p:txBody>
          <a:bodyPr spcFirstLastPara="1" wrap="square" lIns="121900" tIns="121900" rIns="121900" bIns="121900" anchor="b" anchorCtr="0">
            <a:normAutofit/>
          </a:bodyPr>
          <a:lstStyle/>
          <a:p>
            <a:endParaRPr/>
          </a:p>
        </p:txBody>
      </p:sp>
      <p:sp>
        <p:nvSpPr>
          <p:cNvPr id="55" name="Google Shape;55;p13"/>
          <p:cNvSpPr txBox="1">
            <a:spLocks noGrp="1"/>
          </p:cNvSpPr>
          <p:nvPr>
            <p:ph type="subTitle" idx="1"/>
          </p:nvPr>
        </p:nvSpPr>
        <p:spPr>
          <a:xfrm>
            <a:off x="415600" y="3778833"/>
            <a:ext cx="11360800" cy="1056800"/>
          </a:xfrm>
          <a:prstGeom prst="rect">
            <a:avLst/>
          </a:prstGeom>
          <a:noFill/>
          <a:ln>
            <a:noFill/>
          </a:ln>
        </p:spPr>
        <p:txBody>
          <a:bodyPr spcFirstLastPara="1" wrap="square" lIns="121900" tIns="121900" rIns="121900" bIns="121900" anchor="t" anchorCtr="0">
            <a:normAutofit/>
          </a:bodyPr>
          <a:lstStyle/>
          <a:p>
            <a:pPr marL="0" indent="0"/>
            <a:endParaRPr/>
          </a:p>
        </p:txBody>
      </p:sp>
      <p:pic>
        <p:nvPicPr>
          <p:cNvPr id="56" name="Google Shape;56;p13" title="1.png"/>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ctrTitle"/>
          </p:nvPr>
        </p:nvSpPr>
        <p:spPr>
          <a:xfrm>
            <a:off x="415611" y="992767"/>
            <a:ext cx="11360800" cy="2736800"/>
          </a:xfrm>
          <a:prstGeom prst="rect">
            <a:avLst/>
          </a:prstGeom>
          <a:noFill/>
          <a:ln>
            <a:noFill/>
          </a:ln>
        </p:spPr>
        <p:txBody>
          <a:bodyPr spcFirstLastPara="1" wrap="square" lIns="121900" tIns="121900" rIns="121900" bIns="121900" anchor="b" anchorCtr="0">
            <a:normAutofit/>
          </a:bodyPr>
          <a:lstStyle/>
          <a:p>
            <a:endParaRPr/>
          </a:p>
        </p:txBody>
      </p:sp>
      <p:sp>
        <p:nvSpPr>
          <p:cNvPr id="62" name="Google Shape;62;p14"/>
          <p:cNvSpPr txBox="1">
            <a:spLocks noGrp="1"/>
          </p:cNvSpPr>
          <p:nvPr>
            <p:ph type="subTitle" idx="1"/>
          </p:nvPr>
        </p:nvSpPr>
        <p:spPr>
          <a:xfrm>
            <a:off x="415600" y="3778833"/>
            <a:ext cx="11360800" cy="1056800"/>
          </a:xfrm>
          <a:prstGeom prst="rect">
            <a:avLst/>
          </a:prstGeom>
          <a:noFill/>
          <a:ln>
            <a:noFill/>
          </a:ln>
        </p:spPr>
        <p:txBody>
          <a:bodyPr spcFirstLastPara="1" wrap="square" lIns="121900" tIns="121900" rIns="121900" bIns="121900" anchor="t" anchorCtr="0">
            <a:normAutofit/>
          </a:bodyPr>
          <a:lstStyle/>
          <a:p>
            <a:pPr marL="0" indent="0"/>
            <a:endParaRPr/>
          </a:p>
        </p:txBody>
      </p:sp>
      <p:pic>
        <p:nvPicPr>
          <p:cNvPr id="63" name="Google Shape;63;p14" title="2.jpg"/>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ctrTitle"/>
          </p:nvPr>
        </p:nvSpPr>
        <p:spPr>
          <a:xfrm>
            <a:off x="415611" y="992767"/>
            <a:ext cx="11360800" cy="2736800"/>
          </a:xfrm>
          <a:prstGeom prst="rect">
            <a:avLst/>
          </a:prstGeom>
          <a:noFill/>
          <a:ln>
            <a:noFill/>
          </a:ln>
        </p:spPr>
        <p:txBody>
          <a:bodyPr spcFirstLastPara="1" wrap="square" lIns="121900" tIns="121900" rIns="121900" bIns="121900" anchor="b" anchorCtr="0">
            <a:normAutofit/>
          </a:bodyPr>
          <a:lstStyle/>
          <a:p>
            <a:endParaRPr/>
          </a:p>
        </p:txBody>
      </p:sp>
      <p:sp>
        <p:nvSpPr>
          <p:cNvPr id="69" name="Google Shape;69;p15"/>
          <p:cNvSpPr txBox="1">
            <a:spLocks noGrp="1"/>
          </p:cNvSpPr>
          <p:nvPr>
            <p:ph type="subTitle" idx="1"/>
          </p:nvPr>
        </p:nvSpPr>
        <p:spPr>
          <a:xfrm>
            <a:off x="415600" y="3778833"/>
            <a:ext cx="11360800" cy="1056800"/>
          </a:xfrm>
          <a:prstGeom prst="rect">
            <a:avLst/>
          </a:prstGeom>
          <a:noFill/>
          <a:ln>
            <a:noFill/>
          </a:ln>
        </p:spPr>
        <p:txBody>
          <a:bodyPr spcFirstLastPara="1" wrap="square" lIns="121900" tIns="121900" rIns="121900" bIns="121900" anchor="t" anchorCtr="0">
            <a:normAutofit/>
          </a:bodyPr>
          <a:lstStyle/>
          <a:p>
            <a:pPr marL="0" indent="0"/>
            <a:endParaRPr/>
          </a:p>
        </p:txBody>
      </p:sp>
      <p:pic>
        <p:nvPicPr>
          <p:cNvPr id="70" name="Google Shape;70;p15" title="6.jpg"/>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415611" y="992767"/>
            <a:ext cx="11360800" cy="2736800"/>
          </a:xfrm>
          <a:prstGeom prst="rect">
            <a:avLst/>
          </a:prstGeom>
          <a:noFill/>
          <a:ln>
            <a:noFill/>
          </a:ln>
        </p:spPr>
        <p:txBody>
          <a:bodyPr spcFirstLastPara="1" wrap="square" lIns="121900" tIns="121900" rIns="121900" bIns="121900" anchor="b" anchorCtr="0">
            <a:normAutofit/>
          </a:bodyPr>
          <a:lstStyle/>
          <a:p>
            <a:endParaRPr/>
          </a:p>
        </p:txBody>
      </p:sp>
      <p:sp>
        <p:nvSpPr>
          <p:cNvPr id="76" name="Google Shape;76;p16"/>
          <p:cNvSpPr txBox="1">
            <a:spLocks noGrp="1"/>
          </p:cNvSpPr>
          <p:nvPr>
            <p:ph type="subTitle" idx="1"/>
          </p:nvPr>
        </p:nvSpPr>
        <p:spPr>
          <a:xfrm>
            <a:off x="415600" y="3778833"/>
            <a:ext cx="11360800" cy="1056800"/>
          </a:xfrm>
          <a:prstGeom prst="rect">
            <a:avLst/>
          </a:prstGeom>
          <a:noFill/>
          <a:ln>
            <a:noFill/>
          </a:ln>
        </p:spPr>
        <p:txBody>
          <a:bodyPr spcFirstLastPara="1" wrap="square" lIns="121900" tIns="121900" rIns="121900" bIns="121900" anchor="t" anchorCtr="0">
            <a:normAutofit/>
          </a:bodyPr>
          <a:lstStyle/>
          <a:p>
            <a:pPr marL="0" indent="0"/>
            <a:endParaRPr/>
          </a:p>
        </p:txBody>
      </p:sp>
      <p:pic>
        <p:nvPicPr>
          <p:cNvPr id="77" name="Google Shape;77;p16" title="2.png"/>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ctrTitle"/>
          </p:nvPr>
        </p:nvSpPr>
        <p:spPr>
          <a:xfrm>
            <a:off x="415611" y="992767"/>
            <a:ext cx="11360800" cy="2736800"/>
          </a:xfrm>
          <a:prstGeom prst="rect">
            <a:avLst/>
          </a:prstGeom>
          <a:noFill/>
          <a:ln>
            <a:noFill/>
          </a:ln>
        </p:spPr>
        <p:txBody>
          <a:bodyPr spcFirstLastPara="1" wrap="square" lIns="121900" tIns="121900" rIns="121900" bIns="121900" anchor="b" anchorCtr="0">
            <a:normAutofit/>
          </a:bodyPr>
          <a:lstStyle/>
          <a:p>
            <a:endParaRPr/>
          </a:p>
        </p:txBody>
      </p:sp>
      <p:sp>
        <p:nvSpPr>
          <p:cNvPr id="83" name="Google Shape;83;p17"/>
          <p:cNvSpPr txBox="1">
            <a:spLocks noGrp="1"/>
          </p:cNvSpPr>
          <p:nvPr>
            <p:ph type="subTitle" idx="1"/>
          </p:nvPr>
        </p:nvSpPr>
        <p:spPr>
          <a:xfrm>
            <a:off x="415600" y="3778833"/>
            <a:ext cx="11360800" cy="1056800"/>
          </a:xfrm>
          <a:prstGeom prst="rect">
            <a:avLst/>
          </a:prstGeom>
          <a:noFill/>
          <a:ln>
            <a:noFill/>
          </a:ln>
        </p:spPr>
        <p:txBody>
          <a:bodyPr spcFirstLastPara="1" wrap="square" lIns="121900" tIns="121900" rIns="121900" bIns="121900" anchor="t" anchorCtr="0">
            <a:normAutofit/>
          </a:bodyPr>
          <a:lstStyle/>
          <a:p>
            <a:pPr marL="0" indent="0"/>
            <a:endParaRPr/>
          </a:p>
        </p:txBody>
      </p:sp>
      <p:pic>
        <p:nvPicPr>
          <p:cNvPr id="84" name="Google Shape;84;p17" title="3.png"/>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ctrTitle"/>
          </p:nvPr>
        </p:nvSpPr>
        <p:spPr>
          <a:xfrm>
            <a:off x="415611" y="992767"/>
            <a:ext cx="11360800" cy="2736800"/>
          </a:xfrm>
          <a:prstGeom prst="rect">
            <a:avLst/>
          </a:prstGeom>
          <a:noFill/>
          <a:ln>
            <a:noFill/>
          </a:ln>
        </p:spPr>
        <p:txBody>
          <a:bodyPr spcFirstLastPara="1" wrap="square" lIns="121900" tIns="121900" rIns="121900" bIns="121900" anchor="b" anchorCtr="0">
            <a:normAutofit/>
          </a:bodyPr>
          <a:lstStyle/>
          <a:p>
            <a:endParaRPr/>
          </a:p>
        </p:txBody>
      </p:sp>
      <p:sp>
        <p:nvSpPr>
          <p:cNvPr id="90" name="Google Shape;90;p18"/>
          <p:cNvSpPr txBox="1">
            <a:spLocks noGrp="1"/>
          </p:cNvSpPr>
          <p:nvPr>
            <p:ph type="subTitle" idx="1"/>
          </p:nvPr>
        </p:nvSpPr>
        <p:spPr>
          <a:xfrm>
            <a:off x="415600" y="3778833"/>
            <a:ext cx="11360800" cy="1056800"/>
          </a:xfrm>
          <a:prstGeom prst="rect">
            <a:avLst/>
          </a:prstGeom>
          <a:noFill/>
          <a:ln>
            <a:noFill/>
          </a:ln>
        </p:spPr>
        <p:txBody>
          <a:bodyPr spcFirstLastPara="1" wrap="square" lIns="121900" tIns="121900" rIns="121900" bIns="121900" anchor="t" anchorCtr="0">
            <a:normAutofit/>
          </a:bodyPr>
          <a:lstStyle/>
          <a:p>
            <a:pPr marL="0" indent="0"/>
            <a:endParaRPr/>
          </a:p>
        </p:txBody>
      </p:sp>
      <p:pic>
        <p:nvPicPr>
          <p:cNvPr id="91" name="Google Shape;91;p18" title="4.png"/>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ustom 1">
      <a:dk1>
        <a:srgbClr val="EA2F66"/>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415</TotalTime>
  <Words>549</Words>
  <Application>Microsoft Office PowerPoint</Application>
  <PresentationFormat>Widescreen</PresentationFormat>
  <Paragraphs>61</Paragraphs>
  <Slides>23</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Aptos</vt:lpstr>
      <vt:lpstr>Aptos Display</vt:lpstr>
      <vt:lpstr>Arial</vt:lpstr>
      <vt:lpstr>Calibri</vt:lpstr>
      <vt:lpstr>Symbol</vt:lpstr>
      <vt:lpstr>Office Theme</vt:lpstr>
      <vt:lpstr>Simple Light</vt:lpstr>
      <vt:lpstr>PowerPoint Presentation</vt:lpstr>
      <vt:lpstr>Belonging in Coventry…..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Coventry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Parklen, Faye</dc:creator>
  <cp:lastModifiedBy>Parklen, Faye</cp:lastModifiedBy>
  <cp:revision>1</cp:revision>
  <dcterms:created xsi:type="dcterms:W3CDTF">2025-06-23T14:35:17Z</dcterms:created>
  <dcterms:modified xsi:type="dcterms:W3CDTF">2025-06-23T21:30:55Z</dcterms:modified>
</cp:coreProperties>
</file>