
<file path=[Content_Types].xml><?xml version="1.0" encoding="utf-8"?>
<Types xmlns="http://schemas.openxmlformats.org/package/2006/content-types">
  <Default Extension="gif" ContentType="image/gif"/>
  <Default Extension="jpeg" ContentType="image/jpeg"/>
  <Default Extension="m4a" ContentType="audio/mp4"/>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notesSlides/notesSlide6.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ppt/theme/theme1.xml" ContentType="application/vnd.openxmlformats-officedocument.theme+xml"/>
  <Override PartName="/ppt/theme/theme2.xml" ContentType="application/vnd.openxmlformats-officedocument.theme+xml"/>
  <Override PartName="/ppt/comments/modernComment_101_D9C1FA56.xml" ContentType="application/vnd.ms-powerpoint.comments+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changesInfos/changesInfo1.xml" ContentType="application/vnd.ms-powerpoint.changesinfo+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94" r:id="rId3"/>
    <p:sldId id="287" r:id="rId4"/>
    <p:sldId id="261" r:id="rId5"/>
    <p:sldId id="290" r:id="rId6"/>
    <p:sldId id="292" r:id="rId7"/>
    <p:sldId id="293" r:id="rId8"/>
    <p:sldId id="288" r:id="rId9"/>
    <p:sldId id="289" r:id="rId10"/>
    <p:sldId id="257" r:id="rId11"/>
    <p:sldId id="295" r:id="rId12"/>
    <p:sldId id="266" r:id="rId13"/>
    <p:sldId id="269" r:id="rId14"/>
    <p:sldId id="268" r:id="rId15"/>
    <p:sldId id="262" r:id="rId16"/>
    <p:sldId id="296" r:id="rId17"/>
    <p:sldId id="264" r:id="rId18"/>
    <p:sldId id="28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F7E819-D78B-7EF3-B834-402E7E4547EC}" name="J Rose-Brown" initials="JRB" userId="S::jrose-brown@avenuejunior.org::9842b28f-0598-47e6-ad67-42d8524a7cb2" providerId="AD"/>
  <p188:author id="{9A4D70FF-9B93-D941-D36C-1B169DD423BA}" name="AS Dean" initials="AD" userId="S::adean@norwich-school.org.uk::eb0bf335-6c13-47ca-b9be-6b7c7be3c8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99783C-2F26-C603-B9B3-ECD8B09F39B0}" v="48" dt="2025-06-03T09:40:56.6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628" autoAdjust="0"/>
  </p:normalViewPr>
  <p:slideViewPr>
    <p:cSldViewPr snapToGrid="0">
      <p:cViewPr>
        <p:scale>
          <a:sx n="40" d="100"/>
          <a:sy n="40" d="100"/>
        </p:scale>
        <p:origin x="1872"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microsoft.com/office/2018/10/relationships/authors" Target="authors.xml"/><Relationship Id="rId30"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 Dean" userId="S::adean@norwich-school.org.uk::eb0bf335-6c13-47ca-b9be-6b7c7be3c862" providerId="AD" clId="Web-{2718BC59-B4EA-8D45-2CF1-E7C5875E9A04}"/>
    <pc:docChg chg="modSld">
      <pc:chgData name="AS Dean" userId="S::adean@norwich-school.org.uk::eb0bf335-6c13-47ca-b9be-6b7c7be3c862" providerId="AD" clId="Web-{2718BC59-B4EA-8D45-2CF1-E7C5875E9A04}" dt="2025-05-08T17:25:03.222" v="0"/>
      <pc:docMkLst>
        <pc:docMk/>
      </pc:docMkLst>
      <pc:sldChg chg="modNotes">
        <pc:chgData name="AS Dean" userId="S::adean@norwich-school.org.uk::eb0bf335-6c13-47ca-b9be-6b7c7be3c862" providerId="AD" clId="Web-{2718BC59-B4EA-8D45-2CF1-E7C5875E9A04}" dt="2025-05-08T17:25:03.222" v="0"/>
        <pc:sldMkLst>
          <pc:docMk/>
          <pc:sldMk cId="2268729944" sldId="292"/>
        </pc:sldMkLst>
      </pc:sldChg>
    </pc:docChg>
  </pc:docChgLst>
  <pc:docChgLst>
    <pc:chgData name="AS Dean" userId="S::adean@norwich-school.org.uk::eb0bf335-6c13-47ca-b9be-6b7c7be3c862" providerId="AD" clId="Web-{2399783C-2F26-C603-B9B3-ECD8B09F39B0}"/>
    <pc:docChg chg="modSld">
      <pc:chgData name="AS Dean" userId="S::adean@norwich-school.org.uk::eb0bf335-6c13-47ca-b9be-6b7c7be3c862" providerId="AD" clId="Web-{2399783C-2F26-C603-B9B3-ECD8B09F39B0}" dt="2025-06-03T09:40:51.519" v="45" actId="20577"/>
      <pc:docMkLst>
        <pc:docMk/>
      </pc:docMkLst>
      <pc:sldChg chg="modSp">
        <pc:chgData name="AS Dean" userId="S::adean@norwich-school.org.uk::eb0bf335-6c13-47ca-b9be-6b7c7be3c862" providerId="AD" clId="Web-{2399783C-2F26-C603-B9B3-ECD8B09F39B0}" dt="2025-06-03T09:40:51.519" v="45" actId="20577"/>
        <pc:sldMkLst>
          <pc:docMk/>
          <pc:sldMk cId="1830662948" sldId="294"/>
        </pc:sldMkLst>
        <pc:spChg chg="mod">
          <ac:chgData name="AS Dean" userId="S::adean@norwich-school.org.uk::eb0bf335-6c13-47ca-b9be-6b7c7be3c862" providerId="AD" clId="Web-{2399783C-2F26-C603-B9B3-ECD8B09F39B0}" dt="2025-06-03T09:40:51.519" v="45" actId="20577"/>
          <ac:spMkLst>
            <pc:docMk/>
            <pc:sldMk cId="1830662948" sldId="294"/>
            <ac:spMk id="3" creationId="{CAE4685E-E016-2837-4429-E83E52E51747}"/>
          </ac:spMkLst>
        </pc:spChg>
      </pc:sldChg>
    </pc:docChg>
  </pc:docChgLst>
</pc:chgInfo>
</file>

<file path=ppt/comments/modernComment_101_D9C1FA56.xml><?xml version="1.0" encoding="utf-8"?>
<p188:cmLst xmlns:a="http://schemas.openxmlformats.org/drawingml/2006/main" xmlns:r="http://schemas.openxmlformats.org/officeDocument/2006/relationships" xmlns:p188="http://schemas.microsoft.com/office/powerpoint/2018/8/main">
  <p188:cm id="{D61E6F70-97CA-4F45-BB07-7F130E6F0971}" authorId="{0BF7E819-D78B-7EF3-B834-402E7E4547EC}" created="2025-03-02T11:46:44.393">
    <pc:sldMkLst xmlns:pc="http://schemas.microsoft.com/office/powerpoint/2013/main/command">
      <pc:docMk/>
      <pc:sldMk cId="3653368406" sldId="257"/>
    </pc:sldMkLst>
    <p188:replyLst>
      <p188:reply id="{B41686FD-B678-4AB9-8A6E-1BFE3F8454C5}" authorId="{9A4D70FF-9B93-D941-D36C-1B169DD423BA}" created="2025-03-26T10:18:15.343">
        <p188:txBody>
          <a:bodyPr/>
          <a:lstStyle/>
          <a:p>
            <a:r>
              <a:rPr lang="en-GB"/>
              <a:t>I just need to find a Cantonese speaker!</a:t>
            </a:r>
          </a:p>
        </p188:txBody>
      </p188:reply>
    </p188:replyLst>
    <p188:txBody>
      <a:bodyPr/>
      <a:lstStyle/>
      <a:p>
        <a:r>
          <a:rPr lang="en-GB"/>
          <a:t>I thought it was great having the sound files for the words last year.
I think it would be good again to have some languages common;ly spoken by refugee communities in the UK so let’s take out some and add Farsi and Cantonese (instead of Chinese).
I can get recordings of Russian, Arabic, Farsi, and Cantonese. Would you be able to get any of the others?</a:t>
        </a:r>
      </a:p>
    </p188:txBody>
    <p188:extLst>
      <p:ext xmlns:p="http://schemas.openxmlformats.org/presentationml/2006/main" uri="{57CB4572-C831-44C2-8A1C-0ADB6CCDFE69}">
        <p223:reactions xmlns:p223="http://schemas.microsoft.com/office/powerpoint/2022/03/main">
          <p223:rxn type="👍">
            <p223:instance time="2025-03-26T09:53:15.300" authorId="{9A4D70FF-9B93-D941-D36C-1B169DD423BA}"/>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6765BD-C685-4BC7-B460-030EB31FE9FC}" type="datetimeFigureOut">
              <a:rPr lang="en-GB" smtClean="0"/>
              <a:t>03/06/2025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3764E1-DDB3-48F7-B9F2-CB74608B5AA9}" type="slidenum">
              <a:rPr lang="en-GB" smtClean="0"/>
              <a:t>‹#›</a:t>
            </a:fld>
            <a:endParaRPr lang="en-GB"/>
          </a:p>
        </p:txBody>
      </p:sp>
    </p:spTree>
    <p:extLst>
      <p:ext uri="{BB962C8B-B14F-4D97-AF65-F5344CB8AC3E}">
        <p14:creationId xmlns:p14="http://schemas.microsoft.com/office/powerpoint/2010/main" val="2627868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sylumspeakers.co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theme for Refugee Week 2025 is Community as a Superpower.</a:t>
            </a:r>
          </a:p>
        </p:txBody>
      </p:sp>
      <p:sp>
        <p:nvSpPr>
          <p:cNvPr id="4" name="Slide Number Placeholder 3"/>
          <p:cNvSpPr>
            <a:spLocks noGrp="1"/>
          </p:cNvSpPr>
          <p:nvPr>
            <p:ph type="sldNum" sz="quarter" idx="5"/>
          </p:nvPr>
        </p:nvSpPr>
        <p:spPr/>
        <p:txBody>
          <a:bodyPr/>
          <a:lstStyle/>
          <a:p>
            <a:fld id="{7D3764E1-DDB3-48F7-B9F2-CB74608B5AA9}" type="slidenum">
              <a:rPr lang="en-GB" smtClean="0"/>
              <a:t>1</a:t>
            </a:fld>
            <a:endParaRPr lang="en-GB"/>
          </a:p>
        </p:txBody>
      </p:sp>
    </p:spTree>
    <p:extLst>
      <p:ext uri="{BB962C8B-B14F-4D97-AF65-F5344CB8AC3E}">
        <p14:creationId xmlns:p14="http://schemas.microsoft.com/office/powerpoint/2010/main" val="3419041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5E59-B487-1916-55C9-0B7C30340F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B92871-C84C-3CAC-A836-0162391C44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E1334-720A-AA05-94E9-719827C1F06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506ADF6-C25F-B3AB-8E2F-A19FB71674B8}"/>
              </a:ext>
            </a:extLst>
          </p:cNvPr>
          <p:cNvSpPr>
            <a:spLocks noGrp="1"/>
          </p:cNvSpPr>
          <p:nvPr>
            <p:ph type="sldNum" sz="quarter" idx="5"/>
          </p:nvPr>
        </p:nvSpPr>
        <p:spPr/>
        <p:txBody>
          <a:bodyPr/>
          <a:lstStyle/>
          <a:p>
            <a:fld id="{7D3764E1-DDB3-48F7-B9F2-CB74608B5AA9}" type="slidenum">
              <a:rPr lang="en-GB" smtClean="0"/>
              <a:t>11</a:t>
            </a:fld>
            <a:endParaRPr lang="en-GB"/>
          </a:p>
        </p:txBody>
      </p:sp>
    </p:spTree>
    <p:extLst>
      <p:ext uri="{BB962C8B-B14F-4D97-AF65-F5344CB8AC3E}">
        <p14:creationId xmlns:p14="http://schemas.microsoft.com/office/powerpoint/2010/main" val="4228256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err="1"/>
              <a:t>Spoločenstvo</a:t>
            </a:r>
            <a:r>
              <a:rPr lang="en-GB" b="0" dirty="0"/>
              <a:t> = Slovak; </a:t>
            </a:r>
            <a:r>
              <a:rPr lang="en-GB" sz="1200" dirty="0" err="1"/>
              <a:t>Społeczność</a:t>
            </a:r>
            <a:r>
              <a:rPr lang="en-GB" sz="1200" dirty="0"/>
              <a:t> = Polish (Pupils may notice the similarities between these Eastern European languages. </a:t>
            </a:r>
            <a:r>
              <a:rPr lang="en-GB" sz="1200" dirty="0" err="1"/>
              <a:t>Comunidad</a:t>
            </a:r>
            <a:r>
              <a:rPr lang="en-GB" sz="1200" dirty="0"/>
              <a:t> = Spanish and used in Latin America; Community = England and in Australia, New Zealand, USA, Canada. Conversations could link to Empire, migration and the movement of words and languages. </a:t>
            </a:r>
            <a:r>
              <a:rPr lang="en-GB" dirty="0" err="1"/>
              <a:t>Jumuiya</a:t>
            </a:r>
            <a:r>
              <a:rPr lang="en-GB" dirty="0"/>
              <a:t> = Swahili; </a:t>
            </a:r>
            <a:r>
              <a:rPr lang="en-GB" dirty="0" err="1"/>
              <a:t>komyuniti</a:t>
            </a:r>
            <a:r>
              <a:rPr lang="en-GB" dirty="0"/>
              <a:t> = Japanese (loanword from English); </a:t>
            </a:r>
            <a:r>
              <a:rPr lang="en-GB" dirty="0" err="1"/>
              <a:t>Fellesskap</a:t>
            </a:r>
            <a:r>
              <a:rPr lang="en-GB" dirty="0"/>
              <a:t> = Norwegian; </a:t>
            </a:r>
            <a:r>
              <a:rPr lang="en-GB" dirty="0" err="1"/>
              <a:t>Fællesskab</a:t>
            </a:r>
            <a:r>
              <a:rPr lang="en-GB" dirty="0"/>
              <a:t> = Danish (similarities may be noted between these Scandinavian words). </a:t>
            </a:r>
            <a:r>
              <a:rPr lang="en-GB" dirty="0" err="1"/>
              <a:t>Samūham</a:t>
            </a:r>
            <a:r>
              <a:rPr lang="en-GB" dirty="0"/>
              <a:t> = Malayalam (spoken in India); </a:t>
            </a:r>
            <a:r>
              <a:rPr lang="en-GB" dirty="0" err="1"/>
              <a:t>Samūgam</a:t>
            </a:r>
            <a:r>
              <a:rPr lang="en-GB" dirty="0"/>
              <a:t> = Tamil (spoken in India, Sri Lamka and Singapore; . Pupils may note the similarities of these words from different languages in India) Masyarakat = Indonesian. </a:t>
            </a:r>
            <a:r>
              <a:rPr lang="en-GB" dirty="0" err="1"/>
              <a:t>Hapori</a:t>
            </a:r>
            <a:r>
              <a:rPr lang="en-GB" dirty="0"/>
              <a:t> = Māori. Pupils may note that some countries have more than one language shown – discussions may arise around multilingual nations. </a:t>
            </a:r>
            <a:r>
              <a:rPr lang="en-GB" dirty="0" err="1"/>
              <a:t>Nunalik</a:t>
            </a:r>
            <a:r>
              <a:rPr lang="en-GB" dirty="0"/>
              <a:t> – Inuktitut, spoken by the Inuit people. </a:t>
            </a:r>
            <a:r>
              <a:rPr lang="en-GB" dirty="0" err="1"/>
              <a:t>Samfelag</a:t>
            </a:r>
            <a:r>
              <a:rPr lang="en-GB" dirty="0"/>
              <a:t> = Icelandic. </a:t>
            </a:r>
            <a:r>
              <a:rPr lang="en-GB" dirty="0" err="1"/>
              <a:t>Kawimdastik</a:t>
            </a:r>
            <a:r>
              <a:rPr lang="en-GB" dirty="0"/>
              <a:t> = Kazakh spoken in Kazakhstan. </a:t>
            </a:r>
            <a:r>
              <a:rPr lang="en-GB" dirty="0" err="1"/>
              <a:t>Chumchn</a:t>
            </a:r>
            <a:r>
              <a:rPr lang="en-GB" dirty="0"/>
              <a:t> = Thai. </a:t>
            </a:r>
            <a:r>
              <a:rPr lang="en-GB" dirty="0" err="1"/>
              <a:t>Comunidade</a:t>
            </a:r>
            <a:r>
              <a:rPr lang="en-GB" dirty="0"/>
              <a:t> – Portuguese – here shown in Brazil. Ayllu = Quechua spoken by people in Peru, Ecuador and Chile as well as Spanish. </a:t>
            </a:r>
            <a:r>
              <a:rPr lang="en-GB" dirty="0" err="1"/>
              <a:t>Mujtama</a:t>
            </a:r>
            <a:r>
              <a:rPr lang="en-GB" dirty="0"/>
              <a:t>’ = Arabic, spoken in the Middle East North Africa. </a:t>
            </a:r>
            <a:r>
              <a:rPr lang="en-GB" dirty="0" err="1"/>
              <a:t>Uluntu</a:t>
            </a:r>
            <a:r>
              <a:rPr lang="en-GB" dirty="0"/>
              <a:t> = Xhosa, one spoken in South Africa. Abusua = Twi, spoken in Ghana (it also means “extended family). </a:t>
            </a:r>
            <a:r>
              <a:rPr lang="en-GB" dirty="0" err="1"/>
              <a:t>Ógbè</a:t>
            </a:r>
            <a:r>
              <a:rPr lang="en-GB" dirty="0"/>
              <a:t> = Igbo, spoke in Nigeria.</a:t>
            </a:r>
            <a:endParaRPr lang="en-US" sz="1200" dirty="0"/>
          </a:p>
          <a:p>
            <a:r>
              <a:rPr lang="en-GB" dirty="0"/>
              <a:t> </a:t>
            </a:r>
          </a:p>
        </p:txBody>
      </p:sp>
      <p:sp>
        <p:nvSpPr>
          <p:cNvPr id="4" name="Slide Number Placeholder 3"/>
          <p:cNvSpPr>
            <a:spLocks noGrp="1"/>
          </p:cNvSpPr>
          <p:nvPr>
            <p:ph type="sldNum" sz="quarter" idx="5"/>
          </p:nvPr>
        </p:nvSpPr>
        <p:spPr/>
        <p:txBody>
          <a:bodyPr/>
          <a:lstStyle/>
          <a:p>
            <a:fld id="{7D3764E1-DDB3-48F7-B9F2-CB74608B5AA9}" type="slidenum">
              <a:rPr lang="en-GB" smtClean="0"/>
              <a:t>12</a:t>
            </a:fld>
            <a:endParaRPr lang="en-GB"/>
          </a:p>
        </p:txBody>
      </p:sp>
    </p:spTree>
    <p:extLst>
      <p:ext uri="{BB962C8B-B14F-4D97-AF65-F5344CB8AC3E}">
        <p14:creationId xmlns:p14="http://schemas.microsoft.com/office/powerpoint/2010/main" val="1181374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Pupils add to the Community spider diagram: where do they feel a sense of belonging to a community. I have added home (the </a:t>
            </a:r>
            <a:r>
              <a:rPr lang="en-GB" dirty="0" err="1"/>
              <a:t>Moominhouse</a:t>
            </a:r>
            <a:r>
              <a:rPr lang="en-GB" dirty="0"/>
              <a:t>), a mosque, netball club and a park. The aim is that they will see that each person in the classroom will have some of the same ideas and some different ones. Ideas may include sports clubs; religious groups; family and friendship groups; school; extra-curricular clubs; library; theatre; community centre; school council and pupil groups; your street/neighbourhood etc</a:t>
            </a:r>
          </a:p>
        </p:txBody>
      </p:sp>
      <p:sp>
        <p:nvSpPr>
          <p:cNvPr id="4" name="Slide Number Placeholder 3"/>
          <p:cNvSpPr>
            <a:spLocks noGrp="1"/>
          </p:cNvSpPr>
          <p:nvPr>
            <p:ph type="sldNum" sz="quarter" idx="5"/>
          </p:nvPr>
        </p:nvSpPr>
        <p:spPr/>
        <p:txBody>
          <a:bodyPr/>
          <a:lstStyle/>
          <a:p>
            <a:fld id="{7D3764E1-DDB3-48F7-B9F2-CB74608B5AA9}" type="slidenum">
              <a:rPr lang="en-GB" smtClean="0"/>
              <a:t>13</a:t>
            </a:fld>
            <a:endParaRPr lang="en-GB"/>
          </a:p>
        </p:txBody>
      </p:sp>
    </p:spTree>
    <p:extLst>
      <p:ext uri="{BB962C8B-B14F-4D97-AF65-F5344CB8AC3E}">
        <p14:creationId xmlns:p14="http://schemas.microsoft.com/office/powerpoint/2010/main" val="1825768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Pupils choose which words they would put into the goal (words can be moved using interactive whiteboards), showing how they feel when they’re part of a community. All belong in the goal, apart from Isolated, Unappreciated and Overwhelmed. Pupils then add their own ideas to the goal. How do they feel when in their community. Pupils could add to the list of adjectives that do not belong in the goal. Sometimes it is useful to think of what something is not, in order to understand what it is. </a:t>
            </a:r>
          </a:p>
        </p:txBody>
      </p:sp>
      <p:sp>
        <p:nvSpPr>
          <p:cNvPr id="4" name="Slide Number Placeholder 3"/>
          <p:cNvSpPr>
            <a:spLocks noGrp="1"/>
          </p:cNvSpPr>
          <p:nvPr>
            <p:ph type="sldNum" sz="quarter" idx="5"/>
          </p:nvPr>
        </p:nvSpPr>
        <p:spPr/>
        <p:txBody>
          <a:bodyPr/>
          <a:lstStyle/>
          <a:p>
            <a:fld id="{7D3764E1-DDB3-48F7-B9F2-CB74608B5AA9}" type="slidenum">
              <a:rPr lang="en-GB" smtClean="0"/>
              <a:t>14</a:t>
            </a:fld>
            <a:endParaRPr lang="en-GB"/>
          </a:p>
        </p:txBody>
      </p:sp>
    </p:spTree>
    <p:extLst>
      <p:ext uri="{BB962C8B-B14F-4D97-AF65-F5344CB8AC3E}">
        <p14:creationId xmlns:p14="http://schemas.microsoft.com/office/powerpoint/2010/main" val="765185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Reflection activity. Think, pair, share may work for this or group discussions. </a:t>
            </a:r>
          </a:p>
        </p:txBody>
      </p:sp>
      <p:sp>
        <p:nvSpPr>
          <p:cNvPr id="4" name="Slide Number Placeholder 3"/>
          <p:cNvSpPr>
            <a:spLocks noGrp="1"/>
          </p:cNvSpPr>
          <p:nvPr>
            <p:ph type="sldNum" sz="quarter" idx="5"/>
          </p:nvPr>
        </p:nvSpPr>
        <p:spPr/>
        <p:txBody>
          <a:bodyPr/>
          <a:lstStyle/>
          <a:p>
            <a:fld id="{7D3764E1-DDB3-48F7-B9F2-CB74608B5AA9}" type="slidenum">
              <a:rPr lang="en-GB" smtClean="0"/>
              <a:t>15</a:t>
            </a:fld>
            <a:endParaRPr lang="en-GB"/>
          </a:p>
        </p:txBody>
      </p:sp>
    </p:spTree>
    <p:extLst>
      <p:ext uri="{BB962C8B-B14F-4D97-AF65-F5344CB8AC3E}">
        <p14:creationId xmlns:p14="http://schemas.microsoft.com/office/powerpoint/2010/main" val="921792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find out more about our partner organisation Asylum Speakers here: </a:t>
            </a:r>
            <a:r>
              <a:rPr lang="en-GB" dirty="0">
                <a:hlinkClick r:id="rId3"/>
              </a:rPr>
              <a:t>Asylum Speakers | Amplifying refugee voices through inspiring talks, books, and podcast</a:t>
            </a:r>
            <a:r>
              <a:rPr lang="en-GB" dirty="0"/>
              <a:t>   Asylum Speakers like Gulwali are available to book to visit your school.</a:t>
            </a:r>
          </a:p>
        </p:txBody>
      </p:sp>
      <p:sp>
        <p:nvSpPr>
          <p:cNvPr id="4" name="Slide Number Placeholder 3"/>
          <p:cNvSpPr>
            <a:spLocks noGrp="1"/>
          </p:cNvSpPr>
          <p:nvPr>
            <p:ph type="sldNum" sz="quarter" idx="5"/>
          </p:nvPr>
        </p:nvSpPr>
        <p:spPr/>
        <p:txBody>
          <a:bodyPr/>
          <a:lstStyle/>
          <a:p>
            <a:fld id="{7D3764E1-DDB3-48F7-B9F2-CB74608B5AA9}" type="slidenum">
              <a:rPr lang="en-GB" smtClean="0"/>
              <a:t>16</a:t>
            </a:fld>
            <a:endParaRPr lang="en-GB"/>
          </a:p>
        </p:txBody>
      </p:sp>
    </p:spTree>
    <p:extLst>
      <p:ext uri="{BB962C8B-B14F-4D97-AF65-F5344CB8AC3E}">
        <p14:creationId xmlns:p14="http://schemas.microsoft.com/office/powerpoint/2010/main" val="472837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Pupils could work on a computer to find “welcome” in languages of their choice. They could ask friends in their class if they know the word in other languages – they could ask teachers and support staff in school. You could challenge them to find as many languages as possible. Pupils could learn how to say the words aloud and then write them down on a collage wall as a way to show all are welcome, included and belong in your school/your classroom. </a:t>
            </a:r>
          </a:p>
        </p:txBody>
      </p:sp>
      <p:sp>
        <p:nvSpPr>
          <p:cNvPr id="4" name="Slide Number Placeholder 3"/>
          <p:cNvSpPr>
            <a:spLocks noGrp="1"/>
          </p:cNvSpPr>
          <p:nvPr>
            <p:ph type="sldNum" sz="quarter" idx="5"/>
          </p:nvPr>
        </p:nvSpPr>
        <p:spPr/>
        <p:txBody>
          <a:bodyPr/>
          <a:lstStyle/>
          <a:p>
            <a:fld id="{7D3764E1-DDB3-48F7-B9F2-CB74608B5AA9}" type="slidenum">
              <a:rPr lang="en-GB" smtClean="0"/>
              <a:t>17</a:t>
            </a:fld>
            <a:endParaRPr lang="en-GB"/>
          </a:p>
        </p:txBody>
      </p:sp>
    </p:spTree>
    <p:extLst>
      <p:ext uri="{BB962C8B-B14F-4D97-AF65-F5344CB8AC3E}">
        <p14:creationId xmlns:p14="http://schemas.microsoft.com/office/powerpoint/2010/main" val="4211718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3764E1-DDB3-48F7-B9F2-CB74608B5AA9}" type="slidenum">
              <a:rPr lang="en-GB" smtClean="0"/>
              <a:t>2</a:t>
            </a:fld>
            <a:endParaRPr lang="en-GB"/>
          </a:p>
        </p:txBody>
      </p:sp>
    </p:spTree>
    <p:extLst>
      <p:ext uri="{BB962C8B-B14F-4D97-AF65-F5344CB8AC3E}">
        <p14:creationId xmlns:p14="http://schemas.microsoft.com/office/powerpoint/2010/main" val="678922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Objectives slide. We will look at Community as a Superpower through the Moomins books. The Moonins celebrates its 80th anniversary in 2025. Pupils can spot the Moomin hidden on every slide. </a:t>
            </a:r>
          </a:p>
        </p:txBody>
      </p:sp>
      <p:sp>
        <p:nvSpPr>
          <p:cNvPr id="4" name="Slide Number Placeholder 3"/>
          <p:cNvSpPr>
            <a:spLocks noGrp="1"/>
          </p:cNvSpPr>
          <p:nvPr>
            <p:ph type="sldNum" sz="quarter" idx="5"/>
          </p:nvPr>
        </p:nvSpPr>
        <p:spPr/>
        <p:txBody>
          <a:bodyPr/>
          <a:lstStyle/>
          <a:p>
            <a:fld id="{7D3764E1-DDB3-48F7-B9F2-CB74608B5AA9}" type="slidenum">
              <a:rPr lang="en-GB" smtClean="0"/>
              <a:t>4</a:t>
            </a:fld>
            <a:endParaRPr lang="en-GB"/>
          </a:p>
        </p:txBody>
      </p:sp>
    </p:spTree>
    <p:extLst>
      <p:ext uri="{BB962C8B-B14F-4D97-AF65-F5344CB8AC3E}">
        <p14:creationId xmlns:p14="http://schemas.microsoft.com/office/powerpoint/2010/main" val="3319562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Some pupils ma have heard of the Moomins. The language is Swedish as the author is Swedish-Finnish. Pupil may guess the language by spotting the author's name or </a:t>
            </a:r>
            <a:r>
              <a:rPr lang="en-US" dirty="0" err="1">
                <a:ea typeface="Calibri"/>
                <a:cs typeface="Calibri"/>
              </a:rPr>
              <a:t>recognising</a:t>
            </a:r>
            <a:r>
              <a:rPr lang="en-US" dirty="0">
                <a:ea typeface="Calibri"/>
                <a:cs typeface="Calibri"/>
              </a:rPr>
              <a:t> some of the special letters in the title. The may notice the Å, Ä, Ö. </a:t>
            </a:r>
            <a:r>
              <a:rPr lang="en-US" dirty="0"/>
              <a:t>Å is a ring diacritic and is a letter in its own right. It comes after the Z in the Swedish alphabet. It changes the sound to a long a sound, like in "father". The dots in Ä, Ö are umlauts and are also considered letters. They change the sound of the vowel Ä sounds like the e in bed; Ö sounds like the e in her. Swedish is spoken in Sweden and parts of Finland. It is a Germanic language and is mutually intelligible by Norwegians and Danes.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7D3764E1-DDB3-48F7-B9F2-CB74608B5AA9}" type="slidenum">
              <a:rPr lang="en-GB" smtClean="0"/>
              <a:t>5</a:t>
            </a:fld>
            <a:endParaRPr lang="en-GB"/>
          </a:p>
        </p:txBody>
      </p:sp>
    </p:spTree>
    <p:extLst>
      <p:ext uri="{BB962C8B-B14F-4D97-AF65-F5344CB8AC3E}">
        <p14:creationId xmlns:p14="http://schemas.microsoft.com/office/powerpoint/2010/main" val="268645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Ask pupils the questions on the right hand side of the slide. Sweden and Finland appear top central of the map in green and orange respectively. They are in Europe and are considered Nordic countries. Sweden is part of Scandinavia. While Finland is often considered part of Scandinavia due to cultural similarities, Scandinavia only refers to Sweden, Denmark and Norway. The capital of Sweden is Stockholm and the capital of Finland is Helsinki. Swedish flag is blue with a yellow cross placed towards the left. Finnish flag is white with a blue cross placed towards the left. Answers for pupils on next slide.</a:t>
            </a:r>
          </a:p>
        </p:txBody>
      </p:sp>
      <p:sp>
        <p:nvSpPr>
          <p:cNvPr id="4" name="Slide Number Placeholder 3"/>
          <p:cNvSpPr>
            <a:spLocks noGrp="1"/>
          </p:cNvSpPr>
          <p:nvPr>
            <p:ph type="sldNum" sz="quarter" idx="5"/>
          </p:nvPr>
        </p:nvSpPr>
        <p:spPr/>
        <p:txBody>
          <a:bodyPr/>
          <a:lstStyle/>
          <a:p>
            <a:fld id="{7D3764E1-DDB3-48F7-B9F2-CB74608B5AA9}" type="slidenum">
              <a:rPr lang="en-GB" smtClean="0"/>
              <a:t>6</a:t>
            </a:fld>
            <a:endParaRPr lang="en-GB"/>
          </a:p>
        </p:txBody>
      </p:sp>
    </p:spTree>
    <p:extLst>
      <p:ext uri="{BB962C8B-B14F-4D97-AF65-F5344CB8AC3E}">
        <p14:creationId xmlns:p14="http://schemas.microsoft.com/office/powerpoint/2010/main" val="1342423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4B48B-44E4-B4F8-3BF9-910611B4AB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C1C739-E5BB-3BC0-59FA-5DA8420BE0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41FBF7-60E3-4894-1764-B5F20AA89637}"/>
              </a:ext>
            </a:extLst>
          </p:cNvPr>
          <p:cNvSpPr>
            <a:spLocks noGrp="1"/>
          </p:cNvSpPr>
          <p:nvPr>
            <p:ph type="body" idx="1"/>
          </p:nvPr>
        </p:nvSpPr>
        <p:spPr/>
        <p:txBody>
          <a:bodyPr/>
          <a:lstStyle/>
          <a:p>
            <a:r>
              <a:rPr lang="en-US" dirty="0">
                <a:ea typeface="Calibri"/>
                <a:cs typeface="Calibri"/>
              </a:rPr>
              <a:t>Sweden and Finland appear top central of the map in green and orange respectively circled in red. They are in Europe and are considered Nordic countries. Sweden is part of Scandinavia. While Finland is often considered part of Scandinavia due to cultural similarities, Scandinavia only refers to Sweden, Denmark and Norway. The capital of Sweden is Stockholm and the capital of Finland is Helsinki. Swedish flag is blue with a yellow cross placed towards the left. Finnish flag is white with a blue cross placed towards the left. </a:t>
            </a:r>
          </a:p>
        </p:txBody>
      </p:sp>
      <p:sp>
        <p:nvSpPr>
          <p:cNvPr id="4" name="Slide Number Placeholder 3">
            <a:extLst>
              <a:ext uri="{FF2B5EF4-FFF2-40B4-BE49-F238E27FC236}">
                <a16:creationId xmlns:a16="http://schemas.microsoft.com/office/drawing/2014/main" id="{E3F6A15F-FC1D-F89F-E41C-367A8D9073C4}"/>
              </a:ext>
            </a:extLst>
          </p:cNvPr>
          <p:cNvSpPr>
            <a:spLocks noGrp="1"/>
          </p:cNvSpPr>
          <p:nvPr>
            <p:ph type="sldNum" sz="quarter" idx="5"/>
          </p:nvPr>
        </p:nvSpPr>
        <p:spPr/>
        <p:txBody>
          <a:bodyPr/>
          <a:lstStyle/>
          <a:p>
            <a:fld id="{7D3764E1-DDB3-48F7-B9F2-CB74608B5AA9}" type="slidenum">
              <a:rPr lang="en-GB" smtClean="0"/>
              <a:t>7</a:t>
            </a:fld>
            <a:endParaRPr lang="en-GB"/>
          </a:p>
        </p:txBody>
      </p:sp>
    </p:spTree>
    <p:extLst>
      <p:ext uri="{BB962C8B-B14F-4D97-AF65-F5344CB8AC3E}">
        <p14:creationId xmlns:p14="http://schemas.microsoft.com/office/powerpoint/2010/main" val="2114699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two-minute clip introduces the Moomins and their story. It mentions themes that relate to community. Pupils could have written down: shelter, friendship, together, refuge, stay, all, acceptance, love, home, tolerance, empathy, inclusiveness, compassion, belonging, the door is always open.</a:t>
            </a:r>
          </a:p>
        </p:txBody>
      </p:sp>
      <p:sp>
        <p:nvSpPr>
          <p:cNvPr id="4" name="Slide Number Placeholder 3"/>
          <p:cNvSpPr>
            <a:spLocks noGrp="1"/>
          </p:cNvSpPr>
          <p:nvPr>
            <p:ph type="sldNum" sz="quarter" idx="5"/>
          </p:nvPr>
        </p:nvSpPr>
        <p:spPr/>
        <p:txBody>
          <a:bodyPr/>
          <a:lstStyle/>
          <a:p>
            <a:fld id="{7D3764E1-DDB3-48F7-B9F2-CB74608B5AA9}" type="slidenum">
              <a:rPr lang="en-GB" smtClean="0"/>
              <a:t>8</a:t>
            </a:fld>
            <a:endParaRPr lang="en-GB"/>
          </a:p>
        </p:txBody>
      </p:sp>
    </p:spTree>
    <p:extLst>
      <p:ext uri="{BB962C8B-B14F-4D97-AF65-F5344CB8AC3E}">
        <p14:creationId xmlns:p14="http://schemas.microsoft.com/office/powerpoint/2010/main" val="1235222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word community comes from Latin communitas. Ask pupils to discuss the meanings on the board. Do they think these are important for a community? Do these words make a community? Would they add anything else to this list? </a:t>
            </a:r>
          </a:p>
          <a:p>
            <a:r>
              <a:rPr lang="en-US" dirty="0">
                <a:ea typeface="Calibri"/>
                <a:cs typeface="Calibri"/>
              </a:rPr>
              <a:t>Pupils may consider language or tradition to be of lesser importance than other options. Their class may be considered a community and include people with different languages, for example. Pupils may want to add religious beliefs as an option, or perhaps a shared hobby. </a:t>
            </a:r>
          </a:p>
        </p:txBody>
      </p:sp>
      <p:sp>
        <p:nvSpPr>
          <p:cNvPr id="4" name="Slide Number Placeholder 3"/>
          <p:cNvSpPr>
            <a:spLocks noGrp="1"/>
          </p:cNvSpPr>
          <p:nvPr>
            <p:ph type="sldNum" sz="quarter" idx="5"/>
          </p:nvPr>
        </p:nvSpPr>
        <p:spPr/>
        <p:txBody>
          <a:bodyPr/>
          <a:lstStyle/>
          <a:p>
            <a:fld id="{7D3764E1-DDB3-48F7-B9F2-CB74608B5AA9}" type="slidenum">
              <a:rPr lang="en-GB" smtClean="0"/>
              <a:t>9</a:t>
            </a:fld>
            <a:endParaRPr lang="en-GB"/>
          </a:p>
        </p:txBody>
      </p:sp>
    </p:spTree>
    <p:extLst>
      <p:ext uri="{BB962C8B-B14F-4D97-AF65-F5344CB8AC3E}">
        <p14:creationId xmlns:p14="http://schemas.microsoft.com/office/powerpoint/2010/main" val="1868703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Pupils may notice: Different scripts; Similarities between French, English and Portuguese as they are all languages based in Europe; French and Portuguese are Romance languages and English has influence from Latin and French and therefore uses a similar word. They may notice the accent on the e in the French </a:t>
            </a:r>
            <a:r>
              <a:rPr lang="en-GB" dirty="0" err="1"/>
              <a:t>communauté</a:t>
            </a:r>
            <a:r>
              <a:rPr lang="en-GB" dirty="0"/>
              <a:t>; the Arabic and Farsi are read from right to left and both use the Arabic script. Japanese is written in Katakana (the script used in Japan for foreign words) and they have used a loanword to represent this idea. </a:t>
            </a:r>
          </a:p>
        </p:txBody>
      </p:sp>
      <p:sp>
        <p:nvSpPr>
          <p:cNvPr id="4" name="Slide Number Placeholder 3"/>
          <p:cNvSpPr>
            <a:spLocks noGrp="1"/>
          </p:cNvSpPr>
          <p:nvPr>
            <p:ph type="sldNum" sz="quarter" idx="5"/>
          </p:nvPr>
        </p:nvSpPr>
        <p:spPr/>
        <p:txBody>
          <a:bodyPr/>
          <a:lstStyle/>
          <a:p>
            <a:fld id="{7D3764E1-DDB3-48F7-B9F2-CB74608B5AA9}" type="slidenum">
              <a:rPr lang="en-GB" smtClean="0"/>
              <a:t>10</a:t>
            </a:fld>
            <a:endParaRPr lang="en-GB"/>
          </a:p>
        </p:txBody>
      </p:sp>
    </p:spTree>
    <p:extLst>
      <p:ext uri="{BB962C8B-B14F-4D97-AF65-F5344CB8AC3E}">
        <p14:creationId xmlns:p14="http://schemas.microsoft.com/office/powerpoint/2010/main" val="2176559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audio" Target="../media/media4.m4a"/><Relationship Id="rId13" Type="http://schemas.microsoft.com/office/2007/relationships/media" Target="../media/media7.m4a"/><Relationship Id="rId18" Type="http://schemas.openxmlformats.org/officeDocument/2006/relationships/audio" Target="../media/media9.m4a"/><Relationship Id="rId3" Type="http://schemas.microsoft.com/office/2007/relationships/media" Target="../media/media2.m4a"/><Relationship Id="rId21" Type="http://schemas.microsoft.com/office/2018/10/relationships/comments" Target="../comments/modernComment_101_D9C1FA56.xml"/><Relationship Id="rId7" Type="http://schemas.microsoft.com/office/2007/relationships/media" Target="../media/media4.m4a"/><Relationship Id="rId12" Type="http://schemas.openxmlformats.org/officeDocument/2006/relationships/audio" Target="../media/media6.m4a"/><Relationship Id="rId17" Type="http://schemas.microsoft.com/office/2007/relationships/media" Target="../media/media9.m4a"/><Relationship Id="rId25" Type="http://schemas.openxmlformats.org/officeDocument/2006/relationships/image" Target="../media/image23.png"/><Relationship Id="rId2" Type="http://schemas.openxmlformats.org/officeDocument/2006/relationships/audio" Target="../media/media1.m4a"/><Relationship Id="rId16" Type="http://schemas.openxmlformats.org/officeDocument/2006/relationships/audio" Target="../media/media8.m4a"/><Relationship Id="rId20" Type="http://schemas.openxmlformats.org/officeDocument/2006/relationships/notesSlide" Target="../notesSlides/notesSlide9.xml"/><Relationship Id="rId1" Type="http://schemas.microsoft.com/office/2007/relationships/media" Target="../media/media1.m4a"/><Relationship Id="rId6" Type="http://schemas.openxmlformats.org/officeDocument/2006/relationships/audio" Target="../media/media3.m4a"/><Relationship Id="rId11" Type="http://schemas.microsoft.com/office/2007/relationships/media" Target="../media/media6.m4a"/><Relationship Id="rId24" Type="http://schemas.openxmlformats.org/officeDocument/2006/relationships/image" Target="../media/image14.png"/><Relationship Id="rId5" Type="http://schemas.microsoft.com/office/2007/relationships/media" Target="../media/media3.m4a"/><Relationship Id="rId15" Type="http://schemas.microsoft.com/office/2007/relationships/media" Target="../media/media8.m4a"/><Relationship Id="rId23" Type="http://schemas.openxmlformats.org/officeDocument/2006/relationships/image" Target="../media/image22.png"/><Relationship Id="rId10" Type="http://schemas.openxmlformats.org/officeDocument/2006/relationships/audio" Target="../media/media5.m4a"/><Relationship Id="rId19" Type="http://schemas.openxmlformats.org/officeDocument/2006/relationships/slideLayout" Target="../slideLayouts/slideLayout2.xml"/><Relationship Id="rId4" Type="http://schemas.openxmlformats.org/officeDocument/2006/relationships/audio" Target="../media/media2.m4a"/><Relationship Id="rId9" Type="http://schemas.microsoft.com/office/2007/relationships/media" Target="../media/media5.m4a"/><Relationship Id="rId14" Type="http://schemas.openxmlformats.org/officeDocument/2006/relationships/audio" Target="../media/media7.m4a"/><Relationship Id="rId22"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hyperlink" Target="https://blog.dnevnik.hr/altazar/2006/03/index.html?page=blog&amp;subdomain=altazar&amp;date=2006-03"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1.png"/><Relationship Id="rId7" Type="http://schemas.openxmlformats.org/officeDocument/2006/relationships/hyperlink" Target="https://www.stockpicturesforeveryone.com/2011/02/childrens-playground-with-slides-jungle.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14.png"/><Relationship Id="rId5" Type="http://schemas.openxmlformats.org/officeDocument/2006/relationships/hyperlink" Target="https://www.flickr.com/photos/davidstanleytravel/5282815849/" TargetMode="External"/><Relationship Id="rId10" Type="http://schemas.openxmlformats.org/officeDocument/2006/relationships/image" Target="../media/image29.png"/><Relationship Id="rId4" Type="http://schemas.openxmlformats.org/officeDocument/2006/relationships/image" Target="../media/image26.jpeg"/><Relationship Id="rId9" Type="http://schemas.openxmlformats.org/officeDocument/2006/relationships/hyperlink" Target="http://www.flickr.com/photos/nottinghamtrentuni/921579542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7.xml"/><Relationship Id="rId7" Type="http://schemas.openxmlformats.org/officeDocument/2006/relationships/image" Target="../media/image34.jpeg"/><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notesSlide" Target="../notesSlides/notesSlide15.xml"/><Relationship Id="rId9" Type="http://schemas.openxmlformats.org/officeDocument/2006/relationships/image" Target="../media/image35.jpe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hyperlink" Target="https://www.omniglot.com/language/phrases/welcome.ht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2.xml"/><Relationship Id="rId7" Type="http://schemas.openxmlformats.org/officeDocument/2006/relationships/image" Target="../media/image7.svg"/><Relationship Id="rId2" Type="http://schemas.openxmlformats.org/officeDocument/2006/relationships/slideLayout" Target="../slideLayouts/slideLayout4.xml"/><Relationship Id="rId1" Type="http://schemas.openxmlformats.org/officeDocument/2006/relationships/video" Target="https://www.youtube.com/embed/0hfSzLWMfBI?feature=oembed" TargetMode="Externa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hyperlink" Target="https://theworldoflanguages.co.uk/" TargetMode="Externa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rive.google.com/file/d/1v8QJmftf3HibuTTSPB19PnvzgE6dYcq8/view?usp=drive_link"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https://www.youtube.com/embed/lXhymlmnhXY?feature=oembed" TargetMode="Externa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FF44B9-0E74-AADE-79B8-AA7BA1C65016}"/>
              </a:ext>
            </a:extLst>
          </p:cNvPr>
          <p:cNvSpPr/>
          <p:nvPr/>
        </p:nvSpPr>
        <p:spPr>
          <a:xfrm>
            <a:off x="0" y="0"/>
            <a:ext cx="6852427" cy="6858000"/>
          </a:xfrm>
          <a:prstGeom prst="rect">
            <a:avLst/>
          </a:prstGeom>
          <a:solidFill>
            <a:srgbClr val="FEED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ubtitle 2">
            <a:extLst>
              <a:ext uri="{FF2B5EF4-FFF2-40B4-BE49-F238E27FC236}">
                <a16:creationId xmlns:a16="http://schemas.microsoft.com/office/drawing/2014/main" id="{060C5367-C9FE-17A9-17A3-E85E5FE9F9BE}"/>
              </a:ext>
            </a:extLst>
          </p:cNvPr>
          <p:cNvSpPr>
            <a:spLocks noGrp="1"/>
          </p:cNvSpPr>
          <p:nvPr>
            <p:ph type="subTitle" idx="1"/>
          </p:nvPr>
        </p:nvSpPr>
        <p:spPr>
          <a:xfrm>
            <a:off x="7751796" y="4039123"/>
            <a:ext cx="3776770" cy="1258555"/>
          </a:xfrm>
          <a:custGeom>
            <a:avLst/>
            <a:gdLst>
              <a:gd name="connsiteX0" fmla="*/ 0 w 3776770"/>
              <a:gd name="connsiteY0" fmla="*/ 0 h 1258555"/>
              <a:gd name="connsiteX1" fmla="*/ 704997 w 3776770"/>
              <a:gd name="connsiteY1" fmla="*/ 0 h 1258555"/>
              <a:gd name="connsiteX2" fmla="*/ 1258923 w 3776770"/>
              <a:gd name="connsiteY2" fmla="*/ 0 h 1258555"/>
              <a:gd name="connsiteX3" fmla="*/ 1775082 w 3776770"/>
              <a:gd name="connsiteY3" fmla="*/ 0 h 1258555"/>
              <a:gd name="connsiteX4" fmla="*/ 2480079 w 3776770"/>
              <a:gd name="connsiteY4" fmla="*/ 0 h 1258555"/>
              <a:gd name="connsiteX5" fmla="*/ 3034005 w 3776770"/>
              <a:gd name="connsiteY5" fmla="*/ 0 h 1258555"/>
              <a:gd name="connsiteX6" fmla="*/ 3776770 w 3776770"/>
              <a:gd name="connsiteY6" fmla="*/ 0 h 1258555"/>
              <a:gd name="connsiteX7" fmla="*/ 3776770 w 3776770"/>
              <a:gd name="connsiteY7" fmla="*/ 654449 h 1258555"/>
              <a:gd name="connsiteX8" fmla="*/ 3776770 w 3776770"/>
              <a:gd name="connsiteY8" fmla="*/ 1258555 h 1258555"/>
              <a:gd name="connsiteX9" fmla="*/ 3071773 w 3776770"/>
              <a:gd name="connsiteY9" fmla="*/ 1258555 h 1258555"/>
              <a:gd name="connsiteX10" fmla="*/ 2555614 w 3776770"/>
              <a:gd name="connsiteY10" fmla="*/ 1258555 h 1258555"/>
              <a:gd name="connsiteX11" fmla="*/ 1888385 w 3776770"/>
              <a:gd name="connsiteY11" fmla="*/ 1258555 h 1258555"/>
              <a:gd name="connsiteX12" fmla="*/ 1372226 w 3776770"/>
              <a:gd name="connsiteY12" fmla="*/ 1258555 h 1258555"/>
              <a:gd name="connsiteX13" fmla="*/ 742765 w 3776770"/>
              <a:gd name="connsiteY13" fmla="*/ 1258555 h 1258555"/>
              <a:gd name="connsiteX14" fmla="*/ 0 w 3776770"/>
              <a:gd name="connsiteY14" fmla="*/ 1258555 h 1258555"/>
              <a:gd name="connsiteX15" fmla="*/ 0 w 3776770"/>
              <a:gd name="connsiteY15" fmla="*/ 641863 h 1258555"/>
              <a:gd name="connsiteX16" fmla="*/ 0 w 3776770"/>
              <a:gd name="connsiteY16" fmla="*/ 0 h 1258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76770" h="1258555" fill="none" extrusionOk="0">
                <a:moveTo>
                  <a:pt x="0" y="0"/>
                </a:moveTo>
                <a:cubicBezTo>
                  <a:pt x="273878" y="27357"/>
                  <a:pt x="430246" y="-18515"/>
                  <a:pt x="704997" y="0"/>
                </a:cubicBezTo>
                <a:cubicBezTo>
                  <a:pt x="979748" y="18515"/>
                  <a:pt x="1102177" y="19165"/>
                  <a:pt x="1258923" y="0"/>
                </a:cubicBezTo>
                <a:cubicBezTo>
                  <a:pt x="1415669" y="-19165"/>
                  <a:pt x="1658611" y="16109"/>
                  <a:pt x="1775082" y="0"/>
                </a:cubicBezTo>
                <a:cubicBezTo>
                  <a:pt x="1891553" y="-16109"/>
                  <a:pt x="2133295" y="-1003"/>
                  <a:pt x="2480079" y="0"/>
                </a:cubicBezTo>
                <a:cubicBezTo>
                  <a:pt x="2826863" y="1003"/>
                  <a:pt x="2810345" y="-4097"/>
                  <a:pt x="3034005" y="0"/>
                </a:cubicBezTo>
                <a:cubicBezTo>
                  <a:pt x="3257665" y="4097"/>
                  <a:pt x="3603619" y="-22971"/>
                  <a:pt x="3776770" y="0"/>
                </a:cubicBezTo>
                <a:cubicBezTo>
                  <a:pt x="3750091" y="214671"/>
                  <a:pt x="3799311" y="489794"/>
                  <a:pt x="3776770" y="654449"/>
                </a:cubicBezTo>
                <a:cubicBezTo>
                  <a:pt x="3754229" y="819104"/>
                  <a:pt x="3804633" y="1126779"/>
                  <a:pt x="3776770" y="1258555"/>
                </a:cubicBezTo>
                <a:cubicBezTo>
                  <a:pt x="3507889" y="1291421"/>
                  <a:pt x="3336616" y="1240466"/>
                  <a:pt x="3071773" y="1258555"/>
                </a:cubicBezTo>
                <a:cubicBezTo>
                  <a:pt x="2806930" y="1276644"/>
                  <a:pt x="2779336" y="1278871"/>
                  <a:pt x="2555614" y="1258555"/>
                </a:cubicBezTo>
                <a:cubicBezTo>
                  <a:pt x="2331892" y="1238239"/>
                  <a:pt x="2187270" y="1256677"/>
                  <a:pt x="1888385" y="1258555"/>
                </a:cubicBezTo>
                <a:cubicBezTo>
                  <a:pt x="1589500" y="1260433"/>
                  <a:pt x="1496785" y="1272748"/>
                  <a:pt x="1372226" y="1258555"/>
                </a:cubicBezTo>
                <a:cubicBezTo>
                  <a:pt x="1247667" y="1244362"/>
                  <a:pt x="911139" y="1249400"/>
                  <a:pt x="742765" y="1258555"/>
                </a:cubicBezTo>
                <a:cubicBezTo>
                  <a:pt x="574391" y="1267710"/>
                  <a:pt x="156688" y="1288409"/>
                  <a:pt x="0" y="1258555"/>
                </a:cubicBezTo>
                <a:cubicBezTo>
                  <a:pt x="-7107" y="959687"/>
                  <a:pt x="19430" y="791999"/>
                  <a:pt x="0" y="641863"/>
                </a:cubicBezTo>
                <a:cubicBezTo>
                  <a:pt x="-19430" y="491727"/>
                  <a:pt x="31916" y="186093"/>
                  <a:pt x="0" y="0"/>
                </a:cubicBezTo>
                <a:close/>
              </a:path>
              <a:path w="3776770" h="1258555" stroke="0" extrusionOk="0">
                <a:moveTo>
                  <a:pt x="0" y="0"/>
                </a:moveTo>
                <a:cubicBezTo>
                  <a:pt x="156625" y="-19615"/>
                  <a:pt x="437128" y="-592"/>
                  <a:pt x="553926" y="0"/>
                </a:cubicBezTo>
                <a:cubicBezTo>
                  <a:pt x="670724" y="592"/>
                  <a:pt x="955618" y="-16130"/>
                  <a:pt x="1145620" y="0"/>
                </a:cubicBezTo>
                <a:cubicBezTo>
                  <a:pt x="1335622" y="16130"/>
                  <a:pt x="1463607" y="-20411"/>
                  <a:pt x="1661779" y="0"/>
                </a:cubicBezTo>
                <a:cubicBezTo>
                  <a:pt x="1859951" y="20411"/>
                  <a:pt x="2015693" y="-24407"/>
                  <a:pt x="2366776" y="0"/>
                </a:cubicBezTo>
                <a:cubicBezTo>
                  <a:pt x="2717859" y="24407"/>
                  <a:pt x="2723383" y="-3182"/>
                  <a:pt x="2958470" y="0"/>
                </a:cubicBezTo>
                <a:cubicBezTo>
                  <a:pt x="3193557" y="3182"/>
                  <a:pt x="3588937" y="-36281"/>
                  <a:pt x="3776770" y="0"/>
                </a:cubicBezTo>
                <a:cubicBezTo>
                  <a:pt x="3781414" y="212062"/>
                  <a:pt x="3791671" y="315308"/>
                  <a:pt x="3776770" y="591521"/>
                </a:cubicBezTo>
                <a:cubicBezTo>
                  <a:pt x="3761869" y="867734"/>
                  <a:pt x="3780194" y="1115320"/>
                  <a:pt x="3776770" y="1258555"/>
                </a:cubicBezTo>
                <a:cubicBezTo>
                  <a:pt x="3629173" y="1249729"/>
                  <a:pt x="3231690" y="1268557"/>
                  <a:pt x="3071773" y="1258555"/>
                </a:cubicBezTo>
                <a:cubicBezTo>
                  <a:pt x="2911856" y="1248553"/>
                  <a:pt x="2604222" y="1284618"/>
                  <a:pt x="2442311" y="1258555"/>
                </a:cubicBezTo>
                <a:cubicBezTo>
                  <a:pt x="2280400" y="1232492"/>
                  <a:pt x="2045275" y="1263802"/>
                  <a:pt x="1850617" y="1258555"/>
                </a:cubicBezTo>
                <a:cubicBezTo>
                  <a:pt x="1655959" y="1253308"/>
                  <a:pt x="1463139" y="1234841"/>
                  <a:pt x="1221156" y="1258555"/>
                </a:cubicBezTo>
                <a:cubicBezTo>
                  <a:pt x="979173" y="1282269"/>
                  <a:pt x="886429" y="1284651"/>
                  <a:pt x="629462" y="1258555"/>
                </a:cubicBezTo>
                <a:cubicBezTo>
                  <a:pt x="372495" y="1232459"/>
                  <a:pt x="229313" y="1269816"/>
                  <a:pt x="0" y="1258555"/>
                </a:cubicBezTo>
                <a:cubicBezTo>
                  <a:pt x="25535" y="1082192"/>
                  <a:pt x="6653" y="850908"/>
                  <a:pt x="0" y="604106"/>
                </a:cubicBezTo>
                <a:cubicBezTo>
                  <a:pt x="-6653" y="357304"/>
                  <a:pt x="-29665" y="164771"/>
                  <a:pt x="0" y="0"/>
                </a:cubicBezTo>
                <a:close/>
              </a:path>
            </a:pathLst>
          </a:custGeom>
          <a:solidFill>
            <a:srgbClr val="FEED00"/>
          </a:solidFill>
          <a:ln w="57150">
            <a:solidFill>
              <a:schemeClr val="tx1"/>
            </a:solidFill>
            <a:extLst>
              <a:ext uri="{C807C97D-BFC1-408E-A445-0C87EB9F89A2}">
                <ask:lineSketchStyleProps xmlns:ask="http://schemas.microsoft.com/office/drawing/2018/sketchyshapes" sd="3179875256">
                  <ask:type>
                    <ask:lineSketchFreehand/>
                  </ask:type>
                </ask:lineSketchStyleProps>
              </a:ext>
            </a:extLst>
          </a:ln>
        </p:spPr>
        <p:txBody>
          <a:bodyPr vert="horz" lIns="91440" tIns="45720" rIns="91440" bIns="45720" rtlCol="0" anchor="t">
            <a:noAutofit/>
          </a:bodyPr>
          <a:lstStyle/>
          <a:p>
            <a:r>
              <a:rPr lang="en-GB" sz="1800" b="1" dirty="0">
                <a:ea typeface="Calibri"/>
                <a:cs typeface="Calibri"/>
              </a:rPr>
              <a:t>LANGUAGES</a:t>
            </a:r>
          </a:p>
          <a:p>
            <a:r>
              <a:rPr lang="en-GB" sz="2000" dirty="0">
                <a:ea typeface="Calibri"/>
                <a:cs typeface="Calibri"/>
              </a:rPr>
              <a:t>What </a:t>
            </a:r>
            <a:r>
              <a:rPr lang="en-GB" sz="2000" b="1" dirty="0">
                <a:ea typeface="Calibri"/>
                <a:cs typeface="Calibri"/>
              </a:rPr>
              <a:t>community</a:t>
            </a:r>
            <a:r>
              <a:rPr lang="en-GB" sz="2000" dirty="0">
                <a:ea typeface="Calibri"/>
                <a:cs typeface="Calibri"/>
              </a:rPr>
              <a:t> means to us and how we can create it</a:t>
            </a:r>
            <a:r>
              <a:rPr lang="en-GB" sz="2800" dirty="0">
                <a:ea typeface="Calibri"/>
                <a:cs typeface="Calibri"/>
              </a:rPr>
              <a:t>.</a:t>
            </a:r>
            <a:endParaRPr lang="en-GB" sz="2800" dirty="0"/>
          </a:p>
        </p:txBody>
      </p:sp>
      <p:cxnSp>
        <p:nvCxnSpPr>
          <p:cNvPr id="8" name="Straight Connector 7">
            <a:extLst>
              <a:ext uri="{FF2B5EF4-FFF2-40B4-BE49-F238E27FC236}">
                <a16:creationId xmlns:a16="http://schemas.microsoft.com/office/drawing/2014/main" id="{D1E86B99-83E6-E3B9-5C46-F96908078FE8}"/>
              </a:ext>
            </a:extLst>
          </p:cNvPr>
          <p:cNvCxnSpPr/>
          <p:nvPr/>
        </p:nvCxnSpPr>
        <p:spPr>
          <a:xfrm>
            <a:off x="6852427" y="0"/>
            <a:ext cx="61681" cy="6858000"/>
          </a:xfrm>
          <a:prstGeom prst="line">
            <a:avLst/>
          </a:prstGeom>
          <a:ln w="177800">
            <a:solidFill>
              <a:srgbClr val="00B050"/>
            </a:solidFill>
          </a:ln>
        </p:spPr>
        <p:style>
          <a:lnRef idx="2">
            <a:schemeClr val="accent1"/>
          </a:lnRef>
          <a:fillRef idx="0">
            <a:schemeClr val="accent1"/>
          </a:fillRef>
          <a:effectRef idx="1">
            <a:schemeClr val="accent1"/>
          </a:effectRef>
          <a:fontRef idx="minor">
            <a:schemeClr val="tx1"/>
          </a:fontRef>
        </p:style>
      </p:cxnSp>
      <p:pic>
        <p:nvPicPr>
          <p:cNvPr id="13" name="Google Shape;115;p6">
            <a:extLst>
              <a:ext uri="{FF2B5EF4-FFF2-40B4-BE49-F238E27FC236}">
                <a16:creationId xmlns:a16="http://schemas.microsoft.com/office/drawing/2014/main" id="{0619D9B3-1F53-D2FC-940C-0032033EB975}"/>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211445" y="4965029"/>
            <a:ext cx="1026524" cy="1406492"/>
          </a:xfrm>
          <a:prstGeom prst="rect">
            <a:avLst/>
          </a:prstGeom>
          <a:noFill/>
          <a:ln>
            <a:noFill/>
          </a:ln>
        </p:spPr>
      </p:pic>
      <p:pic>
        <p:nvPicPr>
          <p:cNvPr id="14" name="Google Shape;119;p6">
            <a:extLst>
              <a:ext uri="{FF2B5EF4-FFF2-40B4-BE49-F238E27FC236}">
                <a16:creationId xmlns:a16="http://schemas.microsoft.com/office/drawing/2014/main" id="{566F2A1B-DD38-5BCF-443C-3FF052C99C01}"/>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2242174" y="4997684"/>
            <a:ext cx="3330214" cy="1406492"/>
          </a:xfrm>
          <a:prstGeom prst="rect">
            <a:avLst/>
          </a:prstGeom>
          <a:noFill/>
          <a:ln>
            <a:noFill/>
          </a:ln>
        </p:spPr>
      </p:pic>
      <p:pic>
        <p:nvPicPr>
          <p:cNvPr id="23" name="Picture 22" descr="A close up of a sign&#10;&#10;AI-generated content may be incorrect.">
            <a:extLst>
              <a:ext uri="{FF2B5EF4-FFF2-40B4-BE49-F238E27FC236}">
                <a16:creationId xmlns:a16="http://schemas.microsoft.com/office/drawing/2014/main" id="{007A38DE-6C92-CA7D-4905-EE7D5B21E1D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42896" y="5742844"/>
            <a:ext cx="2403339" cy="663321"/>
          </a:xfrm>
          <a:prstGeom prst="rect">
            <a:avLst/>
          </a:prstGeom>
        </p:spPr>
      </p:pic>
      <p:pic>
        <p:nvPicPr>
          <p:cNvPr id="2" name="Content Placeholder 4">
            <a:extLst>
              <a:ext uri="{FF2B5EF4-FFF2-40B4-BE49-F238E27FC236}">
                <a16:creationId xmlns:a16="http://schemas.microsoft.com/office/drawing/2014/main" id="{5204B21B-F889-1E34-C9FE-F3E73404B78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194147" y="455211"/>
            <a:ext cx="2900838" cy="2627217"/>
          </a:xfrm>
          <a:prstGeom prst="rect">
            <a:avLst/>
          </a:prstGeom>
        </p:spPr>
      </p:pic>
      <p:pic>
        <p:nvPicPr>
          <p:cNvPr id="17" name="Picture 16" descr="A group of cartoon characters&#10;&#10;AI-generated content may be incorrect.">
            <a:extLst>
              <a:ext uri="{FF2B5EF4-FFF2-40B4-BE49-F238E27FC236}">
                <a16:creationId xmlns:a16="http://schemas.microsoft.com/office/drawing/2014/main" id="{1B6942AB-33A4-20FC-ED65-E20363FF0005}"/>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1211445" y="329283"/>
            <a:ext cx="4429537" cy="4339118"/>
          </a:xfrm>
          <a:custGeom>
            <a:avLst/>
            <a:gdLst>
              <a:gd name="connsiteX0" fmla="*/ 0 w 4429537"/>
              <a:gd name="connsiteY0" fmla="*/ 0 h 4339118"/>
              <a:gd name="connsiteX1" fmla="*/ 499905 w 4429537"/>
              <a:gd name="connsiteY1" fmla="*/ 0 h 4339118"/>
              <a:gd name="connsiteX2" fmla="*/ 1088401 w 4429537"/>
              <a:gd name="connsiteY2" fmla="*/ 0 h 4339118"/>
              <a:gd name="connsiteX3" fmla="*/ 1809782 w 4429537"/>
              <a:gd name="connsiteY3" fmla="*/ 0 h 4339118"/>
              <a:gd name="connsiteX4" fmla="*/ 2442573 w 4429537"/>
              <a:gd name="connsiteY4" fmla="*/ 0 h 4339118"/>
              <a:gd name="connsiteX5" fmla="*/ 2942478 w 4429537"/>
              <a:gd name="connsiteY5" fmla="*/ 0 h 4339118"/>
              <a:gd name="connsiteX6" fmla="*/ 3530974 w 4429537"/>
              <a:gd name="connsiteY6" fmla="*/ 0 h 4339118"/>
              <a:gd name="connsiteX7" fmla="*/ 4429537 w 4429537"/>
              <a:gd name="connsiteY7" fmla="*/ 0 h 4339118"/>
              <a:gd name="connsiteX8" fmla="*/ 4429537 w 4429537"/>
              <a:gd name="connsiteY8" fmla="*/ 489700 h 4339118"/>
              <a:gd name="connsiteX9" fmla="*/ 4429537 w 4429537"/>
              <a:gd name="connsiteY9" fmla="*/ 1196357 h 4339118"/>
              <a:gd name="connsiteX10" fmla="*/ 4429537 w 4429537"/>
              <a:gd name="connsiteY10" fmla="*/ 1772840 h 4339118"/>
              <a:gd name="connsiteX11" fmla="*/ 4429537 w 4429537"/>
              <a:gd name="connsiteY11" fmla="*/ 2262540 h 4339118"/>
              <a:gd name="connsiteX12" fmla="*/ 4429537 w 4429537"/>
              <a:gd name="connsiteY12" fmla="*/ 2882414 h 4339118"/>
              <a:gd name="connsiteX13" fmla="*/ 4429537 w 4429537"/>
              <a:gd name="connsiteY13" fmla="*/ 3545679 h 4339118"/>
              <a:gd name="connsiteX14" fmla="*/ 4429537 w 4429537"/>
              <a:gd name="connsiteY14" fmla="*/ 4339118 h 4339118"/>
              <a:gd name="connsiteX15" fmla="*/ 3841041 w 4429537"/>
              <a:gd name="connsiteY15" fmla="*/ 4339118 h 4339118"/>
              <a:gd name="connsiteX16" fmla="*/ 3341136 w 4429537"/>
              <a:gd name="connsiteY16" fmla="*/ 4339118 h 4339118"/>
              <a:gd name="connsiteX17" fmla="*/ 2619755 w 4429537"/>
              <a:gd name="connsiteY17" fmla="*/ 4339118 h 4339118"/>
              <a:gd name="connsiteX18" fmla="*/ 1942668 w 4429537"/>
              <a:gd name="connsiteY18" fmla="*/ 4339118 h 4339118"/>
              <a:gd name="connsiteX19" fmla="*/ 1265582 w 4429537"/>
              <a:gd name="connsiteY19" fmla="*/ 4339118 h 4339118"/>
              <a:gd name="connsiteX20" fmla="*/ 721382 w 4429537"/>
              <a:gd name="connsiteY20" fmla="*/ 4339118 h 4339118"/>
              <a:gd name="connsiteX21" fmla="*/ 0 w 4429537"/>
              <a:gd name="connsiteY21" fmla="*/ 4339118 h 4339118"/>
              <a:gd name="connsiteX22" fmla="*/ 0 w 4429537"/>
              <a:gd name="connsiteY22" fmla="*/ 3806026 h 4339118"/>
              <a:gd name="connsiteX23" fmla="*/ 0 w 4429537"/>
              <a:gd name="connsiteY23" fmla="*/ 3229544 h 4339118"/>
              <a:gd name="connsiteX24" fmla="*/ 0 w 4429537"/>
              <a:gd name="connsiteY24" fmla="*/ 2653061 h 4339118"/>
              <a:gd name="connsiteX25" fmla="*/ 0 w 4429537"/>
              <a:gd name="connsiteY25" fmla="*/ 2119969 h 4339118"/>
              <a:gd name="connsiteX26" fmla="*/ 0 w 4429537"/>
              <a:gd name="connsiteY26" fmla="*/ 1543486 h 4339118"/>
              <a:gd name="connsiteX27" fmla="*/ 0 w 4429537"/>
              <a:gd name="connsiteY27" fmla="*/ 1010395 h 4339118"/>
              <a:gd name="connsiteX28" fmla="*/ 0 w 4429537"/>
              <a:gd name="connsiteY28" fmla="*/ 0 h 433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29537" h="4339118" fill="none" extrusionOk="0">
                <a:moveTo>
                  <a:pt x="0" y="0"/>
                </a:moveTo>
                <a:cubicBezTo>
                  <a:pt x="134934" y="1005"/>
                  <a:pt x="263763" y="2296"/>
                  <a:pt x="499905" y="0"/>
                </a:cubicBezTo>
                <a:cubicBezTo>
                  <a:pt x="736047" y="-2296"/>
                  <a:pt x="856462" y="-26693"/>
                  <a:pt x="1088401" y="0"/>
                </a:cubicBezTo>
                <a:cubicBezTo>
                  <a:pt x="1320340" y="26693"/>
                  <a:pt x="1491262" y="-15477"/>
                  <a:pt x="1809782" y="0"/>
                </a:cubicBezTo>
                <a:cubicBezTo>
                  <a:pt x="2128302" y="15477"/>
                  <a:pt x="2284823" y="-1648"/>
                  <a:pt x="2442573" y="0"/>
                </a:cubicBezTo>
                <a:cubicBezTo>
                  <a:pt x="2600323" y="1648"/>
                  <a:pt x="2705535" y="-2988"/>
                  <a:pt x="2942478" y="0"/>
                </a:cubicBezTo>
                <a:cubicBezTo>
                  <a:pt x="3179422" y="2988"/>
                  <a:pt x="3242988" y="5939"/>
                  <a:pt x="3530974" y="0"/>
                </a:cubicBezTo>
                <a:cubicBezTo>
                  <a:pt x="3818960" y="-5939"/>
                  <a:pt x="3990559" y="1917"/>
                  <a:pt x="4429537" y="0"/>
                </a:cubicBezTo>
                <a:cubicBezTo>
                  <a:pt x="4445555" y="177565"/>
                  <a:pt x="4423510" y="286836"/>
                  <a:pt x="4429537" y="489700"/>
                </a:cubicBezTo>
                <a:cubicBezTo>
                  <a:pt x="4435564" y="692564"/>
                  <a:pt x="4455348" y="862728"/>
                  <a:pt x="4429537" y="1196357"/>
                </a:cubicBezTo>
                <a:cubicBezTo>
                  <a:pt x="4403726" y="1529986"/>
                  <a:pt x="4412253" y="1611838"/>
                  <a:pt x="4429537" y="1772840"/>
                </a:cubicBezTo>
                <a:cubicBezTo>
                  <a:pt x="4446821" y="1933842"/>
                  <a:pt x="4426001" y="2062543"/>
                  <a:pt x="4429537" y="2262540"/>
                </a:cubicBezTo>
                <a:cubicBezTo>
                  <a:pt x="4433073" y="2462537"/>
                  <a:pt x="4409886" y="2574469"/>
                  <a:pt x="4429537" y="2882414"/>
                </a:cubicBezTo>
                <a:cubicBezTo>
                  <a:pt x="4449188" y="3190359"/>
                  <a:pt x="4430210" y="3219629"/>
                  <a:pt x="4429537" y="3545679"/>
                </a:cubicBezTo>
                <a:cubicBezTo>
                  <a:pt x="4428864" y="3871729"/>
                  <a:pt x="4422772" y="4029861"/>
                  <a:pt x="4429537" y="4339118"/>
                </a:cubicBezTo>
                <a:cubicBezTo>
                  <a:pt x="4222134" y="4354508"/>
                  <a:pt x="3959130" y="4339534"/>
                  <a:pt x="3841041" y="4339118"/>
                </a:cubicBezTo>
                <a:cubicBezTo>
                  <a:pt x="3722952" y="4338702"/>
                  <a:pt x="3584099" y="4324815"/>
                  <a:pt x="3341136" y="4339118"/>
                </a:cubicBezTo>
                <a:cubicBezTo>
                  <a:pt x="3098173" y="4353421"/>
                  <a:pt x="2915033" y="4352647"/>
                  <a:pt x="2619755" y="4339118"/>
                </a:cubicBezTo>
                <a:cubicBezTo>
                  <a:pt x="2324477" y="4325589"/>
                  <a:pt x="2151820" y="4327837"/>
                  <a:pt x="1942668" y="4339118"/>
                </a:cubicBezTo>
                <a:cubicBezTo>
                  <a:pt x="1733516" y="4350399"/>
                  <a:pt x="1431636" y="4324351"/>
                  <a:pt x="1265582" y="4339118"/>
                </a:cubicBezTo>
                <a:cubicBezTo>
                  <a:pt x="1099528" y="4353885"/>
                  <a:pt x="971072" y="4314710"/>
                  <a:pt x="721382" y="4339118"/>
                </a:cubicBezTo>
                <a:cubicBezTo>
                  <a:pt x="471692" y="4363526"/>
                  <a:pt x="213668" y="4329464"/>
                  <a:pt x="0" y="4339118"/>
                </a:cubicBezTo>
                <a:cubicBezTo>
                  <a:pt x="15951" y="4206304"/>
                  <a:pt x="10386" y="3935416"/>
                  <a:pt x="0" y="3806026"/>
                </a:cubicBezTo>
                <a:cubicBezTo>
                  <a:pt x="-10386" y="3676636"/>
                  <a:pt x="10213" y="3401837"/>
                  <a:pt x="0" y="3229544"/>
                </a:cubicBezTo>
                <a:cubicBezTo>
                  <a:pt x="-10213" y="3057251"/>
                  <a:pt x="5654" y="2868771"/>
                  <a:pt x="0" y="2653061"/>
                </a:cubicBezTo>
                <a:cubicBezTo>
                  <a:pt x="-5654" y="2437351"/>
                  <a:pt x="16275" y="2349175"/>
                  <a:pt x="0" y="2119969"/>
                </a:cubicBezTo>
                <a:cubicBezTo>
                  <a:pt x="-16275" y="1890763"/>
                  <a:pt x="-16613" y="1664793"/>
                  <a:pt x="0" y="1543486"/>
                </a:cubicBezTo>
                <a:cubicBezTo>
                  <a:pt x="16613" y="1422179"/>
                  <a:pt x="23427" y="1163062"/>
                  <a:pt x="0" y="1010395"/>
                </a:cubicBezTo>
                <a:cubicBezTo>
                  <a:pt x="-23427" y="857728"/>
                  <a:pt x="-15645" y="396025"/>
                  <a:pt x="0" y="0"/>
                </a:cubicBezTo>
                <a:close/>
              </a:path>
              <a:path w="4429537" h="4339118" stroke="0" extrusionOk="0">
                <a:moveTo>
                  <a:pt x="0" y="0"/>
                </a:moveTo>
                <a:cubicBezTo>
                  <a:pt x="313376" y="18063"/>
                  <a:pt x="531368" y="15443"/>
                  <a:pt x="677086" y="0"/>
                </a:cubicBezTo>
                <a:cubicBezTo>
                  <a:pt x="822804" y="-15443"/>
                  <a:pt x="967442" y="23319"/>
                  <a:pt x="1221287" y="0"/>
                </a:cubicBezTo>
                <a:cubicBezTo>
                  <a:pt x="1475132" y="-23319"/>
                  <a:pt x="1573201" y="28523"/>
                  <a:pt x="1809782" y="0"/>
                </a:cubicBezTo>
                <a:cubicBezTo>
                  <a:pt x="2046364" y="-28523"/>
                  <a:pt x="2069519" y="2989"/>
                  <a:pt x="2309687" y="0"/>
                </a:cubicBezTo>
                <a:cubicBezTo>
                  <a:pt x="2549856" y="-2989"/>
                  <a:pt x="2690940" y="-19741"/>
                  <a:pt x="2986774" y="0"/>
                </a:cubicBezTo>
                <a:cubicBezTo>
                  <a:pt x="3282608" y="19741"/>
                  <a:pt x="3402642" y="-16470"/>
                  <a:pt x="3663860" y="0"/>
                </a:cubicBezTo>
                <a:cubicBezTo>
                  <a:pt x="3925078" y="16470"/>
                  <a:pt x="4092903" y="6817"/>
                  <a:pt x="4429537" y="0"/>
                </a:cubicBezTo>
                <a:cubicBezTo>
                  <a:pt x="4416364" y="202254"/>
                  <a:pt x="4415563" y="437869"/>
                  <a:pt x="4429537" y="576483"/>
                </a:cubicBezTo>
                <a:cubicBezTo>
                  <a:pt x="4443511" y="715097"/>
                  <a:pt x="4413238" y="949660"/>
                  <a:pt x="4429537" y="1109574"/>
                </a:cubicBezTo>
                <a:cubicBezTo>
                  <a:pt x="4445836" y="1269488"/>
                  <a:pt x="4407279" y="1584084"/>
                  <a:pt x="4429537" y="1772840"/>
                </a:cubicBezTo>
                <a:cubicBezTo>
                  <a:pt x="4451795" y="1961596"/>
                  <a:pt x="4414441" y="2141610"/>
                  <a:pt x="4429537" y="2392714"/>
                </a:cubicBezTo>
                <a:cubicBezTo>
                  <a:pt x="4444633" y="2643818"/>
                  <a:pt x="4458761" y="2880869"/>
                  <a:pt x="4429537" y="3099370"/>
                </a:cubicBezTo>
                <a:cubicBezTo>
                  <a:pt x="4400313" y="3317871"/>
                  <a:pt x="4461040" y="3626792"/>
                  <a:pt x="4429537" y="3806026"/>
                </a:cubicBezTo>
                <a:cubicBezTo>
                  <a:pt x="4398034" y="3985260"/>
                  <a:pt x="4452280" y="4197425"/>
                  <a:pt x="4429537" y="4339118"/>
                </a:cubicBezTo>
                <a:cubicBezTo>
                  <a:pt x="4229618" y="4341009"/>
                  <a:pt x="4027915" y="4358434"/>
                  <a:pt x="3841041" y="4339118"/>
                </a:cubicBezTo>
                <a:cubicBezTo>
                  <a:pt x="3654167" y="4319802"/>
                  <a:pt x="3531879" y="4334991"/>
                  <a:pt x="3296841" y="4339118"/>
                </a:cubicBezTo>
                <a:cubicBezTo>
                  <a:pt x="3061803" y="4343245"/>
                  <a:pt x="2981285" y="4322337"/>
                  <a:pt x="2708345" y="4339118"/>
                </a:cubicBezTo>
                <a:cubicBezTo>
                  <a:pt x="2435405" y="4355899"/>
                  <a:pt x="2261664" y="4328998"/>
                  <a:pt x="2031259" y="4339118"/>
                </a:cubicBezTo>
                <a:cubicBezTo>
                  <a:pt x="1800854" y="4349238"/>
                  <a:pt x="1640665" y="4310341"/>
                  <a:pt x="1309877" y="4339118"/>
                </a:cubicBezTo>
                <a:cubicBezTo>
                  <a:pt x="979089" y="4367895"/>
                  <a:pt x="900553" y="4344959"/>
                  <a:pt x="765677" y="4339118"/>
                </a:cubicBezTo>
                <a:cubicBezTo>
                  <a:pt x="630801" y="4333277"/>
                  <a:pt x="224840" y="4339590"/>
                  <a:pt x="0" y="4339118"/>
                </a:cubicBezTo>
                <a:cubicBezTo>
                  <a:pt x="28016" y="4031197"/>
                  <a:pt x="-200" y="3864255"/>
                  <a:pt x="0" y="3675853"/>
                </a:cubicBezTo>
                <a:cubicBezTo>
                  <a:pt x="200" y="3487451"/>
                  <a:pt x="19227" y="3350132"/>
                  <a:pt x="0" y="3099370"/>
                </a:cubicBezTo>
                <a:cubicBezTo>
                  <a:pt x="-19227" y="2848608"/>
                  <a:pt x="9827" y="2622327"/>
                  <a:pt x="0" y="2436105"/>
                </a:cubicBezTo>
                <a:cubicBezTo>
                  <a:pt x="-9827" y="2249883"/>
                  <a:pt x="5815" y="2145200"/>
                  <a:pt x="0" y="1946404"/>
                </a:cubicBezTo>
                <a:cubicBezTo>
                  <a:pt x="-5815" y="1747608"/>
                  <a:pt x="-12040" y="1470234"/>
                  <a:pt x="0" y="1239748"/>
                </a:cubicBezTo>
                <a:cubicBezTo>
                  <a:pt x="12040" y="1009262"/>
                  <a:pt x="1593" y="761752"/>
                  <a:pt x="0" y="576483"/>
                </a:cubicBezTo>
                <a:cubicBezTo>
                  <a:pt x="-1593" y="391214"/>
                  <a:pt x="-25333" y="223884"/>
                  <a:pt x="0" y="0"/>
                </a:cubicBezTo>
                <a:close/>
              </a:path>
            </a:pathLst>
          </a:custGeom>
          <a:ln w="57150">
            <a:solidFill>
              <a:schemeClr val="tx1"/>
            </a:solidFill>
            <a:extLst>
              <a:ext uri="{C807C97D-BFC1-408E-A445-0C87EB9F89A2}">
                <ask:lineSketchStyleProps xmlns:ask="http://schemas.microsoft.com/office/drawing/2018/sketchyshapes" sd="3423275383">
                  <a:prstGeom prst="rect">
                    <a:avLst/>
                  </a:prstGeom>
                  <ask:type>
                    <ask:lineSketchFreehand/>
                  </ask:type>
                </ask:lineSketchStyleProps>
              </a:ext>
            </a:extLst>
          </a:ln>
        </p:spPr>
      </p:pic>
    </p:spTree>
    <p:extLst>
      <p:ext uri="{BB962C8B-B14F-4D97-AF65-F5344CB8AC3E}">
        <p14:creationId xmlns:p14="http://schemas.microsoft.com/office/powerpoint/2010/main" val="2041193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70F6A4-EC4A-0446-C288-819BDFCC60B8}"/>
              </a:ext>
            </a:extLst>
          </p:cNvPr>
          <p:cNvSpPr>
            <a:spLocks noGrp="1"/>
          </p:cNvSpPr>
          <p:nvPr>
            <p:ph type="title"/>
          </p:nvPr>
        </p:nvSpPr>
        <p:spPr>
          <a:xfrm>
            <a:off x="663113" y="667158"/>
            <a:ext cx="10592348" cy="1165730"/>
          </a:xfrm>
        </p:spPr>
        <p:txBody>
          <a:bodyPr vert="horz" lIns="91440" tIns="45720" rIns="91440" bIns="45720" rtlCol="0" anchor="ctr">
            <a:noAutofit/>
          </a:bodyPr>
          <a:lstStyle/>
          <a:p>
            <a:pPr algn="ctr"/>
            <a:r>
              <a:rPr lang="en-US" sz="3000" b="1" dirty="0">
                <a:cs typeface="Calibri Light" panose="020F0302020204030204"/>
              </a:rPr>
              <a:t>Match the word with the language. Read and listen!</a:t>
            </a:r>
            <a:br>
              <a:rPr lang="en-US" sz="3000" b="1" dirty="0">
                <a:cs typeface="Calibri Light" panose="020F0302020204030204"/>
              </a:rPr>
            </a:br>
            <a:r>
              <a:rPr lang="en-US" sz="3000" b="1" dirty="0">
                <a:cs typeface="Calibri Light" panose="020F0302020204030204"/>
              </a:rPr>
              <a:t> How did you decide? What do you notice? Do you know where these languages are spoken? Do you speak these languages? </a:t>
            </a:r>
          </a:p>
        </p:txBody>
      </p:sp>
      <p:sp>
        <p:nvSpPr>
          <p:cNvPr id="3" name="Content Placeholder 2">
            <a:extLst>
              <a:ext uri="{FF2B5EF4-FFF2-40B4-BE49-F238E27FC236}">
                <a16:creationId xmlns:a16="http://schemas.microsoft.com/office/drawing/2014/main" id="{541B7738-A5ED-BB36-B0C4-9575576104BE}"/>
              </a:ext>
            </a:extLst>
          </p:cNvPr>
          <p:cNvSpPr>
            <a:spLocks noGrp="1"/>
          </p:cNvSpPr>
          <p:nvPr>
            <p:ph idx="1"/>
          </p:nvPr>
        </p:nvSpPr>
        <p:spPr>
          <a:xfrm>
            <a:off x="5255260" y="2998278"/>
            <a:ext cx="4428236" cy="2728198"/>
          </a:xfrm>
        </p:spPr>
        <p:txBody>
          <a:bodyPr vert="horz" lIns="91440" tIns="45720" rIns="91440" bIns="45720" rtlCol="0" anchor="t">
            <a:normAutofit/>
          </a:bodyPr>
          <a:lstStyle/>
          <a:p>
            <a:pPr marL="0" indent="0">
              <a:buNone/>
            </a:pPr>
            <a:endParaRPr lang="en-US" sz="2000" dirty="0">
              <a:cs typeface="Calibri"/>
            </a:endParaRPr>
          </a:p>
          <a:p>
            <a:pPr>
              <a:buAutoNum type="arabicPeriod"/>
            </a:pPr>
            <a:endParaRPr lang="en-US" sz="2000" dirty="0">
              <a:cs typeface="Calibri"/>
            </a:endParaRPr>
          </a:p>
        </p:txBody>
      </p:sp>
      <p:pic>
        <p:nvPicPr>
          <p:cNvPr id="6" name="Content Placeholder 4" descr="A blue and white logo&#10;&#10;Description automatically generated">
            <a:extLst>
              <a:ext uri="{FF2B5EF4-FFF2-40B4-BE49-F238E27FC236}">
                <a16:creationId xmlns:a16="http://schemas.microsoft.com/office/drawing/2014/main" id="{FD10A46B-C40D-5DF8-C83C-452E33054DFA}"/>
              </a:ext>
            </a:extLst>
          </p:cNvPr>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11546193" y="75695"/>
            <a:ext cx="591746" cy="549034"/>
          </a:xfrm>
          <a:prstGeom prst="rect">
            <a:avLst/>
          </a:prstGeom>
        </p:spPr>
      </p:pic>
      <p:sp>
        <p:nvSpPr>
          <p:cNvPr id="4" name="TextBox 3">
            <a:extLst>
              <a:ext uri="{FF2B5EF4-FFF2-40B4-BE49-F238E27FC236}">
                <a16:creationId xmlns:a16="http://schemas.microsoft.com/office/drawing/2014/main" id="{5EBF8EEF-A81A-3FED-FB6E-509032CB05E3}"/>
              </a:ext>
            </a:extLst>
          </p:cNvPr>
          <p:cNvSpPr txBox="1"/>
          <p:nvPr/>
        </p:nvSpPr>
        <p:spPr>
          <a:xfrm>
            <a:off x="2144394" y="2180900"/>
            <a:ext cx="3197321" cy="39395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sz="2500" dirty="0"/>
              <a:t>English</a:t>
            </a:r>
            <a:endParaRPr lang="en-US" sz="2500" dirty="0">
              <a:ea typeface="Calibri"/>
              <a:cs typeface="Calibri"/>
            </a:endParaRPr>
          </a:p>
          <a:p>
            <a:pPr marL="342900" indent="-342900">
              <a:buAutoNum type="arabicPeriod"/>
            </a:pPr>
            <a:r>
              <a:rPr lang="en-US" sz="2500" dirty="0">
                <a:ea typeface="Calibri"/>
                <a:cs typeface="Calibri"/>
              </a:rPr>
              <a:t>Farsi</a:t>
            </a:r>
          </a:p>
          <a:p>
            <a:pPr marL="342900" indent="-342900">
              <a:buAutoNum type="arabicPeriod"/>
            </a:pPr>
            <a:r>
              <a:rPr lang="en-US" sz="2500" dirty="0"/>
              <a:t>French</a:t>
            </a:r>
            <a:endParaRPr lang="en-US" sz="2500" dirty="0">
              <a:ea typeface="Calibri" panose="020F0502020204030204"/>
              <a:cs typeface="Calibri" panose="020F0502020204030204"/>
            </a:endParaRPr>
          </a:p>
          <a:p>
            <a:pPr marL="342900" indent="-342900">
              <a:buAutoNum type="arabicPeriod"/>
            </a:pPr>
            <a:r>
              <a:rPr lang="en-US" sz="2500" dirty="0"/>
              <a:t>German </a:t>
            </a:r>
            <a:endParaRPr lang="en-US" sz="2500" dirty="0">
              <a:ea typeface="Calibri" panose="020F0502020204030204"/>
              <a:cs typeface="Calibri" panose="020F0502020204030204"/>
            </a:endParaRPr>
          </a:p>
          <a:p>
            <a:pPr marL="342900" indent="-342900">
              <a:buAutoNum type="arabicPeriod"/>
            </a:pPr>
            <a:r>
              <a:rPr lang="en-US" sz="2500" dirty="0"/>
              <a:t>Hindi</a:t>
            </a:r>
          </a:p>
          <a:p>
            <a:pPr marL="342900" indent="-342900">
              <a:buAutoNum type="arabicPeriod"/>
            </a:pPr>
            <a:r>
              <a:rPr lang="en-US" sz="2500" dirty="0"/>
              <a:t>Portuguese</a:t>
            </a:r>
            <a:endParaRPr lang="en-US" sz="2500" dirty="0">
              <a:ea typeface="Calibri" panose="020F0502020204030204"/>
              <a:cs typeface="Calibri" panose="020F0502020204030204"/>
            </a:endParaRPr>
          </a:p>
          <a:p>
            <a:pPr marL="342900" indent="-342900">
              <a:buAutoNum type="arabicPeriod"/>
            </a:pPr>
            <a:r>
              <a:rPr lang="en-US" sz="2500" dirty="0"/>
              <a:t>Russian</a:t>
            </a:r>
            <a:endParaRPr lang="en-US" sz="2500" dirty="0">
              <a:ea typeface="Calibri" panose="020F0502020204030204"/>
              <a:cs typeface="Calibri" panose="020F0502020204030204"/>
            </a:endParaRPr>
          </a:p>
          <a:p>
            <a:pPr marL="342900" indent="-342900">
              <a:buAutoNum type="arabicPeriod"/>
            </a:pPr>
            <a:r>
              <a:rPr lang="en-US" sz="2500" dirty="0"/>
              <a:t>Cantonese </a:t>
            </a:r>
            <a:endParaRPr lang="en-US" sz="2500" dirty="0">
              <a:ea typeface="Calibri" panose="020F0502020204030204"/>
              <a:cs typeface="Calibri" panose="020F0502020204030204"/>
            </a:endParaRPr>
          </a:p>
          <a:p>
            <a:pPr marL="342900" indent="-342900">
              <a:buAutoNum type="arabicPeriod"/>
            </a:pPr>
            <a:r>
              <a:rPr lang="en-US" sz="2500" dirty="0"/>
              <a:t>Japanese</a:t>
            </a:r>
            <a:endParaRPr lang="en-US" sz="2500" dirty="0">
              <a:ea typeface="Calibri" panose="020F0502020204030204"/>
              <a:cs typeface="Calibri" panose="020F0502020204030204"/>
            </a:endParaRPr>
          </a:p>
          <a:p>
            <a:pPr marL="342900" indent="-342900">
              <a:buAutoNum type="arabicPeriod"/>
            </a:pPr>
            <a:r>
              <a:rPr lang="en-US" sz="2500" dirty="0"/>
              <a:t> Arabic</a:t>
            </a:r>
            <a:endParaRPr lang="en-US" sz="2500" dirty="0">
              <a:ea typeface="Calibri" panose="020F0502020204030204"/>
              <a:cs typeface="Calibri" panose="020F0502020204030204"/>
            </a:endParaRPr>
          </a:p>
        </p:txBody>
      </p:sp>
      <p:sp>
        <p:nvSpPr>
          <p:cNvPr id="7" name="TextBox 6">
            <a:extLst>
              <a:ext uri="{FF2B5EF4-FFF2-40B4-BE49-F238E27FC236}">
                <a16:creationId xmlns:a16="http://schemas.microsoft.com/office/drawing/2014/main" id="{F7A94E11-424A-BB69-B0A3-FF98C4BA778C}"/>
              </a:ext>
            </a:extLst>
          </p:cNvPr>
          <p:cNvSpPr txBox="1"/>
          <p:nvPr/>
        </p:nvSpPr>
        <p:spPr>
          <a:xfrm>
            <a:off x="5547410" y="2170477"/>
            <a:ext cx="5137008"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l">
              <a:buAutoNum type="alphaLcPeriod"/>
            </a:pPr>
            <a:r>
              <a:rPr lang="en-US" sz="2500" dirty="0">
                <a:ea typeface="Calibri"/>
                <a:cs typeface="Calibri"/>
              </a:rPr>
              <a:t>Gemeinschaft</a:t>
            </a:r>
            <a:endParaRPr lang="en-US" dirty="0"/>
          </a:p>
          <a:p>
            <a:r>
              <a:rPr lang="en-US" sz="2500" dirty="0">
                <a:ea typeface="Calibri"/>
                <a:cs typeface="Calibri"/>
              </a:rPr>
              <a:t>b.   </a:t>
            </a:r>
            <a:r>
              <a:rPr lang="ja-JP" altLang="en-US" sz="2100" dirty="0">
                <a:solidFill>
                  <a:srgbClr val="1F1F1F"/>
                </a:solidFill>
                <a:latin typeface="Consolas"/>
                <a:ea typeface="Calibri"/>
                <a:cs typeface="Calibri"/>
              </a:rPr>
              <a:t>社區 </a:t>
            </a:r>
            <a:r>
              <a:rPr lang="en-GB" altLang="ja-JP" sz="2100" dirty="0">
                <a:solidFill>
                  <a:srgbClr val="1F1F1F"/>
                </a:solidFill>
                <a:ea typeface="Calibri"/>
                <a:cs typeface="Calibri"/>
              </a:rPr>
              <a:t>(se-fay-</a:t>
            </a:r>
            <a:r>
              <a:rPr lang="en-GB" altLang="ja-JP" sz="2100" dirty="0" err="1">
                <a:solidFill>
                  <a:srgbClr val="1F1F1F"/>
                </a:solidFill>
                <a:ea typeface="Calibri"/>
                <a:cs typeface="Calibri"/>
              </a:rPr>
              <a:t>kuh</a:t>
            </a:r>
            <a:r>
              <a:rPr lang="en-GB" altLang="ja-JP" sz="2100" dirty="0">
                <a:solidFill>
                  <a:srgbClr val="1F1F1F"/>
                </a:solidFill>
                <a:ea typeface="Calibri"/>
                <a:cs typeface="Calibri"/>
              </a:rPr>
              <a:t>-lee) </a:t>
            </a:r>
            <a:endParaRPr lang="fa" sz="2600" dirty="0">
              <a:solidFill>
                <a:srgbClr val="1F1F1F"/>
              </a:solidFill>
              <a:ea typeface="Calibri"/>
              <a:cs typeface="Calibri"/>
            </a:endParaRPr>
          </a:p>
          <a:p>
            <a:pPr marL="457200" indent="-457200">
              <a:buAutoNum type="alphaLcPeriod"/>
            </a:pPr>
            <a:r>
              <a:rPr lang="en-US" sz="2500" dirty="0" err="1">
                <a:ea typeface="Calibri"/>
                <a:cs typeface="Calibri"/>
              </a:rPr>
              <a:t>Comunidade</a:t>
            </a:r>
            <a:endParaRPr lang="en-US" sz="2500" dirty="0">
              <a:ea typeface="Calibri"/>
              <a:cs typeface="Calibri"/>
            </a:endParaRPr>
          </a:p>
          <a:p>
            <a:pPr marL="457200" indent="-457200">
              <a:buAutoNum type="alphaLcPeriod"/>
            </a:pPr>
            <a:r>
              <a:rPr lang="en-US" sz="2500" dirty="0" err="1">
                <a:ea typeface="Calibri"/>
                <a:cs typeface="Calibri"/>
              </a:rPr>
              <a:t>Сообщество</a:t>
            </a:r>
            <a:r>
              <a:rPr lang="en-US" sz="2500" dirty="0">
                <a:ea typeface="Calibri"/>
                <a:cs typeface="Calibri"/>
              </a:rPr>
              <a:t> (</a:t>
            </a:r>
            <a:r>
              <a:rPr lang="en-US" sz="2500" dirty="0" err="1">
                <a:ea typeface="Calibri"/>
                <a:cs typeface="Calibri"/>
              </a:rPr>
              <a:t>Soobshchestvo</a:t>
            </a:r>
            <a:r>
              <a:rPr lang="en-US" sz="2500" dirty="0">
                <a:ea typeface="Calibri"/>
                <a:cs typeface="Calibri"/>
              </a:rPr>
              <a:t>)  </a:t>
            </a:r>
            <a:endParaRPr lang="en-US" dirty="0">
              <a:ea typeface="Calibri"/>
              <a:cs typeface="Calibri"/>
            </a:endParaRPr>
          </a:p>
          <a:p>
            <a:pPr marL="457200" indent="-457200">
              <a:buAutoNum type="alphaLcPeriod"/>
            </a:pPr>
            <a:r>
              <a:rPr lang="ja-JP" altLang="en-US" sz="2500" dirty="0">
                <a:ea typeface="Calibri"/>
                <a:cs typeface="Calibri"/>
              </a:rPr>
              <a:t>コミュニティ</a:t>
            </a:r>
            <a:r>
              <a:rPr lang="en-US" sz="2500" dirty="0">
                <a:ea typeface="Calibri"/>
                <a:cs typeface="Calibri"/>
              </a:rPr>
              <a:t> (</a:t>
            </a:r>
            <a:r>
              <a:rPr lang="en-US" sz="2500" dirty="0" err="1">
                <a:ea typeface="Calibri"/>
                <a:cs typeface="Calibri"/>
              </a:rPr>
              <a:t>Komyuniti</a:t>
            </a:r>
            <a:r>
              <a:rPr lang="en-US" sz="2500" dirty="0">
                <a:ea typeface="Calibri"/>
                <a:cs typeface="Calibri"/>
              </a:rPr>
              <a:t>)</a:t>
            </a:r>
          </a:p>
          <a:p>
            <a:pPr marL="457200" indent="-457200">
              <a:buAutoNum type="alphaLcPeriod"/>
            </a:pPr>
            <a:r>
              <a:rPr kumimoji="0" lang="hi-IN" altLang="en-US" sz="2500" b="0" i="0" u="none" strike="noStrike" cap="none" normalizeH="0" baseline="0" dirty="0">
                <a:ln>
                  <a:noFill/>
                </a:ln>
                <a:solidFill>
                  <a:srgbClr val="1F1F1F"/>
                </a:solidFill>
                <a:effectLst/>
                <a:cs typeface="Mangal" panose="020B0502040204020203" pitchFamily="18" charset="0"/>
              </a:rPr>
              <a:t>समुदाय</a:t>
            </a:r>
            <a:r>
              <a:rPr lang="en-US" altLang="en-US" sz="2500" dirty="0"/>
              <a:t> (</a:t>
            </a:r>
            <a:r>
              <a:rPr kumimoji="0" lang="en-US" altLang="en-US" sz="2500" b="0" i="0" u="none" strike="noStrike" cap="none" normalizeH="0" baseline="0" dirty="0" err="1">
                <a:ln>
                  <a:noFill/>
                </a:ln>
                <a:solidFill>
                  <a:srgbClr val="1F1F1F"/>
                </a:solidFill>
                <a:effectLst/>
                <a:cs typeface="Arial" panose="020B0604020202020204" pitchFamily="34" charset="0"/>
              </a:rPr>
              <a:t>samudaay</a:t>
            </a:r>
            <a:r>
              <a:rPr kumimoji="0" lang="en-US" altLang="en-US" sz="2500" b="0" i="0" u="none" strike="noStrike" cap="none" normalizeH="0" baseline="0" dirty="0">
                <a:ln>
                  <a:noFill/>
                </a:ln>
                <a:solidFill>
                  <a:srgbClr val="1F1F1F"/>
                </a:solidFill>
                <a:effectLst/>
                <a:cs typeface="Arial" panose="020B0604020202020204" pitchFamily="34" charset="0"/>
              </a:rPr>
              <a:t>)</a:t>
            </a:r>
            <a:endParaRPr lang="en-US" sz="2500" dirty="0">
              <a:ea typeface="Calibri"/>
              <a:cs typeface="Calibri"/>
            </a:endParaRPr>
          </a:p>
          <a:p>
            <a:pPr marL="457200" indent="-457200">
              <a:buAutoNum type="alphaLcPeriod"/>
            </a:pPr>
            <a:r>
              <a:rPr lang="en-US" sz="2600" dirty="0">
                <a:ea typeface="Calibri"/>
                <a:cs typeface="Calibri"/>
              </a:rPr>
              <a:t>  </a:t>
            </a:r>
            <a:r>
              <a:rPr lang="en-US" sz="2600" dirty="0" err="1">
                <a:ea typeface="Calibri"/>
                <a:cs typeface="Calibri"/>
              </a:rPr>
              <a:t>مجتمع</a:t>
            </a:r>
            <a:r>
              <a:rPr lang="en-US" sz="2600" dirty="0">
                <a:ea typeface="Calibri"/>
                <a:cs typeface="Calibri"/>
              </a:rPr>
              <a:t> </a:t>
            </a:r>
            <a:r>
              <a:rPr lang="en-US" sz="2800" dirty="0">
                <a:latin typeface="Calibri"/>
                <a:ea typeface="Calibri"/>
                <a:cs typeface="Calibri"/>
              </a:rPr>
              <a:t>(</a:t>
            </a:r>
            <a:r>
              <a:rPr lang="en-US" sz="2800" dirty="0" err="1">
                <a:latin typeface="Calibri"/>
                <a:ea typeface="Calibri"/>
                <a:cs typeface="Calibri"/>
              </a:rPr>
              <a:t>mujtamae</a:t>
            </a:r>
            <a:r>
              <a:rPr lang="en-US" sz="2800" dirty="0">
                <a:ea typeface="Calibri"/>
                <a:cs typeface="Calibri"/>
              </a:rPr>
              <a:t>)  </a:t>
            </a:r>
            <a:endParaRPr lang="en-US" sz="2600" dirty="0">
              <a:ea typeface="Calibri"/>
              <a:cs typeface="Calibri"/>
            </a:endParaRPr>
          </a:p>
          <a:p>
            <a:pPr marL="457200" indent="-457200">
              <a:buAutoNum type="alphaLcPeriod"/>
            </a:pPr>
            <a:r>
              <a:rPr lang="en-US" altLang="ja-JP" sz="2500" dirty="0">
                <a:solidFill>
                  <a:srgbClr val="000000"/>
                </a:solidFill>
                <a:latin typeface="Calibri"/>
                <a:ea typeface="+mn-lt"/>
                <a:cs typeface="Calibri"/>
              </a:rPr>
              <a:t> </a:t>
            </a:r>
            <a:r>
              <a:rPr lang="fa" altLang="ja-JP" sz="2600" dirty="0">
                <a:solidFill>
                  <a:srgbClr val="1F1F1F"/>
                </a:solidFill>
                <a:latin typeface="Consolas"/>
                <a:ea typeface="+mn-lt"/>
                <a:cs typeface="Calibri"/>
              </a:rPr>
              <a:t>جامعه</a:t>
            </a:r>
            <a:r>
              <a:rPr lang="en-GB" altLang="ja-JP" sz="2600" dirty="0">
                <a:solidFill>
                  <a:srgbClr val="1F1F1F"/>
                </a:solidFill>
                <a:latin typeface="Consolas"/>
                <a:ea typeface="+mn-lt"/>
                <a:cs typeface="Calibri"/>
              </a:rPr>
              <a:t> </a:t>
            </a:r>
            <a:r>
              <a:rPr lang="en-GB" altLang="ja-JP" sz="2600" dirty="0">
                <a:solidFill>
                  <a:srgbClr val="1F1F1F"/>
                </a:solidFill>
                <a:latin typeface="+mj-lt"/>
                <a:ea typeface="+mn-lt"/>
                <a:cs typeface="Calibri"/>
              </a:rPr>
              <a:t>(</a:t>
            </a:r>
            <a:r>
              <a:rPr lang="en-GB" altLang="ja-JP" sz="2600" dirty="0" err="1">
                <a:solidFill>
                  <a:srgbClr val="1F1F1F"/>
                </a:solidFill>
                <a:latin typeface="+mj-lt"/>
                <a:ea typeface="+mn-lt"/>
                <a:cs typeface="Calibri"/>
              </a:rPr>
              <a:t>jameh</a:t>
            </a:r>
            <a:r>
              <a:rPr lang="en-GB" altLang="ja-JP" sz="2600" dirty="0">
                <a:solidFill>
                  <a:srgbClr val="1F1F1F"/>
                </a:solidFill>
                <a:latin typeface="+mj-lt"/>
                <a:ea typeface="+mn-lt"/>
                <a:cs typeface="Calibri"/>
              </a:rPr>
              <a:t>)</a:t>
            </a:r>
            <a:endParaRPr lang="ja-JP" altLang="en-US" sz="2100" dirty="0">
              <a:solidFill>
                <a:srgbClr val="1F1F1F"/>
              </a:solidFill>
              <a:latin typeface="+mj-lt"/>
              <a:ea typeface="Calibri"/>
              <a:cs typeface="Calibri"/>
            </a:endParaRPr>
          </a:p>
          <a:p>
            <a:pPr marL="457200" indent="-457200">
              <a:buAutoNum type="alphaLcPeriod"/>
            </a:pPr>
            <a:r>
              <a:rPr lang="en-US" sz="2500" dirty="0" err="1">
                <a:ea typeface="Calibri"/>
                <a:cs typeface="Calibri"/>
              </a:rPr>
              <a:t>Communauté</a:t>
            </a:r>
            <a:r>
              <a:rPr lang="en-US" sz="2500" dirty="0">
                <a:ea typeface="Calibri"/>
                <a:cs typeface="Calibri"/>
              </a:rPr>
              <a:t>   </a:t>
            </a:r>
            <a:endParaRPr lang="ja-JP" altLang="en-US" sz="2100" dirty="0">
              <a:solidFill>
                <a:srgbClr val="1F1F1F"/>
              </a:solidFill>
              <a:latin typeface="Consolas"/>
              <a:ea typeface="Calibri"/>
              <a:cs typeface="Calibri"/>
            </a:endParaRPr>
          </a:p>
          <a:p>
            <a:pPr marL="457200" indent="-457200">
              <a:buAutoNum type="alphaLcPeriod"/>
            </a:pPr>
            <a:r>
              <a:rPr lang="en-US" sz="2500" dirty="0">
                <a:ea typeface="Calibri"/>
                <a:cs typeface="Calibri"/>
              </a:rPr>
              <a:t>Community       </a:t>
            </a:r>
            <a:endParaRPr lang="en-US" dirty="0">
              <a:ea typeface="Calibri" panose="020F0502020204030204"/>
              <a:cs typeface="Calibri" panose="020F0502020204030204"/>
            </a:endParaRPr>
          </a:p>
        </p:txBody>
      </p:sp>
      <p:sp>
        <p:nvSpPr>
          <p:cNvPr id="9" name="Arrow: Right 8">
            <a:extLst>
              <a:ext uri="{FF2B5EF4-FFF2-40B4-BE49-F238E27FC236}">
                <a16:creationId xmlns:a16="http://schemas.microsoft.com/office/drawing/2014/main" id="{F7B0C32E-112C-5076-CD88-4CE347EEBF04}"/>
              </a:ext>
            </a:extLst>
          </p:cNvPr>
          <p:cNvSpPr/>
          <p:nvPr/>
        </p:nvSpPr>
        <p:spPr>
          <a:xfrm rot="19558833" flipV="1">
            <a:off x="3626254" y="2980649"/>
            <a:ext cx="1945139" cy="2295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CDABEDE-93E2-1262-EEDA-CA2A15E3A765}"/>
              </a:ext>
            </a:extLst>
          </p:cNvPr>
          <p:cNvSpPr/>
          <p:nvPr/>
        </p:nvSpPr>
        <p:spPr>
          <a:xfrm>
            <a:off x="1891862" y="2138903"/>
            <a:ext cx="8728841" cy="3912817"/>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Recorded Sound">
            <a:hlinkClick r:id="" action="ppaction://media"/>
            <a:extLst>
              <a:ext uri="{FF2B5EF4-FFF2-40B4-BE49-F238E27FC236}">
                <a16:creationId xmlns:a16="http://schemas.microsoft.com/office/drawing/2014/main" id="{529D0C03-21C8-F323-D373-124605F49DA6}"/>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8034602" y="5752596"/>
            <a:ext cx="304800" cy="304800"/>
          </a:xfrm>
          <a:prstGeom prst="rect">
            <a:avLst/>
          </a:prstGeom>
        </p:spPr>
      </p:pic>
      <p:pic>
        <p:nvPicPr>
          <p:cNvPr id="8" name="Recorded Sound">
            <a:hlinkClick r:id="" action="ppaction://media"/>
            <a:extLst>
              <a:ext uri="{FF2B5EF4-FFF2-40B4-BE49-F238E27FC236}">
                <a16:creationId xmlns:a16="http://schemas.microsoft.com/office/drawing/2014/main" id="{56B4FE73-B761-9C8A-06EF-A5F0E5C785FB}"/>
              </a:ext>
            </a:extLst>
          </p:cNvPr>
          <p:cNvPicPr>
            <a:picLocks noChangeAspect="1"/>
          </p:cNvPicPr>
          <p:nvPr>
            <a:audioFile r:link="rId4"/>
            <p:extLst>
              <p:ext uri="{DAA4B4D4-6D71-4841-9C94-3DE7FCFB9230}">
                <p14:media xmlns:p14="http://schemas.microsoft.com/office/powerpoint/2010/main" r:embed="rId3"/>
              </p:ext>
            </p:extLst>
          </p:nvPr>
        </p:nvPicPr>
        <p:blipFill>
          <a:blip r:embed="rId23"/>
          <a:stretch>
            <a:fillRect/>
          </a:stretch>
        </p:blipFill>
        <p:spPr>
          <a:xfrm>
            <a:off x="8115914" y="2234381"/>
            <a:ext cx="304800" cy="304800"/>
          </a:xfrm>
          <a:prstGeom prst="rect">
            <a:avLst/>
          </a:prstGeom>
        </p:spPr>
      </p:pic>
      <p:pic>
        <p:nvPicPr>
          <p:cNvPr id="10" name="Recorded Sound">
            <a:hlinkClick r:id="" action="ppaction://media"/>
            <a:extLst>
              <a:ext uri="{FF2B5EF4-FFF2-40B4-BE49-F238E27FC236}">
                <a16:creationId xmlns:a16="http://schemas.microsoft.com/office/drawing/2014/main" id="{5992F0EE-A8E9-D352-BA50-0F9DCFF4EA61}"/>
              </a:ext>
            </a:extLst>
          </p:cNvPr>
          <p:cNvPicPr>
            <a:picLocks noChangeAspect="1"/>
          </p:cNvPicPr>
          <p:nvPr>
            <a:audioFile r:link="rId6"/>
            <p:extLst>
              <p:ext uri="{DAA4B4D4-6D71-4841-9C94-3DE7FCFB9230}">
                <p14:media xmlns:p14="http://schemas.microsoft.com/office/powerpoint/2010/main" r:embed="rId5"/>
              </p:ext>
            </p:extLst>
          </p:nvPr>
        </p:nvPicPr>
        <p:blipFill>
          <a:blip r:embed="rId23"/>
          <a:stretch>
            <a:fillRect/>
          </a:stretch>
        </p:blipFill>
        <p:spPr>
          <a:xfrm>
            <a:off x="8208205" y="4953283"/>
            <a:ext cx="304800" cy="304800"/>
          </a:xfrm>
          <a:prstGeom prst="rect">
            <a:avLst/>
          </a:prstGeom>
        </p:spPr>
      </p:pic>
      <p:pic>
        <p:nvPicPr>
          <p:cNvPr id="12" name="Recorded Sound">
            <a:hlinkClick r:id="" action="ppaction://media"/>
            <a:extLst>
              <a:ext uri="{FF2B5EF4-FFF2-40B4-BE49-F238E27FC236}">
                <a16:creationId xmlns:a16="http://schemas.microsoft.com/office/drawing/2014/main" id="{8EA57147-24C2-B317-A7DB-4267842AC22F}"/>
              </a:ext>
            </a:extLst>
          </p:cNvPr>
          <p:cNvPicPr>
            <a:picLocks noChangeAspect="1"/>
          </p:cNvPicPr>
          <p:nvPr>
            <a:audioFile r:link="rId8"/>
            <p:extLst>
              <p:ext uri="{DAA4B4D4-6D71-4841-9C94-3DE7FCFB9230}">
                <p14:media xmlns:p14="http://schemas.microsoft.com/office/powerpoint/2010/main" r:embed="rId7"/>
              </p:ext>
            </p:extLst>
          </p:nvPr>
        </p:nvPicPr>
        <p:blipFill>
          <a:blip r:embed="rId23"/>
          <a:stretch>
            <a:fillRect/>
          </a:stretch>
        </p:blipFill>
        <p:spPr>
          <a:xfrm>
            <a:off x="10194848" y="3427216"/>
            <a:ext cx="304800" cy="304800"/>
          </a:xfrm>
          <a:prstGeom prst="rect">
            <a:avLst/>
          </a:prstGeom>
        </p:spPr>
      </p:pic>
      <p:pic>
        <p:nvPicPr>
          <p:cNvPr id="13" name="Recorded Sound">
            <a:hlinkClick r:id="" action="ppaction://media"/>
            <a:extLst>
              <a:ext uri="{FF2B5EF4-FFF2-40B4-BE49-F238E27FC236}">
                <a16:creationId xmlns:a16="http://schemas.microsoft.com/office/drawing/2014/main" id="{FC7E019D-3D8D-967B-A796-C24297469CE1}"/>
              </a:ext>
            </a:extLst>
          </p:cNvPr>
          <p:cNvPicPr>
            <a:picLocks noChangeAspect="1"/>
          </p:cNvPicPr>
          <p:nvPr>
            <a:audioFile r:link="rId10"/>
            <p:extLst>
              <p:ext uri="{DAA4B4D4-6D71-4841-9C94-3DE7FCFB9230}">
                <p14:media xmlns:p14="http://schemas.microsoft.com/office/powerpoint/2010/main" r:embed="rId9"/>
              </p:ext>
            </p:extLst>
          </p:nvPr>
        </p:nvPicPr>
        <p:blipFill>
          <a:blip r:embed="rId23"/>
          <a:stretch>
            <a:fillRect/>
          </a:stretch>
        </p:blipFill>
        <p:spPr>
          <a:xfrm>
            <a:off x="8084536" y="5324890"/>
            <a:ext cx="304800" cy="304800"/>
          </a:xfrm>
          <a:prstGeom prst="rect">
            <a:avLst/>
          </a:prstGeom>
        </p:spPr>
      </p:pic>
      <p:pic>
        <p:nvPicPr>
          <p:cNvPr id="14" name="Recorded Sound">
            <a:hlinkClick r:id="" action="ppaction://media"/>
            <a:extLst>
              <a:ext uri="{FF2B5EF4-FFF2-40B4-BE49-F238E27FC236}">
                <a16:creationId xmlns:a16="http://schemas.microsoft.com/office/drawing/2014/main" id="{EF6C4C81-54CC-10C8-F8B3-54F2C98B0E80}"/>
              </a:ext>
            </a:extLst>
          </p:cNvPr>
          <p:cNvPicPr>
            <a:picLocks noChangeAspect="1"/>
          </p:cNvPicPr>
          <p:nvPr>
            <a:audioFile r:link="rId12"/>
            <p:extLst>
              <p:ext uri="{DAA4B4D4-6D71-4841-9C94-3DE7FCFB9230}">
                <p14:media xmlns:p14="http://schemas.microsoft.com/office/powerpoint/2010/main" r:embed="rId11"/>
              </p:ext>
            </p:extLst>
          </p:nvPr>
        </p:nvPicPr>
        <p:blipFill>
          <a:blip r:embed="rId23"/>
          <a:stretch>
            <a:fillRect/>
          </a:stretch>
        </p:blipFill>
        <p:spPr>
          <a:xfrm>
            <a:off x="7932136" y="3031067"/>
            <a:ext cx="304800" cy="304800"/>
          </a:xfrm>
          <a:prstGeom prst="rect">
            <a:avLst/>
          </a:prstGeom>
        </p:spPr>
      </p:pic>
      <p:pic>
        <p:nvPicPr>
          <p:cNvPr id="15" name="Recorded Sound">
            <a:hlinkClick r:id="" action="ppaction://media"/>
            <a:extLst>
              <a:ext uri="{FF2B5EF4-FFF2-40B4-BE49-F238E27FC236}">
                <a16:creationId xmlns:a16="http://schemas.microsoft.com/office/drawing/2014/main" id="{8B02EF35-849D-B60E-4FBC-4E3DB2961626}"/>
              </a:ext>
            </a:extLst>
          </p:cNvPr>
          <p:cNvPicPr>
            <a:picLocks noChangeAspect="1"/>
          </p:cNvPicPr>
          <p:nvPr>
            <a:audioFile r:link="rId14"/>
            <p:extLst>
              <p:ext uri="{DAA4B4D4-6D71-4841-9C94-3DE7FCFB9230}">
                <p14:media xmlns:p14="http://schemas.microsoft.com/office/powerpoint/2010/main" r:embed="rId13"/>
              </p:ext>
            </p:extLst>
          </p:nvPr>
        </p:nvPicPr>
        <p:blipFill>
          <a:blip r:embed="rId23"/>
          <a:stretch>
            <a:fillRect/>
          </a:stretch>
        </p:blipFill>
        <p:spPr>
          <a:xfrm>
            <a:off x="8844863" y="4591516"/>
            <a:ext cx="304800" cy="304800"/>
          </a:xfrm>
          <a:prstGeom prst="rect">
            <a:avLst/>
          </a:prstGeom>
        </p:spPr>
      </p:pic>
      <p:pic>
        <p:nvPicPr>
          <p:cNvPr id="16" name="Recorded Sound">
            <a:hlinkClick r:id="" action="ppaction://media"/>
            <a:extLst>
              <a:ext uri="{FF2B5EF4-FFF2-40B4-BE49-F238E27FC236}">
                <a16:creationId xmlns:a16="http://schemas.microsoft.com/office/drawing/2014/main" id="{FECC8932-BD47-4E1F-162A-9F4A942FB8DC}"/>
              </a:ext>
            </a:extLst>
          </p:cNvPr>
          <p:cNvPicPr>
            <a:picLocks noChangeAspect="1"/>
          </p:cNvPicPr>
          <p:nvPr>
            <a:audioFile r:link="rId16"/>
            <p:extLst>
              <p:ext uri="{DAA4B4D4-6D71-4841-9C94-3DE7FCFB9230}">
                <p14:media xmlns:p14="http://schemas.microsoft.com/office/powerpoint/2010/main" r:embed="rId15"/>
              </p:ext>
            </p:extLst>
          </p:nvPr>
        </p:nvPicPr>
        <p:blipFill>
          <a:blip r:embed="rId23"/>
          <a:stretch>
            <a:fillRect/>
          </a:stretch>
        </p:blipFill>
        <p:spPr>
          <a:xfrm>
            <a:off x="9041637" y="4232126"/>
            <a:ext cx="304800" cy="304800"/>
          </a:xfrm>
          <a:prstGeom prst="rect">
            <a:avLst/>
          </a:prstGeom>
        </p:spPr>
      </p:pic>
      <p:pic>
        <p:nvPicPr>
          <p:cNvPr id="17" name="Recorded Sound">
            <a:hlinkClick r:id="" action="ppaction://media"/>
            <a:extLst>
              <a:ext uri="{FF2B5EF4-FFF2-40B4-BE49-F238E27FC236}">
                <a16:creationId xmlns:a16="http://schemas.microsoft.com/office/drawing/2014/main" id="{14644A0B-FAB7-003D-9225-77B68EE8C44D}"/>
              </a:ext>
            </a:extLst>
          </p:cNvPr>
          <p:cNvPicPr>
            <a:picLocks noChangeAspect="1"/>
          </p:cNvPicPr>
          <p:nvPr>
            <a:audioFile r:link="rId18"/>
            <p:extLst>
              <p:ext uri="{DAA4B4D4-6D71-4841-9C94-3DE7FCFB9230}">
                <p14:media xmlns:p14="http://schemas.microsoft.com/office/powerpoint/2010/main" r:embed="rId17"/>
              </p:ext>
            </p:extLst>
          </p:nvPr>
        </p:nvPicPr>
        <p:blipFill>
          <a:blip r:embed="rId23"/>
          <a:stretch>
            <a:fillRect/>
          </a:stretch>
        </p:blipFill>
        <p:spPr>
          <a:xfrm>
            <a:off x="9841758" y="3845870"/>
            <a:ext cx="304800" cy="304800"/>
          </a:xfrm>
          <a:prstGeom prst="rect">
            <a:avLst/>
          </a:prstGeom>
        </p:spPr>
      </p:pic>
      <p:pic>
        <p:nvPicPr>
          <p:cNvPr id="18" name="Picture 17">
            <a:extLst>
              <a:ext uri="{FF2B5EF4-FFF2-40B4-BE49-F238E27FC236}">
                <a16:creationId xmlns:a16="http://schemas.microsoft.com/office/drawing/2014/main" id="{BE46A3DE-AB57-690A-61E7-431487D2C2C7}"/>
              </a:ext>
            </a:extLst>
          </p:cNvPr>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104719" y="75695"/>
            <a:ext cx="422353" cy="702225"/>
          </a:xfrm>
          <a:prstGeom prst="rect">
            <a:avLst/>
          </a:prstGeom>
        </p:spPr>
      </p:pic>
      <p:pic>
        <p:nvPicPr>
          <p:cNvPr id="21" name="Picture 20">
            <a:extLst>
              <a:ext uri="{FF2B5EF4-FFF2-40B4-BE49-F238E27FC236}">
                <a16:creationId xmlns:a16="http://schemas.microsoft.com/office/drawing/2014/main" id="{15C2315B-D667-6865-7CEC-B1BB4AC709B6}"/>
              </a:ext>
            </a:extLst>
          </p:cNvPr>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704564" y="3238057"/>
            <a:ext cx="1100046" cy="1353459"/>
          </a:xfrm>
          <a:prstGeom prst="rect">
            <a:avLst/>
          </a:prstGeom>
        </p:spPr>
      </p:pic>
    </p:spTree>
    <p:extLst>
      <p:ext uri="{BB962C8B-B14F-4D97-AF65-F5344CB8AC3E}">
        <p14:creationId xmlns:p14="http://schemas.microsoft.com/office/powerpoint/2010/main" val="3653368406"/>
      </p:ext>
    </p:extLst>
  </p:cSld>
  <p:clrMapOvr>
    <a:masterClrMapping/>
  </p:clrMapOvr>
  <mc:AlternateContent xmlns:mc="http://schemas.openxmlformats.org/markup-compatibility/2006" xmlns:p14="http://schemas.microsoft.com/office/powerpoint/2010/main">
    <mc:Choice Requires="p14">
      <p:transition spd="slow" p14:dur="2000" advTm="5750"/>
    </mc:Choice>
    <mc:Fallback xmlns="">
      <p:transition spd="slow" advTm="57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50" fill="hold"/>
                                        <p:tgtEl>
                                          <p:spTgt spid="5"/>
                                        </p:tgtEl>
                                      </p:cBhvr>
                                    </p:cmd>
                                  </p:childTnLst>
                                </p:cTn>
                              </p:par>
                            </p:childTnLst>
                          </p:cTn>
                        </p:par>
                        <p:par>
                          <p:cTn id="7" fill="hold">
                            <p:stCondLst>
                              <p:cond delay="5750"/>
                            </p:stCondLst>
                            <p:childTnLst>
                              <p:par>
                                <p:cTn id="8" presetID="1" presetClass="mediacall" presetSubtype="0" fill="hold" nodeType="afterEffect">
                                  <p:stCondLst>
                                    <p:cond delay="0"/>
                                  </p:stCondLst>
                                  <p:childTnLst>
                                    <p:cmd type="call" cmd="playFrom(0.0)">
                                      <p:cBhvr>
                                        <p:cTn id="9" dur="5068" fill="hold"/>
                                        <p:tgtEl>
                                          <p:spTgt spid="8"/>
                                        </p:tgtEl>
                                      </p:cBhvr>
                                    </p:cmd>
                                  </p:childTnLst>
                                </p:cTn>
                              </p:par>
                            </p:childTnLst>
                          </p:cTn>
                        </p:par>
                        <p:par>
                          <p:cTn id="10" fill="hold">
                            <p:stCondLst>
                              <p:cond delay="10818"/>
                            </p:stCondLst>
                            <p:childTnLst>
                              <p:par>
                                <p:cTn id="11" presetID="1" presetClass="mediacall" presetSubtype="0" fill="hold" nodeType="afterEffect">
                                  <p:stCondLst>
                                    <p:cond delay="0"/>
                                  </p:stCondLst>
                                  <p:childTnLst>
                                    <p:cmd type="call" cmd="playFrom(0.0)">
                                      <p:cBhvr>
                                        <p:cTn id="12" dur="6495" fill="hold"/>
                                        <p:tgtEl>
                                          <p:spTgt spid="10"/>
                                        </p:tgtEl>
                                      </p:cBhvr>
                                    </p:cmd>
                                  </p:childTnLst>
                                </p:cTn>
                              </p:par>
                            </p:childTnLst>
                          </p:cTn>
                        </p:par>
                        <p:par>
                          <p:cTn id="13" fill="hold">
                            <p:stCondLst>
                              <p:cond delay="17313"/>
                            </p:stCondLst>
                            <p:childTnLst>
                              <p:par>
                                <p:cTn id="14" presetID="1" presetClass="mediacall" presetSubtype="0" fill="hold" nodeType="afterEffect">
                                  <p:stCondLst>
                                    <p:cond delay="0"/>
                                  </p:stCondLst>
                                  <p:childTnLst>
                                    <p:cmd type="call" cmd="playFrom(0.0)">
                                      <p:cBhvr>
                                        <p:cTn id="15" dur="10229" fill="hold"/>
                                        <p:tgtEl>
                                          <p:spTgt spid="12"/>
                                        </p:tgtEl>
                                      </p:cBhvr>
                                    </p:cmd>
                                  </p:childTnLst>
                                </p:cTn>
                              </p:par>
                            </p:childTnLst>
                          </p:cTn>
                        </p:par>
                        <p:par>
                          <p:cTn id="16" fill="hold">
                            <p:stCondLst>
                              <p:cond delay="27542"/>
                            </p:stCondLst>
                            <p:childTnLst>
                              <p:par>
                                <p:cTn id="17" presetID="1" presetClass="mediacall" presetSubtype="0" fill="hold" nodeType="afterEffect">
                                  <p:stCondLst>
                                    <p:cond delay="0"/>
                                  </p:stCondLst>
                                  <p:childTnLst>
                                    <p:cmd type="call" cmd="playFrom(0.0)">
                                      <p:cBhvr>
                                        <p:cTn id="18" dur="5579" fill="hold"/>
                                        <p:tgtEl>
                                          <p:spTgt spid="13"/>
                                        </p:tgtEl>
                                      </p:cBhvr>
                                    </p:cmd>
                                  </p:childTnLst>
                                </p:cTn>
                              </p:par>
                            </p:childTnLst>
                          </p:cTn>
                        </p:par>
                        <p:par>
                          <p:cTn id="19" fill="hold">
                            <p:stCondLst>
                              <p:cond delay="33121"/>
                            </p:stCondLst>
                            <p:childTnLst>
                              <p:par>
                                <p:cTn id="20" presetID="1" presetClass="mediacall" presetSubtype="0" fill="hold" nodeType="afterEffect">
                                  <p:stCondLst>
                                    <p:cond delay="0"/>
                                  </p:stCondLst>
                                  <p:childTnLst>
                                    <p:cmd type="call" cmd="playFrom(0.0)">
                                      <p:cBhvr>
                                        <p:cTn id="21" dur="5991" fill="hold"/>
                                        <p:tgtEl>
                                          <p:spTgt spid="14"/>
                                        </p:tgtEl>
                                      </p:cBhvr>
                                    </p:cmd>
                                  </p:childTnLst>
                                </p:cTn>
                              </p:par>
                            </p:childTnLst>
                          </p:cTn>
                        </p:par>
                        <p:par>
                          <p:cTn id="22" fill="hold">
                            <p:stCondLst>
                              <p:cond delay="39112"/>
                            </p:stCondLst>
                            <p:childTnLst>
                              <p:par>
                                <p:cTn id="23" presetID="1" presetClass="mediacall" presetSubtype="0" fill="hold" nodeType="afterEffect">
                                  <p:stCondLst>
                                    <p:cond delay="0"/>
                                  </p:stCondLst>
                                  <p:childTnLst>
                                    <p:cmd type="call" cmd="playFrom(0.0)">
                                      <p:cBhvr>
                                        <p:cTn id="24" dur="5316" fill="hold"/>
                                        <p:tgtEl>
                                          <p:spTgt spid="15"/>
                                        </p:tgtEl>
                                      </p:cBhvr>
                                    </p:cmd>
                                  </p:childTnLst>
                                </p:cTn>
                              </p:par>
                            </p:childTnLst>
                          </p:cTn>
                        </p:par>
                        <p:par>
                          <p:cTn id="25" fill="hold">
                            <p:stCondLst>
                              <p:cond delay="44428"/>
                            </p:stCondLst>
                            <p:childTnLst>
                              <p:par>
                                <p:cTn id="26" presetID="1" presetClass="mediacall" presetSubtype="0" fill="hold" nodeType="afterEffect">
                                  <p:stCondLst>
                                    <p:cond delay="0"/>
                                  </p:stCondLst>
                                  <p:childTnLst>
                                    <p:cmd type="call" cmd="playFrom(0.0)">
                                      <p:cBhvr>
                                        <p:cTn id="27" dur="5798" fill="hold"/>
                                        <p:tgtEl>
                                          <p:spTgt spid="16"/>
                                        </p:tgtEl>
                                      </p:cBhvr>
                                    </p:cmd>
                                  </p:childTnLst>
                                </p:cTn>
                              </p:par>
                            </p:childTnLst>
                          </p:cTn>
                        </p:par>
                        <p:par>
                          <p:cTn id="28" fill="hold">
                            <p:stCondLst>
                              <p:cond delay="50226"/>
                            </p:stCondLst>
                            <p:childTnLst>
                              <p:par>
                                <p:cTn id="29" presetID="1" presetClass="mediacall" presetSubtype="0" fill="hold" nodeType="afterEffect">
                                  <p:stCondLst>
                                    <p:cond delay="0"/>
                                  </p:stCondLst>
                                  <p:childTnLst>
                                    <p:cmd type="call" cmd="playFrom(0.0)">
                                      <p:cBhvr>
                                        <p:cTn id="30" dur="5927"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5"/>
                </p:tgtEl>
              </p:cMediaNode>
            </p:audio>
            <p:audio>
              <p:cMediaNode vol="80000">
                <p:cTn id="32" fill="hold" display="0">
                  <p:stCondLst>
                    <p:cond delay="indefinite"/>
                  </p:stCondLst>
                  <p:endCondLst>
                    <p:cond evt="onStopAudio" delay="0">
                      <p:tgtEl>
                        <p:sldTgt/>
                      </p:tgtEl>
                    </p:cond>
                  </p:endCondLst>
                </p:cTn>
                <p:tgtEl>
                  <p:spTgt spid="8"/>
                </p:tgtEl>
              </p:cMediaNode>
            </p:audio>
            <p:audio>
              <p:cMediaNode vol="80000">
                <p:cTn id="33" fill="hold" display="0">
                  <p:stCondLst>
                    <p:cond delay="indefinite"/>
                  </p:stCondLst>
                  <p:endCondLst>
                    <p:cond evt="onStopAudio" delay="0">
                      <p:tgtEl>
                        <p:sldTgt/>
                      </p:tgtEl>
                    </p:cond>
                  </p:endCondLst>
                </p:cTn>
                <p:tgtEl>
                  <p:spTgt spid="10"/>
                </p:tgtEl>
              </p:cMediaNode>
            </p:audio>
            <p:audio>
              <p:cMediaNode vol="80000">
                <p:cTn id="34" fill="hold" display="0">
                  <p:stCondLst>
                    <p:cond delay="indefinite"/>
                  </p:stCondLst>
                  <p:endCondLst>
                    <p:cond evt="onStopAudio" delay="0">
                      <p:tgtEl>
                        <p:sldTgt/>
                      </p:tgtEl>
                    </p:cond>
                  </p:endCondLst>
                </p:cTn>
                <p:tgtEl>
                  <p:spTgt spid="12"/>
                </p:tgtEl>
              </p:cMediaNode>
            </p:audio>
            <p:audio>
              <p:cMediaNode vol="80000">
                <p:cTn id="35" fill="hold" display="0">
                  <p:stCondLst>
                    <p:cond delay="indefinite"/>
                  </p:stCondLst>
                  <p:endCondLst>
                    <p:cond evt="onStopAudio" delay="0">
                      <p:tgtEl>
                        <p:sldTgt/>
                      </p:tgtEl>
                    </p:cond>
                  </p:endCondLst>
                </p:cTn>
                <p:tgtEl>
                  <p:spTgt spid="13"/>
                </p:tgtEl>
              </p:cMediaNode>
            </p:audio>
            <p:audio>
              <p:cMediaNode vol="80000">
                <p:cTn id="36" fill="hold" display="0">
                  <p:stCondLst>
                    <p:cond delay="indefinite"/>
                  </p:stCondLst>
                  <p:endCondLst>
                    <p:cond evt="onStopAudio" delay="0">
                      <p:tgtEl>
                        <p:sldTgt/>
                      </p:tgtEl>
                    </p:cond>
                  </p:endCondLst>
                </p:cTn>
                <p:tgtEl>
                  <p:spTgt spid="14"/>
                </p:tgtEl>
              </p:cMediaNode>
            </p:audio>
            <p:audio>
              <p:cMediaNode vol="80000">
                <p:cTn id="37" fill="hold" display="0">
                  <p:stCondLst>
                    <p:cond delay="indefinite"/>
                  </p:stCondLst>
                  <p:endCondLst>
                    <p:cond evt="onStopAudio" delay="0">
                      <p:tgtEl>
                        <p:sldTgt/>
                      </p:tgtEl>
                    </p:cond>
                  </p:endCondLst>
                </p:cTn>
                <p:tgtEl>
                  <p:spTgt spid="15"/>
                </p:tgtEl>
              </p:cMediaNode>
            </p:audio>
            <p:audio>
              <p:cMediaNode vol="80000">
                <p:cTn id="38" fill="hold" display="0">
                  <p:stCondLst>
                    <p:cond delay="indefinite"/>
                  </p:stCondLst>
                  <p:endCondLst>
                    <p:cond evt="onStopAudio" delay="0">
                      <p:tgtEl>
                        <p:sldTgt/>
                      </p:tgtEl>
                    </p:cond>
                  </p:endCondLst>
                </p:cTn>
                <p:tgtEl>
                  <p:spTgt spid="16"/>
                </p:tgtEl>
              </p:cMediaNode>
            </p:audio>
            <p:audio>
              <p:cMediaNode vol="80000">
                <p:cTn id="39" fill="hold" display="0">
                  <p:stCondLst>
                    <p:cond delay="indefinite"/>
                  </p:stCondLst>
                  <p:endCondLst>
                    <p:cond evt="onStopAudio" delay="0">
                      <p:tgtEl>
                        <p:sldTgt/>
                      </p:tgtEl>
                    </p:cond>
                  </p:endCondLst>
                </p:cTn>
                <p:tgtEl>
                  <p:spTgt spid="17"/>
                </p:tgtEl>
              </p:cMediaNode>
            </p:audio>
          </p:childTnLst>
        </p:cTn>
      </p:par>
    </p:tnLst>
  </p:timing>
  <p:extLst>
    <p:ext uri="{6950BFC3-D8DA-4A85-94F7-54DA5524770B}">
      <p188:commentRel xmlns:p188="http://schemas.microsoft.com/office/powerpoint/2018/8/main" r:id="rId21"/>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9BBAC-60D4-F69F-93F1-A4EFCC5B7C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4A8743-04F2-2F05-3577-007FEA337815}"/>
              </a:ext>
            </a:extLst>
          </p:cNvPr>
          <p:cNvSpPr>
            <a:spLocks noGrp="1"/>
          </p:cNvSpPr>
          <p:nvPr>
            <p:ph type="title"/>
          </p:nvPr>
        </p:nvSpPr>
        <p:spPr>
          <a:xfrm>
            <a:off x="458161" y="875524"/>
            <a:ext cx="10592348" cy="662401"/>
          </a:xfrm>
        </p:spPr>
        <p:txBody>
          <a:bodyPr vert="horz" lIns="91440" tIns="45720" rIns="91440" bIns="45720" rtlCol="0" anchor="ctr">
            <a:noAutofit/>
          </a:bodyPr>
          <a:lstStyle/>
          <a:p>
            <a:pPr algn="ctr"/>
            <a:r>
              <a:rPr lang="en-US" sz="3000" b="1" dirty="0">
                <a:cs typeface="Calibri Light" panose="020F0302020204030204"/>
              </a:rPr>
              <a:t>Here are the answers</a:t>
            </a:r>
          </a:p>
        </p:txBody>
      </p:sp>
      <p:sp>
        <p:nvSpPr>
          <p:cNvPr id="3" name="Content Placeholder 2">
            <a:extLst>
              <a:ext uri="{FF2B5EF4-FFF2-40B4-BE49-F238E27FC236}">
                <a16:creationId xmlns:a16="http://schemas.microsoft.com/office/drawing/2014/main" id="{C6443472-C403-68C0-D811-4BCD7533D72D}"/>
              </a:ext>
            </a:extLst>
          </p:cNvPr>
          <p:cNvSpPr>
            <a:spLocks noGrp="1"/>
          </p:cNvSpPr>
          <p:nvPr>
            <p:ph idx="1"/>
          </p:nvPr>
        </p:nvSpPr>
        <p:spPr>
          <a:xfrm>
            <a:off x="5255260" y="2998278"/>
            <a:ext cx="4428236" cy="2728198"/>
          </a:xfrm>
        </p:spPr>
        <p:txBody>
          <a:bodyPr vert="horz" lIns="91440" tIns="45720" rIns="91440" bIns="45720" rtlCol="0" anchor="t">
            <a:normAutofit/>
          </a:bodyPr>
          <a:lstStyle/>
          <a:p>
            <a:pPr marL="0" indent="0">
              <a:buNone/>
            </a:pPr>
            <a:endParaRPr lang="en-US" sz="2000" dirty="0">
              <a:cs typeface="Calibri"/>
            </a:endParaRPr>
          </a:p>
          <a:p>
            <a:pPr>
              <a:buAutoNum type="arabicPeriod"/>
            </a:pPr>
            <a:endParaRPr lang="en-US" sz="2000" dirty="0">
              <a:cs typeface="Calibri"/>
            </a:endParaRPr>
          </a:p>
        </p:txBody>
      </p:sp>
      <p:pic>
        <p:nvPicPr>
          <p:cNvPr id="6" name="Content Placeholder 4" descr="A blue and white logo&#10;&#10;Description automatically generated">
            <a:extLst>
              <a:ext uri="{FF2B5EF4-FFF2-40B4-BE49-F238E27FC236}">
                <a16:creationId xmlns:a16="http://schemas.microsoft.com/office/drawing/2014/main" id="{2D0A85ED-B8CD-2DE5-E9C4-C16B540FFCF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276799" y="206543"/>
            <a:ext cx="591746" cy="549034"/>
          </a:xfrm>
          <a:prstGeom prst="rect">
            <a:avLst/>
          </a:prstGeom>
        </p:spPr>
      </p:pic>
      <p:sp>
        <p:nvSpPr>
          <p:cNvPr id="4" name="TextBox 3">
            <a:extLst>
              <a:ext uri="{FF2B5EF4-FFF2-40B4-BE49-F238E27FC236}">
                <a16:creationId xmlns:a16="http://schemas.microsoft.com/office/drawing/2014/main" id="{CB7CB738-B743-A0E9-21B8-2FCA70FE397F}"/>
              </a:ext>
            </a:extLst>
          </p:cNvPr>
          <p:cNvSpPr txBox="1"/>
          <p:nvPr/>
        </p:nvSpPr>
        <p:spPr>
          <a:xfrm>
            <a:off x="3195503" y="1685696"/>
            <a:ext cx="3197321" cy="39395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sz="2500" dirty="0">
                <a:ea typeface="Calibri"/>
                <a:cs typeface="Calibri"/>
              </a:rPr>
              <a:t>English</a:t>
            </a:r>
          </a:p>
          <a:p>
            <a:pPr marL="342900" indent="-342900">
              <a:buAutoNum type="arabicPeriod"/>
            </a:pPr>
            <a:r>
              <a:rPr lang="en-US" sz="2500" dirty="0">
                <a:ea typeface="Calibri"/>
                <a:cs typeface="Calibri"/>
              </a:rPr>
              <a:t>Farsi</a:t>
            </a:r>
          </a:p>
          <a:p>
            <a:pPr marL="342900" indent="-342900">
              <a:buAutoNum type="arabicPeriod"/>
            </a:pPr>
            <a:r>
              <a:rPr lang="en-US" sz="2500" dirty="0"/>
              <a:t>French</a:t>
            </a:r>
            <a:endParaRPr lang="en-US" sz="2500" dirty="0">
              <a:ea typeface="Calibri" panose="020F0502020204030204"/>
              <a:cs typeface="Calibri" panose="020F0502020204030204"/>
            </a:endParaRPr>
          </a:p>
          <a:p>
            <a:pPr marL="342900" indent="-342900">
              <a:buAutoNum type="arabicPeriod"/>
            </a:pPr>
            <a:r>
              <a:rPr lang="en-US" sz="2500" dirty="0"/>
              <a:t>German </a:t>
            </a:r>
            <a:endParaRPr lang="en-US" sz="2500" dirty="0">
              <a:ea typeface="Calibri" panose="020F0502020204030204"/>
              <a:cs typeface="Calibri" panose="020F0502020204030204"/>
            </a:endParaRPr>
          </a:p>
          <a:p>
            <a:pPr marL="342900" indent="-342900">
              <a:buAutoNum type="arabicPeriod"/>
            </a:pPr>
            <a:r>
              <a:rPr lang="en-US" sz="2500" dirty="0"/>
              <a:t>Hindi</a:t>
            </a:r>
          </a:p>
          <a:p>
            <a:pPr marL="342900" indent="-342900">
              <a:buAutoNum type="arabicPeriod"/>
            </a:pPr>
            <a:r>
              <a:rPr lang="en-US" sz="2500" dirty="0"/>
              <a:t>Portuguese</a:t>
            </a:r>
            <a:endParaRPr lang="en-US" sz="2500" dirty="0">
              <a:ea typeface="Calibri" panose="020F0502020204030204"/>
              <a:cs typeface="Calibri" panose="020F0502020204030204"/>
            </a:endParaRPr>
          </a:p>
          <a:p>
            <a:pPr marL="342900" indent="-342900">
              <a:buAutoNum type="arabicPeriod"/>
            </a:pPr>
            <a:r>
              <a:rPr lang="en-US" sz="2500" dirty="0"/>
              <a:t>Russian</a:t>
            </a:r>
            <a:endParaRPr lang="en-US" sz="2500" dirty="0">
              <a:ea typeface="Calibri" panose="020F0502020204030204"/>
              <a:cs typeface="Calibri" panose="020F0502020204030204"/>
            </a:endParaRPr>
          </a:p>
          <a:p>
            <a:pPr marL="342900" indent="-342900">
              <a:buAutoNum type="arabicPeriod"/>
            </a:pPr>
            <a:r>
              <a:rPr lang="en-US" sz="2500" dirty="0"/>
              <a:t>Cantonese </a:t>
            </a:r>
            <a:endParaRPr lang="en-US" sz="2500" dirty="0">
              <a:ea typeface="Calibri" panose="020F0502020204030204"/>
              <a:cs typeface="Calibri" panose="020F0502020204030204"/>
            </a:endParaRPr>
          </a:p>
          <a:p>
            <a:pPr marL="342900" indent="-342900">
              <a:buAutoNum type="arabicPeriod"/>
            </a:pPr>
            <a:r>
              <a:rPr lang="en-US" sz="2500" dirty="0"/>
              <a:t>Japanese</a:t>
            </a:r>
            <a:endParaRPr lang="en-US" sz="2500" dirty="0">
              <a:ea typeface="Calibri" panose="020F0502020204030204"/>
              <a:cs typeface="Calibri" panose="020F0502020204030204"/>
            </a:endParaRPr>
          </a:p>
          <a:p>
            <a:pPr marL="342900" indent="-342900">
              <a:buAutoNum type="arabicPeriod"/>
            </a:pPr>
            <a:r>
              <a:rPr lang="en-US" sz="2500" dirty="0"/>
              <a:t> Arabic</a:t>
            </a:r>
            <a:endParaRPr lang="en-US" sz="2500" dirty="0">
              <a:ea typeface="Calibri" panose="020F0502020204030204"/>
              <a:cs typeface="Calibri" panose="020F0502020204030204"/>
            </a:endParaRPr>
          </a:p>
        </p:txBody>
      </p:sp>
      <p:sp>
        <p:nvSpPr>
          <p:cNvPr id="7" name="TextBox 6">
            <a:extLst>
              <a:ext uri="{FF2B5EF4-FFF2-40B4-BE49-F238E27FC236}">
                <a16:creationId xmlns:a16="http://schemas.microsoft.com/office/drawing/2014/main" id="{25E6A370-2592-2C57-D419-1889307E785D}"/>
              </a:ext>
            </a:extLst>
          </p:cNvPr>
          <p:cNvSpPr txBox="1"/>
          <p:nvPr/>
        </p:nvSpPr>
        <p:spPr>
          <a:xfrm>
            <a:off x="5684776" y="1701085"/>
            <a:ext cx="5137008" cy="39241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l">
              <a:buAutoNum type="alphaLcPeriod"/>
            </a:pPr>
            <a:r>
              <a:rPr lang="en-US" sz="2500" dirty="0">
                <a:ea typeface="Calibri"/>
                <a:cs typeface="Calibri"/>
              </a:rPr>
              <a:t>Community</a:t>
            </a:r>
          </a:p>
          <a:p>
            <a:pPr marL="457200" indent="-457200">
              <a:buFontTx/>
              <a:buAutoNum type="alphaLcPeriod"/>
            </a:pPr>
            <a:r>
              <a:rPr lang="en-US" sz="2500" dirty="0">
                <a:ea typeface="Calibri"/>
                <a:cs typeface="Calibri"/>
              </a:rPr>
              <a:t>  </a:t>
            </a:r>
            <a:r>
              <a:rPr lang="fa" sz="2600" dirty="0">
                <a:solidFill>
                  <a:srgbClr val="1F1F1F"/>
                </a:solidFill>
                <a:latin typeface="Consolas"/>
                <a:ea typeface="Calibri"/>
                <a:cs typeface="Calibri"/>
              </a:rPr>
              <a:t>جامعه</a:t>
            </a:r>
            <a:endParaRPr lang="en-US" sz="2500" dirty="0">
              <a:ea typeface="Calibri"/>
              <a:cs typeface="Calibri"/>
            </a:endParaRPr>
          </a:p>
          <a:p>
            <a:pPr marL="457200" indent="-457200">
              <a:buFontTx/>
              <a:buAutoNum type="alphaLcPeriod"/>
            </a:pPr>
            <a:r>
              <a:rPr lang="en-US" sz="2500" dirty="0" err="1">
                <a:ea typeface="Calibri"/>
                <a:cs typeface="Calibri"/>
              </a:rPr>
              <a:t>Communauté</a:t>
            </a:r>
            <a:endParaRPr lang="en-US" sz="2500" dirty="0">
              <a:ea typeface="Calibri"/>
              <a:cs typeface="Calibri"/>
            </a:endParaRPr>
          </a:p>
          <a:p>
            <a:pPr marL="457200" indent="-457200">
              <a:buFontTx/>
              <a:buAutoNum type="alphaLcPeriod"/>
            </a:pPr>
            <a:r>
              <a:rPr lang="en-US" sz="2500" dirty="0">
                <a:ea typeface="Calibri"/>
                <a:cs typeface="Calibri"/>
              </a:rPr>
              <a:t>Gemeinschaft</a:t>
            </a:r>
          </a:p>
          <a:p>
            <a:pPr marL="457200" indent="-457200">
              <a:buFontTx/>
              <a:buAutoNum type="alphaLcPeriod"/>
            </a:pPr>
            <a:r>
              <a:rPr kumimoji="0" lang="hi-IN" altLang="en-US" sz="2500" b="0" i="0" u="none" strike="noStrike" cap="none" normalizeH="0" baseline="0" dirty="0">
                <a:ln>
                  <a:noFill/>
                </a:ln>
                <a:solidFill>
                  <a:srgbClr val="1F1F1F"/>
                </a:solidFill>
                <a:effectLst/>
                <a:cs typeface="Mangal" panose="020B0502040204020203" pitchFamily="18" charset="0"/>
              </a:rPr>
              <a:t>समुदाय</a:t>
            </a:r>
            <a:r>
              <a:rPr lang="en-US" altLang="en-US" sz="2500" dirty="0"/>
              <a:t> (</a:t>
            </a:r>
            <a:r>
              <a:rPr kumimoji="0" lang="en-US" altLang="en-US" sz="2500" b="0" i="0" u="none" strike="noStrike" cap="none" normalizeH="0" baseline="0" dirty="0" err="1">
                <a:ln>
                  <a:noFill/>
                </a:ln>
                <a:solidFill>
                  <a:srgbClr val="1F1F1F"/>
                </a:solidFill>
                <a:effectLst/>
                <a:cs typeface="Arial" panose="020B0604020202020204" pitchFamily="34" charset="0"/>
              </a:rPr>
              <a:t>samudaay</a:t>
            </a:r>
            <a:r>
              <a:rPr kumimoji="0" lang="en-US" altLang="en-US" sz="2500" b="0" i="0" u="none" strike="noStrike" cap="none" normalizeH="0" baseline="0" dirty="0">
                <a:ln>
                  <a:noFill/>
                </a:ln>
                <a:solidFill>
                  <a:srgbClr val="1F1F1F"/>
                </a:solidFill>
                <a:effectLst/>
                <a:cs typeface="Arial" panose="020B0604020202020204" pitchFamily="34" charset="0"/>
              </a:rPr>
              <a:t>)</a:t>
            </a:r>
            <a:endParaRPr lang="en-US" sz="2500" dirty="0">
              <a:ea typeface="Calibri"/>
              <a:cs typeface="Calibri"/>
            </a:endParaRPr>
          </a:p>
          <a:p>
            <a:pPr marL="457200" indent="-457200">
              <a:buFontTx/>
              <a:buAutoNum type="alphaLcPeriod"/>
            </a:pPr>
            <a:r>
              <a:rPr lang="en-US" sz="2500" dirty="0" err="1">
                <a:ea typeface="Calibri"/>
                <a:cs typeface="Calibri"/>
              </a:rPr>
              <a:t>Comunidade</a:t>
            </a:r>
            <a:endParaRPr lang="en-US" sz="2500" dirty="0">
              <a:ea typeface="Calibri"/>
              <a:cs typeface="Calibri"/>
            </a:endParaRPr>
          </a:p>
          <a:p>
            <a:pPr marL="457200" indent="-457200">
              <a:buFontTx/>
              <a:buAutoNum type="alphaLcPeriod"/>
            </a:pPr>
            <a:r>
              <a:rPr lang="en-US" sz="2500" dirty="0" err="1">
                <a:ea typeface="Calibri"/>
                <a:cs typeface="Calibri"/>
              </a:rPr>
              <a:t>Сообщество</a:t>
            </a:r>
            <a:r>
              <a:rPr lang="en-US" sz="2500" dirty="0">
                <a:ea typeface="Calibri"/>
                <a:cs typeface="Calibri"/>
              </a:rPr>
              <a:t> (</a:t>
            </a:r>
            <a:r>
              <a:rPr lang="en-US" sz="2500" dirty="0" err="1">
                <a:ea typeface="Calibri"/>
                <a:cs typeface="Calibri"/>
              </a:rPr>
              <a:t>Soobshchestvo</a:t>
            </a:r>
            <a:r>
              <a:rPr lang="en-US" sz="2500" dirty="0">
                <a:ea typeface="Calibri"/>
                <a:cs typeface="Calibri"/>
              </a:rPr>
              <a:t>)</a:t>
            </a:r>
          </a:p>
          <a:p>
            <a:pPr marL="457200" indent="-457200">
              <a:buFontTx/>
              <a:buAutoNum type="alphaLcPeriod"/>
            </a:pPr>
            <a:r>
              <a:rPr lang="ja-JP" altLang="en-US" sz="2100" dirty="0">
                <a:solidFill>
                  <a:srgbClr val="1F1F1F"/>
                </a:solidFill>
                <a:latin typeface="Consolas"/>
                <a:ea typeface="Calibri"/>
                <a:cs typeface="Calibri"/>
              </a:rPr>
              <a:t>社區 </a:t>
            </a:r>
            <a:endParaRPr lang="en-US" sz="2400" dirty="0">
              <a:ea typeface="Calibri"/>
              <a:cs typeface="Calibri"/>
            </a:endParaRPr>
          </a:p>
          <a:p>
            <a:pPr marL="457200" indent="-457200">
              <a:buAutoNum type="alphaLcPeriod"/>
            </a:pPr>
            <a:r>
              <a:rPr lang="ja-JP" altLang="en-US" sz="2500" dirty="0">
                <a:ea typeface="Calibri"/>
                <a:cs typeface="Calibri"/>
              </a:rPr>
              <a:t>コミュニティ</a:t>
            </a:r>
            <a:r>
              <a:rPr lang="en-US" sz="2500" dirty="0">
                <a:ea typeface="Calibri"/>
                <a:cs typeface="Calibri"/>
              </a:rPr>
              <a:t> (</a:t>
            </a:r>
            <a:r>
              <a:rPr lang="en-US" sz="2500" dirty="0" err="1">
                <a:ea typeface="Calibri"/>
                <a:cs typeface="Calibri"/>
              </a:rPr>
              <a:t>Komyuniti</a:t>
            </a:r>
            <a:r>
              <a:rPr lang="en-US" sz="2500" dirty="0">
                <a:ea typeface="Calibri"/>
                <a:cs typeface="Calibri"/>
              </a:rPr>
              <a:t>)</a:t>
            </a:r>
          </a:p>
          <a:p>
            <a:pPr marL="457200" indent="-457200">
              <a:buAutoNum type="alphaLcPeriod"/>
            </a:pPr>
            <a:r>
              <a:rPr lang="en-US" sz="2600" dirty="0">
                <a:ea typeface="Calibri"/>
                <a:cs typeface="Calibri"/>
              </a:rPr>
              <a:t> </a:t>
            </a:r>
            <a:r>
              <a:rPr lang="en-US" sz="2600" dirty="0" err="1">
                <a:ea typeface="Calibri"/>
                <a:cs typeface="Calibri"/>
              </a:rPr>
              <a:t>مجتمع</a:t>
            </a:r>
            <a:r>
              <a:rPr lang="en-US" sz="2600" dirty="0">
                <a:ea typeface="Calibri"/>
                <a:cs typeface="Calibri"/>
              </a:rPr>
              <a:t> </a:t>
            </a:r>
            <a:r>
              <a:rPr lang="en-US" sz="2500" dirty="0">
                <a:ea typeface="Calibri"/>
                <a:cs typeface="Calibri"/>
              </a:rPr>
              <a:t>(</a:t>
            </a:r>
            <a:r>
              <a:rPr lang="en-US" sz="2500" dirty="0" err="1">
                <a:ea typeface="Calibri"/>
                <a:cs typeface="Calibri"/>
              </a:rPr>
              <a:t>mujtamae</a:t>
            </a:r>
            <a:r>
              <a:rPr lang="en-US" sz="2500" dirty="0">
                <a:ea typeface="Calibri"/>
                <a:cs typeface="Calibri"/>
              </a:rPr>
              <a:t>)                               </a:t>
            </a:r>
          </a:p>
        </p:txBody>
      </p:sp>
      <p:pic>
        <p:nvPicPr>
          <p:cNvPr id="5" name="Picture 4">
            <a:extLst>
              <a:ext uri="{FF2B5EF4-FFF2-40B4-BE49-F238E27FC236}">
                <a16:creationId xmlns:a16="http://schemas.microsoft.com/office/drawing/2014/main" id="{864DA69A-A493-FAB3-A8CC-388A4DC32FE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95503" y="5172304"/>
            <a:ext cx="422353" cy="702225"/>
          </a:xfrm>
          <a:prstGeom prst="rect">
            <a:avLst/>
          </a:prstGeom>
        </p:spPr>
      </p:pic>
      <p:pic>
        <p:nvPicPr>
          <p:cNvPr id="10" name="Picture 9" descr="A cartoon of animals reading books&#10;&#10;AI-generated content may be incorrect.">
            <a:extLst>
              <a:ext uri="{FF2B5EF4-FFF2-40B4-BE49-F238E27FC236}">
                <a16:creationId xmlns:a16="http://schemas.microsoft.com/office/drawing/2014/main" id="{F1CA4FF5-BF54-9008-1DAF-413209EA5B4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75543" y="265271"/>
            <a:ext cx="2762778" cy="3453473"/>
          </a:xfrm>
          <a:custGeom>
            <a:avLst/>
            <a:gdLst>
              <a:gd name="connsiteX0" fmla="*/ 0 w 2762778"/>
              <a:gd name="connsiteY0" fmla="*/ 0 h 3453473"/>
              <a:gd name="connsiteX1" fmla="*/ 607811 w 2762778"/>
              <a:gd name="connsiteY1" fmla="*/ 0 h 3453473"/>
              <a:gd name="connsiteX2" fmla="*/ 1270878 w 2762778"/>
              <a:gd name="connsiteY2" fmla="*/ 0 h 3453473"/>
              <a:gd name="connsiteX3" fmla="*/ 2016828 w 2762778"/>
              <a:gd name="connsiteY3" fmla="*/ 0 h 3453473"/>
              <a:gd name="connsiteX4" fmla="*/ 2762778 w 2762778"/>
              <a:gd name="connsiteY4" fmla="*/ 0 h 3453473"/>
              <a:gd name="connsiteX5" fmla="*/ 2762778 w 2762778"/>
              <a:gd name="connsiteY5" fmla="*/ 725229 h 3453473"/>
              <a:gd name="connsiteX6" fmla="*/ 2762778 w 2762778"/>
              <a:gd name="connsiteY6" fmla="*/ 1312320 h 3453473"/>
              <a:gd name="connsiteX7" fmla="*/ 2762778 w 2762778"/>
              <a:gd name="connsiteY7" fmla="*/ 1899410 h 3453473"/>
              <a:gd name="connsiteX8" fmla="*/ 2762778 w 2762778"/>
              <a:gd name="connsiteY8" fmla="*/ 2659174 h 3453473"/>
              <a:gd name="connsiteX9" fmla="*/ 2762778 w 2762778"/>
              <a:gd name="connsiteY9" fmla="*/ 3453473 h 3453473"/>
              <a:gd name="connsiteX10" fmla="*/ 2072084 w 2762778"/>
              <a:gd name="connsiteY10" fmla="*/ 3453473 h 3453473"/>
              <a:gd name="connsiteX11" fmla="*/ 1436645 w 2762778"/>
              <a:gd name="connsiteY11" fmla="*/ 3453473 h 3453473"/>
              <a:gd name="connsiteX12" fmla="*/ 801206 w 2762778"/>
              <a:gd name="connsiteY12" fmla="*/ 3453473 h 3453473"/>
              <a:gd name="connsiteX13" fmla="*/ 0 w 2762778"/>
              <a:gd name="connsiteY13" fmla="*/ 3453473 h 3453473"/>
              <a:gd name="connsiteX14" fmla="*/ 0 w 2762778"/>
              <a:gd name="connsiteY14" fmla="*/ 2728244 h 3453473"/>
              <a:gd name="connsiteX15" fmla="*/ 0 w 2762778"/>
              <a:gd name="connsiteY15" fmla="*/ 2072084 h 3453473"/>
              <a:gd name="connsiteX16" fmla="*/ 0 w 2762778"/>
              <a:gd name="connsiteY16" fmla="*/ 1415924 h 3453473"/>
              <a:gd name="connsiteX17" fmla="*/ 0 w 2762778"/>
              <a:gd name="connsiteY17" fmla="*/ 725229 h 3453473"/>
              <a:gd name="connsiteX18" fmla="*/ 0 w 2762778"/>
              <a:gd name="connsiteY18" fmla="*/ 0 h 3453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62778" h="3453473" fill="none" extrusionOk="0">
                <a:moveTo>
                  <a:pt x="0" y="0"/>
                </a:moveTo>
                <a:cubicBezTo>
                  <a:pt x="287730" y="9218"/>
                  <a:pt x="334124" y="25310"/>
                  <a:pt x="607811" y="0"/>
                </a:cubicBezTo>
                <a:cubicBezTo>
                  <a:pt x="881498" y="-25310"/>
                  <a:pt x="1037240" y="-31297"/>
                  <a:pt x="1270878" y="0"/>
                </a:cubicBezTo>
                <a:cubicBezTo>
                  <a:pt x="1504516" y="31297"/>
                  <a:pt x="1799374" y="2755"/>
                  <a:pt x="2016828" y="0"/>
                </a:cubicBezTo>
                <a:cubicBezTo>
                  <a:pt x="2234282" y="-2755"/>
                  <a:pt x="2523835" y="24846"/>
                  <a:pt x="2762778" y="0"/>
                </a:cubicBezTo>
                <a:cubicBezTo>
                  <a:pt x="2790298" y="358261"/>
                  <a:pt x="2789818" y="562380"/>
                  <a:pt x="2762778" y="725229"/>
                </a:cubicBezTo>
                <a:cubicBezTo>
                  <a:pt x="2735738" y="888078"/>
                  <a:pt x="2775863" y="1096792"/>
                  <a:pt x="2762778" y="1312320"/>
                </a:cubicBezTo>
                <a:cubicBezTo>
                  <a:pt x="2749693" y="1527848"/>
                  <a:pt x="2778710" y="1746247"/>
                  <a:pt x="2762778" y="1899410"/>
                </a:cubicBezTo>
                <a:cubicBezTo>
                  <a:pt x="2746847" y="2052573"/>
                  <a:pt x="2737229" y="2403097"/>
                  <a:pt x="2762778" y="2659174"/>
                </a:cubicBezTo>
                <a:cubicBezTo>
                  <a:pt x="2788327" y="2915251"/>
                  <a:pt x="2738270" y="3076252"/>
                  <a:pt x="2762778" y="3453473"/>
                </a:cubicBezTo>
                <a:cubicBezTo>
                  <a:pt x="2421752" y="3476729"/>
                  <a:pt x="2375227" y="3478306"/>
                  <a:pt x="2072084" y="3453473"/>
                </a:cubicBezTo>
                <a:cubicBezTo>
                  <a:pt x="1768941" y="3428640"/>
                  <a:pt x="1692582" y="3448412"/>
                  <a:pt x="1436645" y="3453473"/>
                </a:cubicBezTo>
                <a:cubicBezTo>
                  <a:pt x="1180708" y="3458534"/>
                  <a:pt x="1036446" y="3459408"/>
                  <a:pt x="801206" y="3453473"/>
                </a:cubicBezTo>
                <a:cubicBezTo>
                  <a:pt x="565966" y="3447538"/>
                  <a:pt x="280005" y="3491019"/>
                  <a:pt x="0" y="3453473"/>
                </a:cubicBezTo>
                <a:cubicBezTo>
                  <a:pt x="17775" y="3109378"/>
                  <a:pt x="6382" y="2899371"/>
                  <a:pt x="0" y="2728244"/>
                </a:cubicBezTo>
                <a:cubicBezTo>
                  <a:pt x="-6382" y="2557117"/>
                  <a:pt x="20597" y="2324319"/>
                  <a:pt x="0" y="2072084"/>
                </a:cubicBezTo>
                <a:cubicBezTo>
                  <a:pt x="-20597" y="1819849"/>
                  <a:pt x="-8332" y="1564529"/>
                  <a:pt x="0" y="1415924"/>
                </a:cubicBezTo>
                <a:cubicBezTo>
                  <a:pt x="8332" y="1267319"/>
                  <a:pt x="11941" y="1047727"/>
                  <a:pt x="0" y="725229"/>
                </a:cubicBezTo>
                <a:cubicBezTo>
                  <a:pt x="-11941" y="402732"/>
                  <a:pt x="-3396" y="310770"/>
                  <a:pt x="0" y="0"/>
                </a:cubicBezTo>
                <a:close/>
              </a:path>
              <a:path w="2762778" h="3453473" stroke="0" extrusionOk="0">
                <a:moveTo>
                  <a:pt x="0" y="0"/>
                </a:moveTo>
                <a:cubicBezTo>
                  <a:pt x="247369" y="15979"/>
                  <a:pt x="491028" y="-11299"/>
                  <a:pt x="663067" y="0"/>
                </a:cubicBezTo>
                <a:cubicBezTo>
                  <a:pt x="835106" y="11299"/>
                  <a:pt x="1146066" y="-7774"/>
                  <a:pt x="1353761" y="0"/>
                </a:cubicBezTo>
                <a:cubicBezTo>
                  <a:pt x="1561456" y="7774"/>
                  <a:pt x="1816017" y="-13244"/>
                  <a:pt x="1961572" y="0"/>
                </a:cubicBezTo>
                <a:cubicBezTo>
                  <a:pt x="2107127" y="13244"/>
                  <a:pt x="2541319" y="-33318"/>
                  <a:pt x="2762778" y="0"/>
                </a:cubicBezTo>
                <a:cubicBezTo>
                  <a:pt x="2789934" y="232598"/>
                  <a:pt x="2782850" y="356078"/>
                  <a:pt x="2762778" y="656160"/>
                </a:cubicBezTo>
                <a:cubicBezTo>
                  <a:pt x="2742706" y="956242"/>
                  <a:pt x="2741611" y="1041400"/>
                  <a:pt x="2762778" y="1243250"/>
                </a:cubicBezTo>
                <a:cubicBezTo>
                  <a:pt x="2783946" y="1445100"/>
                  <a:pt x="2796016" y="1838197"/>
                  <a:pt x="2762778" y="2003014"/>
                </a:cubicBezTo>
                <a:cubicBezTo>
                  <a:pt x="2729540" y="2167831"/>
                  <a:pt x="2767036" y="2553242"/>
                  <a:pt x="2762778" y="2762778"/>
                </a:cubicBezTo>
                <a:cubicBezTo>
                  <a:pt x="2758520" y="2972314"/>
                  <a:pt x="2761005" y="3242700"/>
                  <a:pt x="2762778" y="3453473"/>
                </a:cubicBezTo>
                <a:cubicBezTo>
                  <a:pt x="2423137" y="3428511"/>
                  <a:pt x="2253610" y="3471597"/>
                  <a:pt x="2072084" y="3453473"/>
                </a:cubicBezTo>
                <a:cubicBezTo>
                  <a:pt x="1890558" y="3435349"/>
                  <a:pt x="1748111" y="3467511"/>
                  <a:pt x="1436645" y="3453473"/>
                </a:cubicBezTo>
                <a:cubicBezTo>
                  <a:pt x="1125179" y="3439435"/>
                  <a:pt x="952573" y="3455318"/>
                  <a:pt x="828833" y="3453473"/>
                </a:cubicBezTo>
                <a:cubicBezTo>
                  <a:pt x="705093" y="3451628"/>
                  <a:pt x="227684" y="3481556"/>
                  <a:pt x="0" y="3453473"/>
                </a:cubicBezTo>
                <a:cubicBezTo>
                  <a:pt x="-30006" y="3277414"/>
                  <a:pt x="-3020" y="2980880"/>
                  <a:pt x="0" y="2762778"/>
                </a:cubicBezTo>
                <a:cubicBezTo>
                  <a:pt x="3020" y="2544676"/>
                  <a:pt x="5276" y="2339081"/>
                  <a:pt x="0" y="2141153"/>
                </a:cubicBezTo>
                <a:cubicBezTo>
                  <a:pt x="-5276" y="1943226"/>
                  <a:pt x="31837" y="1711450"/>
                  <a:pt x="0" y="1450459"/>
                </a:cubicBezTo>
                <a:cubicBezTo>
                  <a:pt x="-31837" y="1189468"/>
                  <a:pt x="5492" y="987824"/>
                  <a:pt x="0" y="725229"/>
                </a:cubicBezTo>
                <a:cubicBezTo>
                  <a:pt x="-5492" y="462634"/>
                  <a:pt x="-28071" y="323763"/>
                  <a:pt x="0" y="0"/>
                </a:cubicBezTo>
                <a:close/>
              </a:path>
            </a:pathLst>
          </a:custGeom>
          <a:ln w="57150">
            <a:solidFill>
              <a:schemeClr val="tx1"/>
            </a:solidFill>
            <a:extLst>
              <a:ext uri="{C807C97D-BFC1-408E-A445-0C87EB9F89A2}">
                <ask:lineSketchStyleProps xmlns:ask="http://schemas.microsoft.com/office/drawing/2018/sketchyshapes" sd="1279028317">
                  <a:prstGeom prst="rect">
                    <a:avLst/>
                  </a:prstGeom>
                  <ask:type>
                    <ask:lineSketchFreehand/>
                  </ask:type>
                </ask:lineSketchStyleProps>
              </a:ext>
            </a:extLst>
          </a:ln>
        </p:spPr>
      </p:pic>
      <p:sp>
        <p:nvSpPr>
          <p:cNvPr id="12" name="TextBox 11">
            <a:extLst>
              <a:ext uri="{FF2B5EF4-FFF2-40B4-BE49-F238E27FC236}">
                <a16:creationId xmlns:a16="http://schemas.microsoft.com/office/drawing/2014/main" id="{68EAAF2E-F5A9-21C1-DEC5-B92C6E430F79}"/>
              </a:ext>
            </a:extLst>
          </p:cNvPr>
          <p:cNvSpPr txBox="1"/>
          <p:nvPr/>
        </p:nvSpPr>
        <p:spPr>
          <a:xfrm>
            <a:off x="7215057" y="2091854"/>
            <a:ext cx="6096000" cy="461665"/>
          </a:xfrm>
          <a:prstGeom prst="rect">
            <a:avLst/>
          </a:prstGeom>
          <a:noFill/>
        </p:spPr>
        <p:txBody>
          <a:bodyPr wrap="square">
            <a:spAutoFit/>
          </a:bodyPr>
          <a:lstStyle/>
          <a:p>
            <a:r>
              <a:rPr lang="en-US" sz="2400" dirty="0">
                <a:ea typeface="Calibri"/>
                <a:cs typeface="Calibri"/>
              </a:rPr>
              <a:t>(</a:t>
            </a:r>
            <a:r>
              <a:rPr lang="en-US" sz="2400" dirty="0" err="1">
                <a:ea typeface="Calibri"/>
                <a:cs typeface="Calibri"/>
              </a:rPr>
              <a:t>jameh</a:t>
            </a:r>
            <a:r>
              <a:rPr lang="en-US" sz="2400" dirty="0">
                <a:ea typeface="Calibri"/>
                <a:cs typeface="Calibri"/>
              </a:rPr>
              <a:t>)    </a:t>
            </a:r>
            <a:endParaRPr lang="en-GB" sz="2400" dirty="0"/>
          </a:p>
        </p:txBody>
      </p:sp>
    </p:spTree>
    <p:extLst>
      <p:ext uri="{BB962C8B-B14F-4D97-AF65-F5344CB8AC3E}">
        <p14:creationId xmlns:p14="http://schemas.microsoft.com/office/powerpoint/2010/main" val="1145661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06F68A2-3FEB-6CEB-D7EC-991728E797F4}"/>
              </a:ext>
            </a:extLst>
          </p:cNvPr>
          <p:cNvSpPr/>
          <p:nvPr/>
        </p:nvSpPr>
        <p:spPr>
          <a:xfrm>
            <a:off x="2074014" y="1959428"/>
            <a:ext cx="836481" cy="34375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map of the world&#10;&#10;Description automatically generated">
            <a:extLst>
              <a:ext uri="{FF2B5EF4-FFF2-40B4-BE49-F238E27FC236}">
                <a16:creationId xmlns:a16="http://schemas.microsoft.com/office/drawing/2014/main" id="{9D2BF3C0-8236-7EF8-C820-2EE2E32B2E4F}"/>
              </a:ext>
            </a:extLst>
          </p:cNvPr>
          <p:cNvPicPr>
            <a:picLocks noGrp="1" noChangeAspect="1"/>
          </p:cNvPicPr>
          <p:nvPr>
            <p:ph idx="1"/>
          </p:nvPr>
        </p:nvPicPr>
        <p:blipFill>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0" y="23049"/>
            <a:ext cx="12079004" cy="6800093"/>
          </a:xfrm>
        </p:spPr>
      </p:pic>
      <p:sp>
        <p:nvSpPr>
          <p:cNvPr id="7" name="TextBox 6">
            <a:extLst>
              <a:ext uri="{FF2B5EF4-FFF2-40B4-BE49-F238E27FC236}">
                <a16:creationId xmlns:a16="http://schemas.microsoft.com/office/drawing/2014/main" id="{7A91B5E0-C0C4-584B-BF55-42D5053027D5}"/>
              </a:ext>
            </a:extLst>
          </p:cNvPr>
          <p:cNvSpPr txBox="1"/>
          <p:nvPr/>
        </p:nvSpPr>
        <p:spPr>
          <a:xfrm>
            <a:off x="1969042" y="1094327"/>
            <a:ext cx="1393400"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dirty="0"/>
              <a:t>Community</a:t>
            </a:r>
          </a:p>
        </p:txBody>
      </p:sp>
      <p:sp>
        <p:nvSpPr>
          <p:cNvPr id="9" name="TextBox 8">
            <a:extLst>
              <a:ext uri="{FF2B5EF4-FFF2-40B4-BE49-F238E27FC236}">
                <a16:creationId xmlns:a16="http://schemas.microsoft.com/office/drawing/2014/main" id="{9C410C57-B544-7F50-CC46-DEAA904186AC}"/>
              </a:ext>
            </a:extLst>
          </p:cNvPr>
          <p:cNvSpPr txBox="1"/>
          <p:nvPr/>
        </p:nvSpPr>
        <p:spPr>
          <a:xfrm>
            <a:off x="4531729" y="1662162"/>
            <a:ext cx="1484954"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dirty="0"/>
              <a:t>Community</a:t>
            </a:r>
          </a:p>
        </p:txBody>
      </p:sp>
      <p:sp>
        <p:nvSpPr>
          <p:cNvPr id="10" name="TextBox 9">
            <a:extLst>
              <a:ext uri="{FF2B5EF4-FFF2-40B4-BE49-F238E27FC236}">
                <a16:creationId xmlns:a16="http://schemas.microsoft.com/office/drawing/2014/main" id="{C69885DF-C79C-54B0-5172-4FB1893E6B00}"/>
              </a:ext>
            </a:extLst>
          </p:cNvPr>
          <p:cNvSpPr txBox="1"/>
          <p:nvPr/>
        </p:nvSpPr>
        <p:spPr>
          <a:xfrm>
            <a:off x="9544898" y="4252824"/>
            <a:ext cx="1607067"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dirty="0"/>
              <a:t>Community</a:t>
            </a:r>
          </a:p>
        </p:txBody>
      </p:sp>
      <p:sp>
        <p:nvSpPr>
          <p:cNvPr id="11" name="TextBox 10">
            <a:extLst>
              <a:ext uri="{FF2B5EF4-FFF2-40B4-BE49-F238E27FC236}">
                <a16:creationId xmlns:a16="http://schemas.microsoft.com/office/drawing/2014/main" id="{472FBA53-4098-CA8F-B31D-4861B4AA5E83}"/>
              </a:ext>
            </a:extLst>
          </p:cNvPr>
          <p:cNvSpPr txBox="1"/>
          <p:nvPr/>
        </p:nvSpPr>
        <p:spPr>
          <a:xfrm>
            <a:off x="5582273" y="862348"/>
            <a:ext cx="1329824"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dirty="0" err="1"/>
              <a:t>Fellesskap</a:t>
            </a:r>
            <a:endParaRPr lang="en-US" sz="2000" dirty="0"/>
          </a:p>
        </p:txBody>
      </p:sp>
      <p:sp>
        <p:nvSpPr>
          <p:cNvPr id="12" name="TextBox 11">
            <a:extLst>
              <a:ext uri="{FF2B5EF4-FFF2-40B4-BE49-F238E27FC236}">
                <a16:creationId xmlns:a16="http://schemas.microsoft.com/office/drawing/2014/main" id="{3CA8A75C-FD34-6B10-111E-ABFEE9A1B0F0}"/>
              </a:ext>
            </a:extLst>
          </p:cNvPr>
          <p:cNvSpPr txBox="1"/>
          <p:nvPr/>
        </p:nvSpPr>
        <p:spPr>
          <a:xfrm>
            <a:off x="4370616" y="1160375"/>
            <a:ext cx="1174943"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dirty="0" err="1"/>
              <a:t>Samf</a:t>
            </a:r>
            <a:r>
              <a:rPr lang="en-GB" sz="2000" dirty="0" err="1"/>
              <a:t>élag</a:t>
            </a:r>
            <a:endParaRPr lang="en-US" sz="2000" dirty="0"/>
          </a:p>
        </p:txBody>
      </p:sp>
      <p:sp>
        <p:nvSpPr>
          <p:cNvPr id="13" name="TextBox 12">
            <a:extLst>
              <a:ext uri="{FF2B5EF4-FFF2-40B4-BE49-F238E27FC236}">
                <a16:creationId xmlns:a16="http://schemas.microsoft.com/office/drawing/2014/main" id="{8457DE0C-979E-9DF0-AF62-FED5E61B5404}"/>
              </a:ext>
            </a:extLst>
          </p:cNvPr>
          <p:cNvSpPr txBox="1"/>
          <p:nvPr/>
        </p:nvSpPr>
        <p:spPr>
          <a:xfrm>
            <a:off x="1666447" y="2959921"/>
            <a:ext cx="1377963"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dirty="0" err="1"/>
              <a:t>Comunidad</a:t>
            </a:r>
            <a:endParaRPr lang="en-US" sz="2000" dirty="0"/>
          </a:p>
        </p:txBody>
      </p:sp>
      <p:sp>
        <p:nvSpPr>
          <p:cNvPr id="14" name="TextBox 13">
            <a:extLst>
              <a:ext uri="{FF2B5EF4-FFF2-40B4-BE49-F238E27FC236}">
                <a16:creationId xmlns:a16="http://schemas.microsoft.com/office/drawing/2014/main" id="{473BC30B-5E98-48BB-750C-18749AB67E93}"/>
              </a:ext>
            </a:extLst>
          </p:cNvPr>
          <p:cNvSpPr txBox="1"/>
          <p:nvPr/>
        </p:nvSpPr>
        <p:spPr>
          <a:xfrm>
            <a:off x="2548985" y="4794175"/>
            <a:ext cx="1377963"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dirty="0" err="1"/>
              <a:t>Comunidad</a:t>
            </a:r>
            <a:endParaRPr lang="en-US" sz="2000" dirty="0"/>
          </a:p>
        </p:txBody>
      </p:sp>
      <p:sp>
        <p:nvSpPr>
          <p:cNvPr id="15" name="TextBox 14">
            <a:extLst>
              <a:ext uri="{FF2B5EF4-FFF2-40B4-BE49-F238E27FC236}">
                <a16:creationId xmlns:a16="http://schemas.microsoft.com/office/drawing/2014/main" id="{2BA4636B-793D-162B-7CBE-DE03B54F6293}"/>
              </a:ext>
            </a:extLst>
          </p:cNvPr>
          <p:cNvSpPr txBox="1"/>
          <p:nvPr/>
        </p:nvSpPr>
        <p:spPr>
          <a:xfrm>
            <a:off x="1624278" y="261667"/>
            <a:ext cx="1041464"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dirty="0" err="1"/>
              <a:t>Nunalik</a:t>
            </a:r>
            <a:endParaRPr lang="en-US" sz="2000" dirty="0"/>
          </a:p>
        </p:txBody>
      </p:sp>
      <p:sp>
        <p:nvSpPr>
          <p:cNvPr id="16" name="TextBox 15">
            <a:extLst>
              <a:ext uri="{FF2B5EF4-FFF2-40B4-BE49-F238E27FC236}">
                <a16:creationId xmlns:a16="http://schemas.microsoft.com/office/drawing/2014/main" id="{A783277B-E49A-31EB-570B-5C8C7C21A3EA}"/>
              </a:ext>
            </a:extLst>
          </p:cNvPr>
          <p:cNvSpPr txBox="1"/>
          <p:nvPr/>
        </p:nvSpPr>
        <p:spPr>
          <a:xfrm>
            <a:off x="6212810" y="3633224"/>
            <a:ext cx="1326533"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800" dirty="0" err="1"/>
              <a:t>Jumuiya</a:t>
            </a:r>
            <a:endParaRPr lang="en-US" sz="1800" dirty="0">
              <a:cs typeface="Calibri"/>
            </a:endParaRPr>
          </a:p>
        </p:txBody>
      </p:sp>
      <p:sp>
        <p:nvSpPr>
          <p:cNvPr id="17" name="TextBox 16">
            <a:extLst>
              <a:ext uri="{FF2B5EF4-FFF2-40B4-BE49-F238E27FC236}">
                <a16:creationId xmlns:a16="http://schemas.microsoft.com/office/drawing/2014/main" id="{9F624289-9573-4EA2-609F-306D9FDCF4D4}"/>
              </a:ext>
            </a:extLst>
          </p:cNvPr>
          <p:cNvSpPr txBox="1"/>
          <p:nvPr/>
        </p:nvSpPr>
        <p:spPr>
          <a:xfrm>
            <a:off x="8060952" y="866904"/>
            <a:ext cx="1729772"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dirty="0" err="1">
                <a:ea typeface="Calibri"/>
                <a:cs typeface="Calibri"/>
              </a:rPr>
              <a:t>Soobshchestvo</a:t>
            </a:r>
            <a:endParaRPr lang="en-US" sz="2000" dirty="0">
              <a:cs typeface="Calibri"/>
            </a:endParaRPr>
          </a:p>
        </p:txBody>
      </p:sp>
      <p:sp>
        <p:nvSpPr>
          <p:cNvPr id="19" name="TextBox 18">
            <a:extLst>
              <a:ext uri="{FF2B5EF4-FFF2-40B4-BE49-F238E27FC236}">
                <a16:creationId xmlns:a16="http://schemas.microsoft.com/office/drawing/2014/main" id="{5BCCEF1D-4A1B-DE54-155A-5A4AA63C507E}"/>
              </a:ext>
            </a:extLst>
          </p:cNvPr>
          <p:cNvSpPr txBox="1"/>
          <p:nvPr/>
        </p:nvSpPr>
        <p:spPr>
          <a:xfrm>
            <a:off x="10118058" y="5749580"/>
            <a:ext cx="1493099"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dirty="0"/>
              <a:t>Community</a:t>
            </a:r>
          </a:p>
        </p:txBody>
      </p:sp>
      <p:sp>
        <p:nvSpPr>
          <p:cNvPr id="20" name="TextBox 19">
            <a:extLst>
              <a:ext uri="{FF2B5EF4-FFF2-40B4-BE49-F238E27FC236}">
                <a16:creationId xmlns:a16="http://schemas.microsoft.com/office/drawing/2014/main" id="{5A5D2344-9113-8061-65ED-7297FA05EAD0}"/>
              </a:ext>
            </a:extLst>
          </p:cNvPr>
          <p:cNvSpPr txBox="1"/>
          <p:nvPr/>
        </p:nvSpPr>
        <p:spPr>
          <a:xfrm>
            <a:off x="6247185" y="2561841"/>
            <a:ext cx="1213277"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dirty="0" err="1">
                <a:ea typeface="Calibri"/>
                <a:cs typeface="Calibri"/>
              </a:rPr>
              <a:t>Mujtama</a:t>
            </a:r>
            <a:r>
              <a:rPr lang="en-US" sz="2000" dirty="0">
                <a:ea typeface="Calibri"/>
                <a:cs typeface="Calibri"/>
              </a:rPr>
              <a:t>‘</a:t>
            </a:r>
            <a:endParaRPr lang="en-US" sz="2000" dirty="0"/>
          </a:p>
        </p:txBody>
      </p:sp>
      <p:sp>
        <p:nvSpPr>
          <p:cNvPr id="21" name="TextBox 20">
            <a:extLst>
              <a:ext uri="{FF2B5EF4-FFF2-40B4-BE49-F238E27FC236}">
                <a16:creationId xmlns:a16="http://schemas.microsoft.com/office/drawing/2014/main" id="{CAA050F6-5867-5664-F8D2-5DA1DD03CA65}"/>
              </a:ext>
            </a:extLst>
          </p:cNvPr>
          <p:cNvSpPr txBox="1"/>
          <p:nvPr/>
        </p:nvSpPr>
        <p:spPr>
          <a:xfrm>
            <a:off x="6084792" y="1695965"/>
            <a:ext cx="1455528"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dirty="0" err="1"/>
              <a:t>Społeczność</a:t>
            </a:r>
            <a:endParaRPr lang="en-US" sz="2000" dirty="0"/>
          </a:p>
        </p:txBody>
      </p:sp>
      <p:sp>
        <p:nvSpPr>
          <p:cNvPr id="22" name="TextBox 21">
            <a:extLst>
              <a:ext uri="{FF2B5EF4-FFF2-40B4-BE49-F238E27FC236}">
                <a16:creationId xmlns:a16="http://schemas.microsoft.com/office/drawing/2014/main" id="{5F87564B-5669-CB6C-A0CE-FB655FB4A090}"/>
              </a:ext>
            </a:extLst>
          </p:cNvPr>
          <p:cNvSpPr txBox="1"/>
          <p:nvPr/>
        </p:nvSpPr>
        <p:spPr>
          <a:xfrm>
            <a:off x="7814779" y="2958443"/>
            <a:ext cx="1239344"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dirty="0" err="1"/>
              <a:t>Samūham</a:t>
            </a:r>
            <a:endParaRPr lang="en-US" sz="2000" dirty="0"/>
          </a:p>
        </p:txBody>
      </p:sp>
      <p:sp>
        <p:nvSpPr>
          <p:cNvPr id="23" name="TextBox 22">
            <a:extLst>
              <a:ext uri="{FF2B5EF4-FFF2-40B4-BE49-F238E27FC236}">
                <a16:creationId xmlns:a16="http://schemas.microsoft.com/office/drawing/2014/main" id="{F58B69D1-03D7-26F2-9746-289550420730}"/>
              </a:ext>
            </a:extLst>
          </p:cNvPr>
          <p:cNvSpPr txBox="1"/>
          <p:nvPr/>
        </p:nvSpPr>
        <p:spPr>
          <a:xfrm>
            <a:off x="4797680" y="3147348"/>
            <a:ext cx="1021103"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dirty="0"/>
              <a:t>Abusua</a:t>
            </a:r>
            <a:endParaRPr lang="en-US" sz="2000" dirty="0">
              <a:cs typeface="Calibri"/>
            </a:endParaRPr>
          </a:p>
        </p:txBody>
      </p:sp>
      <p:sp>
        <p:nvSpPr>
          <p:cNvPr id="24" name="TextBox 23">
            <a:extLst>
              <a:ext uri="{FF2B5EF4-FFF2-40B4-BE49-F238E27FC236}">
                <a16:creationId xmlns:a16="http://schemas.microsoft.com/office/drawing/2014/main" id="{1CEF2B2C-5BF1-068E-E586-B37E4CE2CF71}"/>
              </a:ext>
            </a:extLst>
          </p:cNvPr>
          <p:cNvSpPr txBox="1"/>
          <p:nvPr/>
        </p:nvSpPr>
        <p:spPr>
          <a:xfrm>
            <a:off x="3237966" y="3554408"/>
            <a:ext cx="1609939"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dirty="0" err="1"/>
              <a:t>Comunidade</a:t>
            </a:r>
            <a:endParaRPr lang="en-US" sz="2000" dirty="0"/>
          </a:p>
        </p:txBody>
      </p:sp>
      <p:sp>
        <p:nvSpPr>
          <p:cNvPr id="26" name="TextBox 25">
            <a:extLst>
              <a:ext uri="{FF2B5EF4-FFF2-40B4-BE49-F238E27FC236}">
                <a16:creationId xmlns:a16="http://schemas.microsoft.com/office/drawing/2014/main" id="{445FB979-5699-05E6-B42B-1BC80BC0930A}"/>
              </a:ext>
            </a:extLst>
          </p:cNvPr>
          <p:cNvSpPr txBox="1"/>
          <p:nvPr/>
        </p:nvSpPr>
        <p:spPr>
          <a:xfrm>
            <a:off x="9604569" y="3633225"/>
            <a:ext cx="1487726"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dirty="0">
                <a:cs typeface="Calibri"/>
              </a:rPr>
              <a:t>Masyarakat</a:t>
            </a:r>
          </a:p>
        </p:txBody>
      </p:sp>
      <p:sp>
        <p:nvSpPr>
          <p:cNvPr id="29" name="TextBox 28">
            <a:extLst>
              <a:ext uri="{FF2B5EF4-FFF2-40B4-BE49-F238E27FC236}">
                <a16:creationId xmlns:a16="http://schemas.microsoft.com/office/drawing/2014/main" id="{3FCA02BF-1137-6015-F7C6-95EED448F218}"/>
              </a:ext>
            </a:extLst>
          </p:cNvPr>
          <p:cNvSpPr txBox="1"/>
          <p:nvPr/>
        </p:nvSpPr>
        <p:spPr>
          <a:xfrm>
            <a:off x="7814779" y="1681255"/>
            <a:ext cx="1487726"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dirty="0" err="1">
                <a:latin typeface="Calibri"/>
                <a:cs typeface="Calibri"/>
              </a:rPr>
              <a:t>kawimdastik</a:t>
            </a:r>
            <a:endParaRPr lang="en-US" sz="2000" dirty="0">
              <a:latin typeface="Calibri"/>
              <a:cs typeface="Calibri"/>
            </a:endParaRPr>
          </a:p>
        </p:txBody>
      </p:sp>
      <p:sp>
        <p:nvSpPr>
          <p:cNvPr id="30" name="TextBox 29">
            <a:extLst>
              <a:ext uri="{FF2B5EF4-FFF2-40B4-BE49-F238E27FC236}">
                <a16:creationId xmlns:a16="http://schemas.microsoft.com/office/drawing/2014/main" id="{EB6A4908-A9C1-94B6-7B13-04D7C694C4A4}"/>
              </a:ext>
            </a:extLst>
          </p:cNvPr>
          <p:cNvSpPr txBox="1"/>
          <p:nvPr/>
        </p:nvSpPr>
        <p:spPr>
          <a:xfrm>
            <a:off x="5730332" y="1306369"/>
            <a:ext cx="1311033"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dirty="0" err="1"/>
              <a:t>Fællesskab</a:t>
            </a:r>
            <a:endParaRPr lang="en-US" sz="2000" dirty="0"/>
          </a:p>
        </p:txBody>
      </p:sp>
      <p:sp>
        <p:nvSpPr>
          <p:cNvPr id="32" name="TextBox 31">
            <a:extLst>
              <a:ext uri="{FF2B5EF4-FFF2-40B4-BE49-F238E27FC236}">
                <a16:creationId xmlns:a16="http://schemas.microsoft.com/office/drawing/2014/main" id="{F3CA688D-1CB3-6315-246C-D009EA7C1550}"/>
              </a:ext>
            </a:extLst>
          </p:cNvPr>
          <p:cNvSpPr txBox="1"/>
          <p:nvPr/>
        </p:nvSpPr>
        <p:spPr>
          <a:xfrm>
            <a:off x="8894134" y="2199081"/>
            <a:ext cx="850756"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dirty="0" err="1">
                <a:ea typeface="Calibri"/>
                <a:cs typeface="Calibri"/>
              </a:rPr>
              <a:t>Shèqū</a:t>
            </a:r>
            <a:endParaRPr lang="en-US" sz="2000" dirty="0"/>
          </a:p>
        </p:txBody>
      </p:sp>
      <p:sp>
        <p:nvSpPr>
          <p:cNvPr id="33" name="TextBox 32">
            <a:extLst>
              <a:ext uri="{FF2B5EF4-FFF2-40B4-BE49-F238E27FC236}">
                <a16:creationId xmlns:a16="http://schemas.microsoft.com/office/drawing/2014/main" id="{5831C2D2-586A-AB41-EC27-5616AA2F61A9}"/>
              </a:ext>
            </a:extLst>
          </p:cNvPr>
          <p:cNvSpPr txBox="1"/>
          <p:nvPr/>
        </p:nvSpPr>
        <p:spPr>
          <a:xfrm>
            <a:off x="9229255" y="2819779"/>
            <a:ext cx="1213276"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dirty="0" err="1">
                <a:latin typeface="Calibri"/>
                <a:cs typeface="Calibri"/>
              </a:rPr>
              <a:t>Chumchn</a:t>
            </a:r>
            <a:endParaRPr lang="en-US" sz="2000" dirty="0">
              <a:latin typeface="Calibri"/>
              <a:cs typeface="Calibri"/>
            </a:endParaRPr>
          </a:p>
        </p:txBody>
      </p:sp>
      <p:sp>
        <p:nvSpPr>
          <p:cNvPr id="35" name="TextBox 34">
            <a:extLst>
              <a:ext uri="{FF2B5EF4-FFF2-40B4-BE49-F238E27FC236}">
                <a16:creationId xmlns:a16="http://schemas.microsoft.com/office/drawing/2014/main" id="{94636B3C-3BD7-46FD-56C8-FD0AF51A2ABB}"/>
              </a:ext>
            </a:extLst>
          </p:cNvPr>
          <p:cNvSpPr txBox="1"/>
          <p:nvPr/>
        </p:nvSpPr>
        <p:spPr>
          <a:xfrm>
            <a:off x="5839127" y="3138983"/>
            <a:ext cx="835875"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dirty="0">
                <a:cs typeface="Calibri"/>
              </a:rPr>
              <a:t>Ó</a:t>
            </a:r>
            <a:r>
              <a:rPr lang="en-US" sz="2000" dirty="0" err="1">
                <a:cs typeface="Calibri"/>
              </a:rPr>
              <a:t>gb</a:t>
            </a:r>
            <a:r>
              <a:rPr lang="en-GB" sz="2000" dirty="0">
                <a:cs typeface="Calibri"/>
              </a:rPr>
              <a:t>è</a:t>
            </a:r>
            <a:endParaRPr lang="en-US" sz="2000" dirty="0">
              <a:cs typeface="Calibri"/>
            </a:endParaRPr>
          </a:p>
        </p:txBody>
      </p:sp>
      <p:sp>
        <p:nvSpPr>
          <p:cNvPr id="36" name="TextBox 35">
            <a:extLst>
              <a:ext uri="{FF2B5EF4-FFF2-40B4-BE49-F238E27FC236}">
                <a16:creationId xmlns:a16="http://schemas.microsoft.com/office/drawing/2014/main" id="{6EAC0959-7BD9-B7A7-A6C1-2EF385DDD40C}"/>
              </a:ext>
            </a:extLst>
          </p:cNvPr>
          <p:cNvSpPr txBox="1"/>
          <p:nvPr/>
        </p:nvSpPr>
        <p:spPr>
          <a:xfrm>
            <a:off x="3712793" y="276708"/>
            <a:ext cx="1041464"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dirty="0" err="1">
                <a:cs typeface="Calibri"/>
              </a:rPr>
              <a:t>Nunalik</a:t>
            </a:r>
            <a:endParaRPr lang="en-US" sz="2000" dirty="0">
              <a:cs typeface="Calibri"/>
            </a:endParaRPr>
          </a:p>
        </p:txBody>
      </p:sp>
      <p:sp>
        <p:nvSpPr>
          <p:cNvPr id="37" name="TextBox 36">
            <a:extLst>
              <a:ext uri="{FF2B5EF4-FFF2-40B4-BE49-F238E27FC236}">
                <a16:creationId xmlns:a16="http://schemas.microsoft.com/office/drawing/2014/main" id="{731239F5-3A86-47B2-C52D-A38D4ED8C156}"/>
              </a:ext>
            </a:extLst>
          </p:cNvPr>
          <p:cNvSpPr txBox="1"/>
          <p:nvPr/>
        </p:nvSpPr>
        <p:spPr>
          <a:xfrm>
            <a:off x="10675837" y="5301523"/>
            <a:ext cx="896835"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dirty="0" err="1">
                <a:cs typeface="Calibri"/>
              </a:rPr>
              <a:t>Hapori</a:t>
            </a:r>
            <a:endParaRPr lang="en-US" sz="2000" dirty="0">
              <a:cs typeface="Calibri"/>
            </a:endParaRPr>
          </a:p>
        </p:txBody>
      </p:sp>
      <p:sp>
        <p:nvSpPr>
          <p:cNvPr id="39" name="TextBox 38">
            <a:extLst>
              <a:ext uri="{FF2B5EF4-FFF2-40B4-BE49-F238E27FC236}">
                <a16:creationId xmlns:a16="http://schemas.microsoft.com/office/drawing/2014/main" id="{E79B718B-AD34-B0A6-C91E-5FA7E392BC92}"/>
              </a:ext>
            </a:extLst>
          </p:cNvPr>
          <p:cNvSpPr txBox="1"/>
          <p:nvPr/>
        </p:nvSpPr>
        <p:spPr>
          <a:xfrm>
            <a:off x="6155516" y="4475435"/>
            <a:ext cx="936279"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dirty="0" err="1">
                <a:cs typeface="Calibri"/>
              </a:rPr>
              <a:t>Uluntu</a:t>
            </a:r>
            <a:endParaRPr lang="en-US" sz="2000" dirty="0">
              <a:cs typeface="Calibri"/>
            </a:endParaRPr>
          </a:p>
        </p:txBody>
      </p:sp>
      <p:sp>
        <p:nvSpPr>
          <p:cNvPr id="42" name="TextBox 41">
            <a:extLst>
              <a:ext uri="{FF2B5EF4-FFF2-40B4-BE49-F238E27FC236}">
                <a16:creationId xmlns:a16="http://schemas.microsoft.com/office/drawing/2014/main" id="{1B875033-3D30-5077-30CC-084D6AC1C1D8}"/>
              </a:ext>
            </a:extLst>
          </p:cNvPr>
          <p:cNvSpPr txBox="1"/>
          <p:nvPr/>
        </p:nvSpPr>
        <p:spPr>
          <a:xfrm>
            <a:off x="9965515" y="1902969"/>
            <a:ext cx="1311283"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dirty="0" err="1">
                <a:cs typeface="Calibri"/>
              </a:rPr>
              <a:t>Komyuniti</a:t>
            </a:r>
            <a:endParaRPr lang="en-US" sz="2000" dirty="0">
              <a:cs typeface="Calibri"/>
            </a:endParaRPr>
          </a:p>
        </p:txBody>
      </p:sp>
      <p:sp>
        <p:nvSpPr>
          <p:cNvPr id="43" name="TextBox 42">
            <a:extLst>
              <a:ext uri="{FF2B5EF4-FFF2-40B4-BE49-F238E27FC236}">
                <a16:creationId xmlns:a16="http://schemas.microsoft.com/office/drawing/2014/main" id="{2935C04D-6D9D-0A2F-5076-F6C5CC2298C5}"/>
              </a:ext>
            </a:extLst>
          </p:cNvPr>
          <p:cNvSpPr txBox="1"/>
          <p:nvPr/>
        </p:nvSpPr>
        <p:spPr>
          <a:xfrm>
            <a:off x="1548739" y="2001171"/>
            <a:ext cx="1393400"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dirty="0"/>
              <a:t>Community</a:t>
            </a:r>
          </a:p>
        </p:txBody>
      </p:sp>
      <p:sp>
        <p:nvSpPr>
          <p:cNvPr id="44" name="TextBox 43">
            <a:extLst>
              <a:ext uri="{FF2B5EF4-FFF2-40B4-BE49-F238E27FC236}">
                <a16:creationId xmlns:a16="http://schemas.microsoft.com/office/drawing/2014/main" id="{0A9FBDFA-CB37-B7A7-24BA-11C1C21D7AF9}"/>
              </a:ext>
            </a:extLst>
          </p:cNvPr>
          <p:cNvSpPr txBox="1"/>
          <p:nvPr/>
        </p:nvSpPr>
        <p:spPr>
          <a:xfrm>
            <a:off x="2415204" y="3827551"/>
            <a:ext cx="696309" cy="41156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dirty="0"/>
              <a:t>Ayllu</a:t>
            </a:r>
          </a:p>
        </p:txBody>
      </p:sp>
      <p:sp>
        <p:nvSpPr>
          <p:cNvPr id="45" name="TextBox 44">
            <a:extLst>
              <a:ext uri="{FF2B5EF4-FFF2-40B4-BE49-F238E27FC236}">
                <a16:creationId xmlns:a16="http://schemas.microsoft.com/office/drawing/2014/main" id="{95C5B591-47DF-E48E-22A1-1795C334C92E}"/>
              </a:ext>
            </a:extLst>
          </p:cNvPr>
          <p:cNvSpPr txBox="1"/>
          <p:nvPr/>
        </p:nvSpPr>
        <p:spPr>
          <a:xfrm>
            <a:off x="4638615" y="2096717"/>
            <a:ext cx="1393400"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dirty="0" err="1"/>
              <a:t>Comunidad</a:t>
            </a:r>
            <a:endParaRPr lang="en-US" sz="2000" dirty="0"/>
          </a:p>
        </p:txBody>
      </p:sp>
      <p:sp>
        <p:nvSpPr>
          <p:cNvPr id="46" name="TextBox 45">
            <a:extLst>
              <a:ext uri="{FF2B5EF4-FFF2-40B4-BE49-F238E27FC236}">
                <a16:creationId xmlns:a16="http://schemas.microsoft.com/office/drawing/2014/main" id="{3FE93B94-9068-24A1-A729-67709D56986F}"/>
              </a:ext>
            </a:extLst>
          </p:cNvPr>
          <p:cNvSpPr txBox="1"/>
          <p:nvPr/>
        </p:nvSpPr>
        <p:spPr>
          <a:xfrm>
            <a:off x="6095922" y="2072455"/>
            <a:ext cx="1765965"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dirty="0" err="1"/>
              <a:t>Spoločenstvo</a:t>
            </a:r>
            <a:endParaRPr lang="en-US" sz="2000" dirty="0"/>
          </a:p>
        </p:txBody>
      </p:sp>
      <p:sp>
        <p:nvSpPr>
          <p:cNvPr id="2" name="TextBox 1">
            <a:extLst>
              <a:ext uri="{FF2B5EF4-FFF2-40B4-BE49-F238E27FC236}">
                <a16:creationId xmlns:a16="http://schemas.microsoft.com/office/drawing/2014/main" id="{FD5DF4DC-96CD-35FD-FA75-0ADF03F1EB04}"/>
              </a:ext>
            </a:extLst>
          </p:cNvPr>
          <p:cNvSpPr txBox="1"/>
          <p:nvPr/>
        </p:nvSpPr>
        <p:spPr>
          <a:xfrm>
            <a:off x="118937" y="6227313"/>
            <a:ext cx="12073063" cy="4770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cs typeface="Calibri"/>
              </a:rPr>
              <a:t>The word “community" around the world: What do you notice? What words can you add?</a:t>
            </a:r>
            <a:endParaRPr lang="en-US" sz="2500" dirty="0"/>
          </a:p>
        </p:txBody>
      </p:sp>
      <p:sp>
        <p:nvSpPr>
          <p:cNvPr id="6" name="TextBox 5">
            <a:extLst>
              <a:ext uri="{FF2B5EF4-FFF2-40B4-BE49-F238E27FC236}">
                <a16:creationId xmlns:a16="http://schemas.microsoft.com/office/drawing/2014/main" id="{C47A4E48-84EB-9C7C-1973-70460499DBC1}"/>
              </a:ext>
            </a:extLst>
          </p:cNvPr>
          <p:cNvSpPr txBox="1"/>
          <p:nvPr/>
        </p:nvSpPr>
        <p:spPr>
          <a:xfrm>
            <a:off x="7814779" y="2586717"/>
            <a:ext cx="1213277"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dirty="0" err="1"/>
              <a:t>Samūgam</a:t>
            </a:r>
            <a:endParaRPr lang="en-US" sz="2000" dirty="0"/>
          </a:p>
        </p:txBody>
      </p:sp>
      <p:pic>
        <p:nvPicPr>
          <p:cNvPr id="27" name="Content Placeholder 4" descr="A blue and white logo&#10;&#10;Description automatically generated">
            <a:extLst>
              <a:ext uri="{FF2B5EF4-FFF2-40B4-BE49-F238E27FC236}">
                <a16:creationId xmlns:a16="http://schemas.microsoft.com/office/drawing/2014/main" id="{7CAAD9DF-D7F1-94E3-3D01-075FBF6F774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276799" y="206543"/>
            <a:ext cx="591746" cy="549034"/>
          </a:xfrm>
          <a:prstGeom prst="rect">
            <a:avLst/>
          </a:prstGeom>
        </p:spPr>
      </p:pic>
      <p:pic>
        <p:nvPicPr>
          <p:cNvPr id="3" name="Picture 2">
            <a:extLst>
              <a:ext uri="{FF2B5EF4-FFF2-40B4-BE49-F238E27FC236}">
                <a16:creationId xmlns:a16="http://schemas.microsoft.com/office/drawing/2014/main" id="{D36B03AF-EE94-0584-AFCF-8E655B3D08D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393691" y="3987094"/>
            <a:ext cx="422353" cy="702225"/>
          </a:xfrm>
          <a:prstGeom prst="rect">
            <a:avLst/>
          </a:prstGeom>
        </p:spPr>
      </p:pic>
    </p:spTree>
    <p:extLst>
      <p:ext uri="{BB962C8B-B14F-4D97-AF65-F5344CB8AC3E}">
        <p14:creationId xmlns:p14="http://schemas.microsoft.com/office/powerpoint/2010/main" val="2388569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35D96B-5D76-0D42-2279-C05307292874}"/>
              </a:ext>
            </a:extLst>
          </p:cNvPr>
          <p:cNvSpPr>
            <a:spLocks noGrp="1"/>
          </p:cNvSpPr>
          <p:nvPr>
            <p:ph type="title"/>
          </p:nvPr>
        </p:nvSpPr>
        <p:spPr>
          <a:xfrm>
            <a:off x="847940" y="754782"/>
            <a:ext cx="9820060" cy="4317328"/>
          </a:xfrm>
        </p:spPr>
        <p:txBody>
          <a:bodyPr vert="horz" lIns="91440" tIns="45720" rIns="91440" bIns="45720" rtlCol="0" anchor="ctr">
            <a:normAutofit/>
          </a:bodyPr>
          <a:lstStyle/>
          <a:p>
            <a:pPr algn="ctr"/>
            <a:r>
              <a:rPr lang="en-US" sz="3000" b="1" dirty="0">
                <a:latin typeface="Calibri"/>
                <a:cs typeface="Calibri"/>
              </a:rPr>
              <a:t>    MY COMMUNITY</a:t>
            </a:r>
            <a:br>
              <a:rPr lang="en-US" sz="1800" dirty="0"/>
            </a:br>
            <a:endParaRPr lang="en-US" sz="1800" kern="1200" dirty="0">
              <a:solidFill>
                <a:schemeClr val="tx1"/>
              </a:solidFill>
              <a:latin typeface="+mj-lt"/>
              <a:cs typeface="Calibri Light" panose="020F0302020204030204"/>
            </a:endParaRPr>
          </a:p>
        </p:txBody>
      </p:sp>
      <p:cxnSp>
        <p:nvCxnSpPr>
          <p:cNvPr id="36" name="Straight Connector 3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blue and white logo&#10;&#10;Description automatically generated">
            <a:extLst>
              <a:ext uri="{FF2B5EF4-FFF2-40B4-BE49-F238E27FC236}">
                <a16:creationId xmlns:a16="http://schemas.microsoft.com/office/drawing/2014/main" id="{67BBD9F4-5264-80AF-3A11-1424C5CFC16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550519" y="44286"/>
            <a:ext cx="591746" cy="549034"/>
          </a:xfrm>
          <a:prstGeom prst="rect">
            <a:avLst/>
          </a:prstGeom>
        </p:spPr>
      </p:pic>
      <p:sp>
        <p:nvSpPr>
          <p:cNvPr id="3" name="Rectangle 2">
            <a:extLst>
              <a:ext uri="{FF2B5EF4-FFF2-40B4-BE49-F238E27FC236}">
                <a16:creationId xmlns:a16="http://schemas.microsoft.com/office/drawing/2014/main" id="{A08F72CD-C900-14AC-DAB9-CF65E98EADA5}"/>
              </a:ext>
            </a:extLst>
          </p:cNvPr>
          <p:cNvSpPr/>
          <p:nvPr/>
        </p:nvSpPr>
        <p:spPr>
          <a:xfrm>
            <a:off x="4000191" y="2234786"/>
            <a:ext cx="3804745" cy="909145"/>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A large building with towers&#10;&#10;AI-generated content may be incorrect.">
            <a:extLst>
              <a:ext uri="{FF2B5EF4-FFF2-40B4-BE49-F238E27FC236}">
                <a16:creationId xmlns:a16="http://schemas.microsoft.com/office/drawing/2014/main" id="{5F706EB4-02BD-DB3E-E809-6CA053CB2672}"/>
              </a:ext>
            </a:extLst>
          </p:cNvPr>
          <p:cNvPicPr>
            <a:picLocks noChangeAspect="1"/>
          </p:cNvPicPr>
          <p:nvPr/>
        </p:nvPicPr>
        <p:blipFill>
          <a:blip r:embed="rId4" cstate="print">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10355179" y="2084996"/>
            <a:ext cx="948220" cy="1264293"/>
          </a:xfrm>
          <a:prstGeom prst="rect">
            <a:avLst/>
          </a:prstGeom>
        </p:spPr>
      </p:pic>
      <p:pic>
        <p:nvPicPr>
          <p:cNvPr id="23" name="Picture 22" descr="A playground with colorful structures&#10;&#10;AI-generated content may be incorrect.">
            <a:extLst>
              <a:ext uri="{FF2B5EF4-FFF2-40B4-BE49-F238E27FC236}">
                <a16:creationId xmlns:a16="http://schemas.microsoft.com/office/drawing/2014/main" id="{55510809-0DC2-8B46-6AB6-8643D8F10988}"/>
              </a:ext>
            </a:extLst>
          </p:cNvPr>
          <p:cNvPicPr>
            <a:picLocks noChangeAspect="1"/>
          </p:cNvPicPr>
          <p:nvPr/>
        </p:nvPicPr>
        <p:blipFill>
          <a:blip r:embed="rId6" cstate="print">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820307" y="1973924"/>
            <a:ext cx="1104269" cy="1214143"/>
          </a:xfrm>
          <a:prstGeom prst="rect">
            <a:avLst/>
          </a:prstGeom>
        </p:spPr>
      </p:pic>
      <p:pic>
        <p:nvPicPr>
          <p:cNvPr id="27" name="Picture 26" descr="A group of women playing basketball&#10;&#10;AI-generated content may be incorrect.">
            <a:extLst>
              <a:ext uri="{FF2B5EF4-FFF2-40B4-BE49-F238E27FC236}">
                <a16:creationId xmlns:a16="http://schemas.microsoft.com/office/drawing/2014/main" id="{3FBBB61A-04F4-3F92-A840-360E0A8B0095}"/>
              </a:ext>
            </a:extLst>
          </p:cNvPr>
          <p:cNvPicPr>
            <a:picLocks noChangeAspect="1"/>
          </p:cNvPicPr>
          <p:nvPr/>
        </p:nvPicPr>
        <p:blipFill>
          <a:blip r:embed="rId8" cstate="print">
            <a:extLs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a:off x="3712745" y="615394"/>
            <a:ext cx="1574017" cy="1049857"/>
          </a:xfrm>
          <a:prstGeom prst="rect">
            <a:avLst/>
          </a:prstGeom>
        </p:spPr>
      </p:pic>
      <p:sp>
        <p:nvSpPr>
          <p:cNvPr id="29" name="TextBox 28">
            <a:extLst>
              <a:ext uri="{FF2B5EF4-FFF2-40B4-BE49-F238E27FC236}">
                <a16:creationId xmlns:a16="http://schemas.microsoft.com/office/drawing/2014/main" id="{642576BA-F2D9-A611-F745-45476A59D283}"/>
              </a:ext>
            </a:extLst>
          </p:cNvPr>
          <p:cNvSpPr txBox="1"/>
          <p:nvPr/>
        </p:nvSpPr>
        <p:spPr>
          <a:xfrm>
            <a:off x="596464" y="5513776"/>
            <a:ext cx="10815144" cy="507831"/>
          </a:xfrm>
          <a:prstGeom prst="rect">
            <a:avLst/>
          </a:prstGeom>
          <a:noFill/>
        </p:spPr>
        <p:txBody>
          <a:bodyPr wrap="square" rtlCol="0">
            <a:spAutoFit/>
          </a:bodyPr>
          <a:lstStyle/>
          <a:p>
            <a:r>
              <a:rPr lang="en-GB" sz="2700" b="1" dirty="0"/>
              <a:t>Where do you feel a sense of community? What pictures would you add?</a:t>
            </a:r>
          </a:p>
        </p:txBody>
      </p:sp>
      <p:sp>
        <p:nvSpPr>
          <p:cNvPr id="7" name="TextBox 6">
            <a:extLst>
              <a:ext uri="{FF2B5EF4-FFF2-40B4-BE49-F238E27FC236}">
                <a16:creationId xmlns:a16="http://schemas.microsoft.com/office/drawing/2014/main" id="{C50BDABF-9F7F-3284-CC83-C0ACFE5AD449}"/>
              </a:ext>
            </a:extLst>
          </p:cNvPr>
          <p:cNvSpPr txBox="1"/>
          <p:nvPr/>
        </p:nvSpPr>
        <p:spPr>
          <a:xfrm>
            <a:off x="1557014" y="3418983"/>
            <a:ext cx="8814207" cy="1323439"/>
          </a:xfrm>
          <a:prstGeom prst="rect">
            <a:avLst/>
          </a:prstGeom>
          <a:noFill/>
        </p:spPr>
        <p:txBody>
          <a:bodyPr wrap="square">
            <a:spAutoFit/>
          </a:bodyPr>
          <a:lstStyle/>
          <a:p>
            <a:pPr marL="0" indent="0" algn="ctr" rtl="0">
              <a:buNone/>
            </a:pPr>
            <a:r>
              <a:rPr lang="en-US" sz="2000" b="0" i="1" u="none" strike="noStrike" dirty="0">
                <a:effectLst/>
                <a:latin typeface="Aptos"/>
              </a:rPr>
              <a:t>“</a:t>
            </a:r>
            <a:r>
              <a:rPr lang="en-US" sz="2000" b="0" i="1" u="none" strike="noStrike" dirty="0" err="1">
                <a:effectLst/>
                <a:latin typeface="Aptos"/>
              </a:rPr>
              <a:t>Moomintroll’s</a:t>
            </a:r>
            <a:r>
              <a:rPr lang="en-US" sz="2000" b="0" i="1" u="none" strike="noStrike" dirty="0">
                <a:effectLst/>
                <a:latin typeface="Aptos"/>
              </a:rPr>
              <a:t> mother and father always welcomed all their friends in the same quiet way, just adding another bed and putting another leaf in the dining-room table. And so</a:t>
            </a:r>
            <a:r>
              <a:rPr lang="en-US" sz="2000" i="1" dirty="0">
                <a:latin typeface="Aptos"/>
              </a:rPr>
              <a:t>,</a:t>
            </a:r>
            <a:r>
              <a:rPr lang="en-US" sz="2000" b="0" i="1" u="none" strike="noStrike" dirty="0">
                <a:effectLst/>
                <a:latin typeface="Aptos"/>
              </a:rPr>
              <a:t> the </a:t>
            </a:r>
            <a:r>
              <a:rPr lang="en-US" sz="2000" b="0" i="1" u="none" strike="noStrike" dirty="0" err="1">
                <a:effectLst/>
                <a:latin typeface="Aptos"/>
              </a:rPr>
              <a:t>Moominhouse</a:t>
            </a:r>
            <a:r>
              <a:rPr lang="en-US" sz="2000" b="0" i="1" u="none" strike="noStrike" dirty="0">
                <a:effectLst/>
                <a:latin typeface="Aptos"/>
              </a:rPr>
              <a:t> was rather full – a place where everyone did what they liked and seldom worried about tomorrow” .</a:t>
            </a:r>
          </a:p>
        </p:txBody>
      </p:sp>
      <p:pic>
        <p:nvPicPr>
          <p:cNvPr id="8" name="Picture 7">
            <a:extLst>
              <a:ext uri="{FF2B5EF4-FFF2-40B4-BE49-F238E27FC236}">
                <a16:creationId xmlns:a16="http://schemas.microsoft.com/office/drawing/2014/main" id="{AF2AFD73-B30D-FB93-ACBB-48C259B7CA61}"/>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7354172" y="563093"/>
            <a:ext cx="1272116" cy="1233167"/>
          </a:xfrm>
          <a:prstGeom prst="rect">
            <a:avLst/>
          </a:prstGeom>
        </p:spPr>
      </p:pic>
      <p:pic>
        <p:nvPicPr>
          <p:cNvPr id="9" name="Picture 8">
            <a:extLst>
              <a:ext uri="{FF2B5EF4-FFF2-40B4-BE49-F238E27FC236}">
                <a16:creationId xmlns:a16="http://schemas.microsoft.com/office/drawing/2014/main" id="{81462EA9-A6F2-6EC1-2884-2982EAC031F9}"/>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1764651" y="6156308"/>
            <a:ext cx="422353" cy="702225"/>
          </a:xfrm>
          <a:prstGeom prst="rect">
            <a:avLst/>
          </a:prstGeom>
        </p:spPr>
      </p:pic>
    </p:spTree>
    <p:extLst>
      <p:ext uri="{BB962C8B-B14F-4D97-AF65-F5344CB8AC3E}">
        <p14:creationId xmlns:p14="http://schemas.microsoft.com/office/powerpoint/2010/main" val="3579284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A6FD63-D46E-FEE6-9A08-7849340B6F09}"/>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CD9B8C4-1AFD-03FC-A105-119F473D9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a:extLst>
              <a:ext uri="{FF2B5EF4-FFF2-40B4-BE49-F238E27FC236}">
                <a16:creationId xmlns:a16="http://schemas.microsoft.com/office/drawing/2014/main" id="{7B9DE9E5-FFDA-6FF4-D657-FC614DCEC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510EC49-3FAF-486C-B78D-F85A510690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217B92-225C-3B39-9924-60E6513D97B5}"/>
              </a:ext>
            </a:extLst>
          </p:cNvPr>
          <p:cNvSpPr>
            <a:spLocks noGrp="1"/>
          </p:cNvSpPr>
          <p:nvPr>
            <p:ph idx="1"/>
          </p:nvPr>
        </p:nvSpPr>
        <p:spPr>
          <a:xfrm>
            <a:off x="7789784" y="5651960"/>
            <a:ext cx="1285899" cy="602683"/>
          </a:xfrm>
        </p:spPr>
        <p:txBody>
          <a:bodyPr vert="horz" lIns="91440" tIns="45720" rIns="91440" bIns="45720" rtlCol="0" anchor="t">
            <a:normAutofit/>
          </a:bodyPr>
          <a:lstStyle/>
          <a:p>
            <a:pPr marL="0" indent="0">
              <a:buNone/>
            </a:pPr>
            <a:r>
              <a:rPr lang="en-US" sz="3000" dirty="0">
                <a:cs typeface="Calibri"/>
              </a:rPr>
              <a:t>Valued</a:t>
            </a:r>
          </a:p>
          <a:p>
            <a:pPr>
              <a:buAutoNum type="arabicPeriod"/>
            </a:pPr>
            <a:endParaRPr lang="en-US" sz="2000" dirty="0">
              <a:cs typeface="Calibri"/>
            </a:endParaRPr>
          </a:p>
        </p:txBody>
      </p:sp>
      <p:sp>
        <p:nvSpPr>
          <p:cNvPr id="5" name="TextBox 4">
            <a:extLst>
              <a:ext uri="{FF2B5EF4-FFF2-40B4-BE49-F238E27FC236}">
                <a16:creationId xmlns:a16="http://schemas.microsoft.com/office/drawing/2014/main" id="{7B25418D-BC52-BC68-D3E6-974150223882}"/>
              </a:ext>
            </a:extLst>
          </p:cNvPr>
          <p:cNvSpPr txBox="1"/>
          <p:nvPr/>
        </p:nvSpPr>
        <p:spPr>
          <a:xfrm>
            <a:off x="7699995" y="4442379"/>
            <a:ext cx="1844842" cy="55399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000" dirty="0">
                <a:cs typeface="Calibri"/>
              </a:rPr>
              <a:t>Isolated</a:t>
            </a:r>
          </a:p>
        </p:txBody>
      </p:sp>
      <p:pic>
        <p:nvPicPr>
          <p:cNvPr id="6" name="Content Placeholder 4" descr="A blue and white logo&#10;&#10;Description automatically generated">
            <a:extLst>
              <a:ext uri="{FF2B5EF4-FFF2-40B4-BE49-F238E27FC236}">
                <a16:creationId xmlns:a16="http://schemas.microsoft.com/office/drawing/2014/main" id="{BB19E4B2-065A-E2D3-0109-B93DA6ACDF8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276799" y="206543"/>
            <a:ext cx="591746" cy="549034"/>
          </a:xfrm>
          <a:prstGeom prst="rect">
            <a:avLst/>
          </a:prstGeom>
        </p:spPr>
      </p:pic>
      <p:sp>
        <p:nvSpPr>
          <p:cNvPr id="2" name="TextBox 1">
            <a:extLst>
              <a:ext uri="{FF2B5EF4-FFF2-40B4-BE49-F238E27FC236}">
                <a16:creationId xmlns:a16="http://schemas.microsoft.com/office/drawing/2014/main" id="{D18E95C1-65E5-B05E-4B01-8C52255D6882}"/>
              </a:ext>
            </a:extLst>
          </p:cNvPr>
          <p:cNvSpPr txBox="1"/>
          <p:nvPr/>
        </p:nvSpPr>
        <p:spPr>
          <a:xfrm>
            <a:off x="1140905" y="599789"/>
            <a:ext cx="9906790" cy="630942"/>
          </a:xfrm>
          <a:prstGeom prst="rect">
            <a:avLst/>
          </a:prstGeom>
          <a:noFill/>
        </p:spPr>
        <p:txBody>
          <a:bodyPr wrap="square" rtlCol="0">
            <a:spAutoFit/>
          </a:bodyPr>
          <a:lstStyle/>
          <a:p>
            <a:pPr algn="ctr"/>
            <a:r>
              <a:rPr lang="en-GB" sz="3500" b="1" dirty="0"/>
              <a:t>How do you feel when you are part of a community?</a:t>
            </a:r>
          </a:p>
        </p:txBody>
      </p:sp>
      <p:pic>
        <p:nvPicPr>
          <p:cNvPr id="8" name="Picture 7">
            <a:extLst>
              <a:ext uri="{FF2B5EF4-FFF2-40B4-BE49-F238E27FC236}">
                <a16:creationId xmlns:a16="http://schemas.microsoft.com/office/drawing/2014/main" id="{D19BC7B8-DC24-BAF0-9A48-293726412E95}"/>
              </a:ext>
            </a:extLst>
          </p:cNvPr>
          <p:cNvPicPr>
            <a:picLocks noChangeAspect="1"/>
          </p:cNvPicPr>
          <p:nvPr/>
        </p:nvPicPr>
        <p:blipFill>
          <a:blip r:embed="rId4"/>
          <a:stretch>
            <a:fillRect/>
          </a:stretch>
        </p:blipFill>
        <p:spPr>
          <a:xfrm>
            <a:off x="1585933" y="1183330"/>
            <a:ext cx="8673153" cy="3292333"/>
          </a:xfrm>
          <a:prstGeom prst="rect">
            <a:avLst/>
          </a:prstGeom>
        </p:spPr>
      </p:pic>
      <p:sp>
        <p:nvSpPr>
          <p:cNvPr id="9" name="TextBox 8">
            <a:extLst>
              <a:ext uri="{FF2B5EF4-FFF2-40B4-BE49-F238E27FC236}">
                <a16:creationId xmlns:a16="http://schemas.microsoft.com/office/drawing/2014/main" id="{CEA465ED-C626-35BD-0EDD-BA311FBA48AA}"/>
              </a:ext>
            </a:extLst>
          </p:cNvPr>
          <p:cNvSpPr txBox="1"/>
          <p:nvPr/>
        </p:nvSpPr>
        <p:spPr>
          <a:xfrm>
            <a:off x="2003262" y="4395906"/>
            <a:ext cx="1556812" cy="553998"/>
          </a:xfrm>
          <a:prstGeom prst="rect">
            <a:avLst/>
          </a:prstGeom>
          <a:noFill/>
        </p:spPr>
        <p:txBody>
          <a:bodyPr wrap="square" rtlCol="0">
            <a:spAutoFit/>
          </a:bodyPr>
          <a:lstStyle/>
          <a:p>
            <a:r>
              <a:rPr lang="en-GB" sz="3000" dirty="0"/>
              <a:t>Included</a:t>
            </a:r>
          </a:p>
        </p:txBody>
      </p:sp>
      <p:sp>
        <p:nvSpPr>
          <p:cNvPr id="10" name="TextBox 9">
            <a:extLst>
              <a:ext uri="{FF2B5EF4-FFF2-40B4-BE49-F238E27FC236}">
                <a16:creationId xmlns:a16="http://schemas.microsoft.com/office/drawing/2014/main" id="{E66C940C-681B-7C7D-73CC-EA3E0CD34E76}"/>
              </a:ext>
            </a:extLst>
          </p:cNvPr>
          <p:cNvSpPr txBox="1"/>
          <p:nvPr/>
        </p:nvSpPr>
        <p:spPr>
          <a:xfrm>
            <a:off x="3184291" y="4803455"/>
            <a:ext cx="1905841" cy="553998"/>
          </a:xfrm>
          <a:prstGeom prst="rect">
            <a:avLst/>
          </a:prstGeom>
          <a:noFill/>
        </p:spPr>
        <p:txBody>
          <a:bodyPr wrap="square" rtlCol="0">
            <a:spAutoFit/>
          </a:bodyPr>
          <a:lstStyle/>
          <a:p>
            <a:r>
              <a:rPr lang="en-GB" sz="3000" dirty="0"/>
              <a:t>Supported</a:t>
            </a:r>
          </a:p>
        </p:txBody>
      </p:sp>
      <p:sp>
        <p:nvSpPr>
          <p:cNvPr id="11" name="TextBox 10">
            <a:extLst>
              <a:ext uri="{FF2B5EF4-FFF2-40B4-BE49-F238E27FC236}">
                <a16:creationId xmlns:a16="http://schemas.microsoft.com/office/drawing/2014/main" id="{A4EEBA50-4A55-4D30-4B33-13502C9FC76D}"/>
              </a:ext>
            </a:extLst>
          </p:cNvPr>
          <p:cNvSpPr txBox="1"/>
          <p:nvPr/>
        </p:nvSpPr>
        <p:spPr>
          <a:xfrm>
            <a:off x="4528818" y="5528468"/>
            <a:ext cx="1905840" cy="553998"/>
          </a:xfrm>
          <a:prstGeom prst="rect">
            <a:avLst/>
          </a:prstGeom>
          <a:noFill/>
        </p:spPr>
        <p:txBody>
          <a:bodyPr wrap="square" rtlCol="0">
            <a:spAutoFit/>
          </a:bodyPr>
          <a:lstStyle/>
          <a:p>
            <a:r>
              <a:rPr lang="en-GB" sz="3000" dirty="0"/>
              <a:t>Connected</a:t>
            </a:r>
          </a:p>
        </p:txBody>
      </p:sp>
      <p:sp>
        <p:nvSpPr>
          <p:cNvPr id="13" name="TextBox 12">
            <a:extLst>
              <a:ext uri="{FF2B5EF4-FFF2-40B4-BE49-F238E27FC236}">
                <a16:creationId xmlns:a16="http://schemas.microsoft.com/office/drawing/2014/main" id="{7D307A5B-58EC-534D-23A1-263B267E6764}"/>
              </a:ext>
            </a:extLst>
          </p:cNvPr>
          <p:cNvSpPr txBox="1"/>
          <p:nvPr/>
        </p:nvSpPr>
        <p:spPr>
          <a:xfrm>
            <a:off x="5441340" y="4421639"/>
            <a:ext cx="1051034" cy="553998"/>
          </a:xfrm>
          <a:prstGeom prst="rect">
            <a:avLst/>
          </a:prstGeom>
          <a:noFill/>
        </p:spPr>
        <p:txBody>
          <a:bodyPr wrap="square" rtlCol="0">
            <a:spAutoFit/>
          </a:bodyPr>
          <a:lstStyle/>
          <a:p>
            <a:r>
              <a:rPr lang="en-GB" sz="3000" dirty="0"/>
              <a:t>Safe</a:t>
            </a:r>
          </a:p>
        </p:txBody>
      </p:sp>
      <p:sp>
        <p:nvSpPr>
          <p:cNvPr id="14" name="TextBox 13">
            <a:extLst>
              <a:ext uri="{FF2B5EF4-FFF2-40B4-BE49-F238E27FC236}">
                <a16:creationId xmlns:a16="http://schemas.microsoft.com/office/drawing/2014/main" id="{F9303F54-6ED7-85A7-7763-4ED1805C4870}"/>
              </a:ext>
            </a:extLst>
          </p:cNvPr>
          <p:cNvSpPr txBox="1"/>
          <p:nvPr/>
        </p:nvSpPr>
        <p:spPr>
          <a:xfrm>
            <a:off x="9283370" y="4831566"/>
            <a:ext cx="1951432" cy="553998"/>
          </a:xfrm>
          <a:prstGeom prst="rect">
            <a:avLst/>
          </a:prstGeom>
          <a:noFill/>
        </p:spPr>
        <p:txBody>
          <a:bodyPr wrap="square" rtlCol="0">
            <a:spAutoFit/>
          </a:bodyPr>
          <a:lstStyle/>
          <a:p>
            <a:r>
              <a:rPr lang="en-GB" sz="3000" dirty="0"/>
              <a:t>Respected</a:t>
            </a:r>
          </a:p>
        </p:txBody>
      </p:sp>
      <p:sp>
        <p:nvSpPr>
          <p:cNvPr id="15" name="TextBox 14">
            <a:extLst>
              <a:ext uri="{FF2B5EF4-FFF2-40B4-BE49-F238E27FC236}">
                <a16:creationId xmlns:a16="http://schemas.microsoft.com/office/drawing/2014/main" id="{8E515797-E14D-9C23-151D-AA85F406E543}"/>
              </a:ext>
            </a:extLst>
          </p:cNvPr>
          <p:cNvSpPr txBox="1"/>
          <p:nvPr/>
        </p:nvSpPr>
        <p:spPr>
          <a:xfrm>
            <a:off x="953800" y="4885190"/>
            <a:ext cx="1756097" cy="553998"/>
          </a:xfrm>
          <a:prstGeom prst="rect">
            <a:avLst/>
          </a:prstGeom>
          <a:noFill/>
        </p:spPr>
        <p:txBody>
          <a:bodyPr wrap="square" rtlCol="0">
            <a:spAutoFit/>
          </a:bodyPr>
          <a:lstStyle/>
          <a:p>
            <a:r>
              <a:rPr lang="en-GB" sz="3000" dirty="0"/>
              <a:t>Proud</a:t>
            </a:r>
          </a:p>
        </p:txBody>
      </p:sp>
      <p:sp>
        <p:nvSpPr>
          <p:cNvPr id="16" name="TextBox 15">
            <a:extLst>
              <a:ext uri="{FF2B5EF4-FFF2-40B4-BE49-F238E27FC236}">
                <a16:creationId xmlns:a16="http://schemas.microsoft.com/office/drawing/2014/main" id="{997DC1C2-A426-E8FC-7F27-86C86745742C}"/>
              </a:ext>
            </a:extLst>
          </p:cNvPr>
          <p:cNvSpPr txBox="1"/>
          <p:nvPr/>
        </p:nvSpPr>
        <p:spPr>
          <a:xfrm>
            <a:off x="5667743" y="4963330"/>
            <a:ext cx="2490521" cy="553998"/>
          </a:xfrm>
          <a:prstGeom prst="rect">
            <a:avLst/>
          </a:prstGeom>
          <a:noFill/>
        </p:spPr>
        <p:txBody>
          <a:bodyPr wrap="square" rtlCol="0">
            <a:spAutoFit/>
          </a:bodyPr>
          <a:lstStyle/>
          <a:p>
            <a:r>
              <a:rPr lang="en-GB" sz="3000" dirty="0"/>
              <a:t>Overwhelmed</a:t>
            </a:r>
          </a:p>
        </p:txBody>
      </p:sp>
      <p:sp>
        <p:nvSpPr>
          <p:cNvPr id="17" name="TextBox 16">
            <a:extLst>
              <a:ext uri="{FF2B5EF4-FFF2-40B4-BE49-F238E27FC236}">
                <a16:creationId xmlns:a16="http://schemas.microsoft.com/office/drawing/2014/main" id="{A670FE7A-C70C-38E9-6E4F-D25CC2FE9D9B}"/>
              </a:ext>
            </a:extLst>
          </p:cNvPr>
          <p:cNvSpPr txBox="1"/>
          <p:nvPr/>
        </p:nvSpPr>
        <p:spPr>
          <a:xfrm>
            <a:off x="1406979" y="5379777"/>
            <a:ext cx="3121839" cy="553998"/>
          </a:xfrm>
          <a:prstGeom prst="rect">
            <a:avLst/>
          </a:prstGeom>
          <a:noFill/>
        </p:spPr>
        <p:txBody>
          <a:bodyPr wrap="square" rtlCol="0">
            <a:spAutoFit/>
          </a:bodyPr>
          <a:lstStyle/>
          <a:p>
            <a:r>
              <a:rPr lang="en-GB" sz="3000" dirty="0"/>
              <a:t>Unappreciated</a:t>
            </a:r>
          </a:p>
        </p:txBody>
      </p:sp>
      <p:pic>
        <p:nvPicPr>
          <p:cNvPr id="4" name="Picture 3">
            <a:extLst>
              <a:ext uri="{FF2B5EF4-FFF2-40B4-BE49-F238E27FC236}">
                <a16:creationId xmlns:a16="http://schemas.microsoft.com/office/drawing/2014/main" id="{A4714DB0-41F5-9F30-25D9-CCAA61969EE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019623" y="3108796"/>
            <a:ext cx="422353" cy="702225"/>
          </a:xfrm>
          <a:prstGeom prst="rect">
            <a:avLst/>
          </a:prstGeom>
        </p:spPr>
      </p:pic>
    </p:spTree>
    <p:extLst>
      <p:ext uri="{BB962C8B-B14F-4D97-AF65-F5344CB8AC3E}">
        <p14:creationId xmlns:p14="http://schemas.microsoft.com/office/powerpoint/2010/main" val="1964832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76AEE6-A3F9-A8E9-3E35-EC876B820F46}"/>
              </a:ext>
            </a:extLst>
          </p:cNvPr>
          <p:cNvSpPr>
            <a:spLocks noGrp="1"/>
          </p:cNvSpPr>
          <p:nvPr>
            <p:ph type="title"/>
          </p:nvPr>
        </p:nvSpPr>
        <p:spPr>
          <a:xfrm>
            <a:off x="4370868" y="1613338"/>
            <a:ext cx="7175956" cy="4019093"/>
          </a:xfrm>
        </p:spPr>
        <p:txBody>
          <a:bodyPr vert="horz" lIns="91440" tIns="45720" rIns="91440" bIns="45720" rtlCol="0" anchor="ctr">
            <a:normAutofit fontScale="90000"/>
          </a:bodyPr>
          <a:lstStyle/>
          <a:p>
            <a:br>
              <a:rPr lang="en-US" sz="2400" kern="1200" dirty="0">
                <a:solidFill>
                  <a:schemeClr val="tx1"/>
                </a:solidFill>
                <a:latin typeface="+mj-lt"/>
                <a:ea typeface="+mj-ea"/>
                <a:cs typeface="+mj-cs"/>
              </a:rPr>
            </a:br>
            <a:br>
              <a:rPr lang="en-US" sz="2400" kern="1200" dirty="0">
                <a:solidFill>
                  <a:schemeClr val="tx1"/>
                </a:solidFill>
                <a:latin typeface="+mj-lt"/>
                <a:ea typeface="+mj-ea"/>
                <a:cs typeface="+mj-cs"/>
              </a:rPr>
            </a:br>
            <a:r>
              <a:rPr lang="en-US" sz="2800" kern="1200" dirty="0">
                <a:solidFill>
                  <a:schemeClr val="tx1"/>
                </a:solidFill>
                <a:latin typeface="+mn-lt"/>
                <a:ea typeface="+mj-ea"/>
                <a:cs typeface="+mj-cs"/>
              </a:rPr>
              <a:t>1. What community do you belong to?</a:t>
            </a:r>
            <a:br>
              <a:rPr lang="en-US" sz="2800" kern="1200" dirty="0">
                <a:solidFill>
                  <a:schemeClr val="tx1"/>
                </a:solidFill>
                <a:latin typeface="+mn-lt"/>
                <a:ea typeface="+mj-ea"/>
                <a:cs typeface="+mj-cs"/>
              </a:rPr>
            </a:br>
            <a:br>
              <a:rPr lang="en-US" sz="2800" kern="1200" dirty="0">
                <a:solidFill>
                  <a:schemeClr val="tx1"/>
                </a:solidFill>
                <a:latin typeface="+mn-lt"/>
                <a:ea typeface="+mj-ea"/>
                <a:cs typeface="+mj-cs"/>
              </a:rPr>
            </a:br>
            <a:r>
              <a:rPr lang="en-US" sz="2800" kern="1200" dirty="0">
                <a:solidFill>
                  <a:schemeClr val="tx1"/>
                </a:solidFill>
                <a:latin typeface="+mn-lt"/>
                <a:ea typeface="+mj-ea"/>
                <a:cs typeface="+mj-cs"/>
              </a:rPr>
              <a:t>2. How do you feel when you’re in that community?</a:t>
            </a:r>
            <a:br>
              <a:rPr lang="en-US" sz="2800" kern="1200" dirty="0">
                <a:solidFill>
                  <a:schemeClr val="tx1"/>
                </a:solidFill>
                <a:latin typeface="+mn-lt"/>
                <a:ea typeface="+mj-ea"/>
                <a:cs typeface="+mj-cs"/>
              </a:rPr>
            </a:br>
            <a:br>
              <a:rPr lang="en-US" sz="2800" kern="1200" dirty="0">
                <a:solidFill>
                  <a:schemeClr val="tx1"/>
                </a:solidFill>
                <a:latin typeface="+mn-lt"/>
                <a:ea typeface="+mj-ea"/>
                <a:cs typeface="+mj-cs"/>
              </a:rPr>
            </a:br>
            <a:r>
              <a:rPr lang="en-US" sz="2800" kern="1200" dirty="0">
                <a:solidFill>
                  <a:schemeClr val="tx1"/>
                </a:solidFill>
                <a:latin typeface="+mn-lt"/>
                <a:ea typeface="+mj-ea"/>
                <a:cs typeface="+mj-cs"/>
              </a:rPr>
              <a:t>3. Are you part of more than one community?</a:t>
            </a:r>
            <a:br>
              <a:rPr lang="en-US" sz="2800" kern="1200" dirty="0">
                <a:solidFill>
                  <a:schemeClr val="tx1"/>
                </a:solidFill>
                <a:latin typeface="+mn-lt"/>
                <a:ea typeface="+mj-ea"/>
                <a:cs typeface="+mj-cs"/>
              </a:rPr>
            </a:br>
            <a:br>
              <a:rPr lang="en-US" sz="2800" kern="1200" dirty="0">
                <a:solidFill>
                  <a:schemeClr val="tx1"/>
                </a:solidFill>
                <a:latin typeface="+mn-lt"/>
                <a:ea typeface="+mj-ea"/>
                <a:cs typeface="+mj-cs"/>
              </a:rPr>
            </a:br>
            <a:r>
              <a:rPr lang="en-US" sz="2800" dirty="0">
                <a:latin typeface="+mn-lt"/>
              </a:rPr>
              <a:t>4</a:t>
            </a:r>
            <a:r>
              <a:rPr lang="en-US" sz="2800" kern="1200" dirty="0">
                <a:solidFill>
                  <a:schemeClr val="tx1"/>
                </a:solidFill>
                <a:latin typeface="+mn-lt"/>
                <a:ea typeface="+mj-ea"/>
                <a:cs typeface="+mj-cs"/>
              </a:rPr>
              <a:t>. Is your community linked to a physical place?</a:t>
            </a:r>
            <a:br>
              <a:rPr lang="en-US" sz="2800" kern="1200" dirty="0">
                <a:solidFill>
                  <a:schemeClr val="tx1"/>
                </a:solidFill>
                <a:latin typeface="+mn-lt"/>
                <a:ea typeface="+mj-ea"/>
                <a:cs typeface="+mj-cs"/>
              </a:rPr>
            </a:br>
            <a:br>
              <a:rPr lang="en-US" sz="2800" kern="1200" dirty="0">
                <a:solidFill>
                  <a:schemeClr val="tx1"/>
                </a:solidFill>
                <a:latin typeface="+mn-lt"/>
                <a:ea typeface="+mj-ea"/>
                <a:cs typeface="+mj-cs"/>
              </a:rPr>
            </a:br>
            <a:r>
              <a:rPr lang="en-US" sz="2800" kern="1200" dirty="0">
                <a:solidFill>
                  <a:schemeClr val="tx1"/>
                </a:solidFill>
                <a:latin typeface="+mn-lt"/>
                <a:ea typeface="+mj-ea"/>
                <a:cs typeface="+mj-cs"/>
              </a:rPr>
              <a:t>5. How do you feel when you enter that space?</a:t>
            </a:r>
            <a:br>
              <a:rPr lang="en-US" sz="2800" kern="1200" dirty="0">
                <a:solidFill>
                  <a:schemeClr val="tx1"/>
                </a:solidFill>
                <a:latin typeface="+mn-lt"/>
                <a:ea typeface="+mj-ea"/>
                <a:cs typeface="+mj-cs"/>
              </a:rPr>
            </a:br>
            <a:br>
              <a:rPr lang="en-US" sz="2800" kern="1200" dirty="0">
                <a:solidFill>
                  <a:schemeClr val="tx1"/>
                </a:solidFill>
                <a:latin typeface="+mn-lt"/>
                <a:ea typeface="+mj-ea"/>
                <a:cs typeface="+mj-cs"/>
              </a:rPr>
            </a:br>
            <a:r>
              <a:rPr lang="en-US" sz="2800" kern="1200" dirty="0">
                <a:solidFill>
                  <a:schemeClr val="tx1"/>
                </a:solidFill>
                <a:latin typeface="+mn-lt"/>
                <a:ea typeface="+mj-ea"/>
                <a:cs typeface="+mj-cs"/>
              </a:rPr>
              <a:t>6. Are your friends and family part of your community?</a:t>
            </a:r>
            <a:br>
              <a:rPr lang="en-US" sz="2800" kern="1200" dirty="0">
                <a:solidFill>
                  <a:schemeClr val="tx1"/>
                </a:solidFill>
                <a:latin typeface="+mn-lt"/>
                <a:ea typeface="+mj-ea"/>
                <a:cs typeface="+mj-cs"/>
              </a:rPr>
            </a:br>
            <a:br>
              <a:rPr lang="en-US" sz="2800" kern="1200" dirty="0">
                <a:solidFill>
                  <a:schemeClr val="tx1"/>
                </a:solidFill>
                <a:latin typeface="+mn-lt"/>
                <a:ea typeface="+mj-ea"/>
                <a:cs typeface="+mj-cs"/>
              </a:rPr>
            </a:br>
            <a:r>
              <a:rPr lang="en-US" sz="2800" kern="1200" dirty="0">
                <a:solidFill>
                  <a:schemeClr val="tx1"/>
                </a:solidFill>
                <a:latin typeface="+mn-lt"/>
                <a:ea typeface="+mj-ea"/>
                <a:cs typeface="+mj-cs"/>
              </a:rPr>
              <a:t>7. Do you think your community will change as you grow up?</a:t>
            </a:r>
            <a:br>
              <a:rPr lang="en-US" sz="2400" kern="1200" dirty="0">
                <a:solidFill>
                  <a:schemeClr val="tx1"/>
                </a:solidFill>
                <a:latin typeface="+mn-lt"/>
                <a:ea typeface="+mj-ea"/>
                <a:cs typeface="+mj-cs"/>
              </a:rPr>
            </a:br>
            <a:br>
              <a:rPr lang="en-US" sz="2400" kern="1200" dirty="0">
                <a:solidFill>
                  <a:schemeClr val="tx1"/>
                </a:solidFill>
                <a:latin typeface="+mj-lt"/>
                <a:ea typeface="+mj-ea"/>
                <a:cs typeface="+mj-cs"/>
              </a:rPr>
            </a:br>
            <a:br>
              <a:rPr lang="en-US" sz="2400" kern="1200" dirty="0">
                <a:solidFill>
                  <a:schemeClr val="tx1"/>
                </a:solidFill>
                <a:latin typeface="+mj-lt"/>
                <a:ea typeface="+mj-ea"/>
                <a:cs typeface="+mj-cs"/>
              </a:rPr>
            </a:br>
            <a:endParaRPr lang="en-US" sz="2400" kern="1200" dirty="0">
              <a:solidFill>
                <a:schemeClr val="tx1"/>
              </a:solidFill>
              <a:latin typeface="+mj-lt"/>
              <a:ea typeface="+mj-ea"/>
              <a:cs typeface="+mj-cs"/>
            </a:endParaRPr>
          </a:p>
        </p:txBody>
      </p:sp>
      <p:cxnSp>
        <p:nvCxnSpPr>
          <p:cNvPr id="25" name="Straight Connector 24">
            <a:extLst>
              <a:ext uri="{FF2B5EF4-FFF2-40B4-BE49-F238E27FC236}">
                <a16:creationId xmlns:a16="http://schemas.microsoft.com/office/drawing/2014/main" id="{BDF0D3DE-EC74-4C9F-AFA1-DC5CE5236B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6347"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blue and white logo&#10;&#10;Description automatically generated">
            <a:extLst>
              <a:ext uri="{FF2B5EF4-FFF2-40B4-BE49-F238E27FC236}">
                <a16:creationId xmlns:a16="http://schemas.microsoft.com/office/drawing/2014/main" id="{F79FDD0A-51A4-44BB-FF16-5803DBB2FEC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276799" y="206543"/>
            <a:ext cx="591746" cy="549034"/>
          </a:xfrm>
          <a:prstGeom prst="rect">
            <a:avLst/>
          </a:prstGeom>
        </p:spPr>
      </p:pic>
      <p:sp>
        <p:nvSpPr>
          <p:cNvPr id="4" name="TextBox 3">
            <a:extLst>
              <a:ext uri="{FF2B5EF4-FFF2-40B4-BE49-F238E27FC236}">
                <a16:creationId xmlns:a16="http://schemas.microsoft.com/office/drawing/2014/main" id="{7F024999-F403-D960-9B53-292D28D293B9}"/>
              </a:ext>
            </a:extLst>
          </p:cNvPr>
          <p:cNvSpPr txBox="1"/>
          <p:nvPr/>
        </p:nvSpPr>
        <p:spPr>
          <a:xfrm>
            <a:off x="868714" y="1895411"/>
            <a:ext cx="3074271" cy="1323439"/>
          </a:xfrm>
          <a:prstGeom prst="rect">
            <a:avLst/>
          </a:prstGeom>
          <a:noFill/>
        </p:spPr>
        <p:txBody>
          <a:bodyPr wrap="square" rtlCol="0">
            <a:spAutoFit/>
          </a:bodyPr>
          <a:lstStyle/>
          <a:p>
            <a:pPr algn="ctr"/>
            <a:r>
              <a:rPr lang="en-US" sz="4000" b="1" kern="1200" dirty="0">
                <a:solidFill>
                  <a:schemeClr val="tx1"/>
                </a:solidFill>
                <a:ea typeface="+mj-ea"/>
                <a:cs typeface="+mj-cs"/>
              </a:rPr>
              <a:t>All about you!</a:t>
            </a:r>
            <a:endParaRPr lang="en-GB" sz="4000" dirty="0"/>
          </a:p>
        </p:txBody>
      </p:sp>
      <p:pic>
        <p:nvPicPr>
          <p:cNvPr id="3" name="Picture 2">
            <a:extLst>
              <a:ext uri="{FF2B5EF4-FFF2-40B4-BE49-F238E27FC236}">
                <a16:creationId xmlns:a16="http://schemas.microsoft.com/office/drawing/2014/main" id="{6FADC503-BA91-CD08-31BD-230087289F0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658237" y="6155775"/>
            <a:ext cx="422353" cy="702225"/>
          </a:xfrm>
          <a:prstGeom prst="rect">
            <a:avLst/>
          </a:prstGeom>
        </p:spPr>
      </p:pic>
      <p:pic>
        <p:nvPicPr>
          <p:cNvPr id="8" name="Picture 7" descr="A white figure with arms outstretched&#10;&#10;AI-generated content may be incorrect.">
            <a:extLst>
              <a:ext uri="{FF2B5EF4-FFF2-40B4-BE49-F238E27FC236}">
                <a16:creationId xmlns:a16="http://schemas.microsoft.com/office/drawing/2014/main" id="{0E7F14DF-EFF9-7C52-7C58-0023D699DA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4836" y="2736380"/>
            <a:ext cx="3074272" cy="3074272"/>
          </a:xfrm>
          <a:prstGeom prst="rect">
            <a:avLst/>
          </a:prstGeom>
        </p:spPr>
      </p:pic>
    </p:spTree>
    <p:extLst>
      <p:ext uri="{BB962C8B-B14F-4D97-AF65-F5344CB8AC3E}">
        <p14:creationId xmlns:p14="http://schemas.microsoft.com/office/powerpoint/2010/main" val="1390913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791C03A-51EE-FA0B-431E-F7F66AA91907}"/>
              </a:ext>
            </a:extLst>
          </p:cNvPr>
          <p:cNvPicPr>
            <a:picLocks noChangeAspect="1"/>
          </p:cNvPicPr>
          <p:nvPr/>
        </p:nvPicPr>
        <p:blipFill>
          <a:blip r:embed="rId5"/>
          <a:stretch>
            <a:fillRect/>
          </a:stretch>
        </p:blipFill>
        <p:spPr>
          <a:xfrm>
            <a:off x="5711492" y="5059680"/>
            <a:ext cx="1798320" cy="1798320"/>
          </a:xfrm>
          <a:prstGeom prst="rect">
            <a:avLst/>
          </a:prstGeom>
        </p:spPr>
      </p:pic>
      <p:pic>
        <p:nvPicPr>
          <p:cNvPr id="24" name="Picture 23">
            <a:extLst>
              <a:ext uri="{FF2B5EF4-FFF2-40B4-BE49-F238E27FC236}">
                <a16:creationId xmlns:a16="http://schemas.microsoft.com/office/drawing/2014/main" id="{1B93E1C6-F544-F727-6697-B1AC0C9A671D}"/>
              </a:ext>
            </a:extLst>
          </p:cNvPr>
          <p:cNvPicPr>
            <a:picLocks noChangeAspect="1"/>
          </p:cNvPicPr>
          <p:nvPr/>
        </p:nvPicPr>
        <p:blipFill>
          <a:blip r:embed="rId5"/>
          <a:srcRect t="38869" r="48862" b="-2586"/>
          <a:stretch/>
        </p:blipFill>
        <p:spPr>
          <a:xfrm>
            <a:off x="11534565" y="0"/>
            <a:ext cx="657434" cy="819150"/>
          </a:xfrm>
          <a:prstGeom prst="rect">
            <a:avLst/>
          </a:prstGeom>
        </p:spPr>
      </p:pic>
      <p:pic>
        <p:nvPicPr>
          <p:cNvPr id="22" name="Picture 21">
            <a:extLst>
              <a:ext uri="{FF2B5EF4-FFF2-40B4-BE49-F238E27FC236}">
                <a16:creationId xmlns:a16="http://schemas.microsoft.com/office/drawing/2014/main" id="{1717E528-6CF5-F097-EDDD-A79300456DC6}"/>
              </a:ext>
            </a:extLst>
          </p:cNvPr>
          <p:cNvPicPr>
            <a:picLocks noChangeAspect="1"/>
          </p:cNvPicPr>
          <p:nvPr/>
        </p:nvPicPr>
        <p:blipFill>
          <a:blip r:embed="rId6"/>
          <a:stretch>
            <a:fillRect/>
          </a:stretch>
        </p:blipFill>
        <p:spPr>
          <a:xfrm>
            <a:off x="11177677" y="5569323"/>
            <a:ext cx="830443" cy="1237830"/>
          </a:xfrm>
          <a:prstGeom prst="rect">
            <a:avLst/>
          </a:prstGeom>
        </p:spPr>
      </p:pic>
      <p:sp>
        <p:nvSpPr>
          <p:cNvPr id="18" name="Rectangle 17">
            <a:extLst>
              <a:ext uri="{FF2B5EF4-FFF2-40B4-BE49-F238E27FC236}">
                <a16:creationId xmlns:a16="http://schemas.microsoft.com/office/drawing/2014/main" id="{ABD824D7-8F87-D4F6-D7F3-5052054F1BB7}"/>
              </a:ext>
            </a:extLst>
          </p:cNvPr>
          <p:cNvSpPr/>
          <p:nvPr/>
        </p:nvSpPr>
        <p:spPr>
          <a:xfrm>
            <a:off x="1" y="0"/>
            <a:ext cx="6448926" cy="6858000"/>
          </a:xfrm>
          <a:prstGeom prst="rect">
            <a:avLst/>
          </a:prstGeom>
          <a:solidFill>
            <a:srgbClr val="00B050"/>
          </a:solidFill>
          <a:ln w="57150">
            <a:noFill/>
          </a:ln>
        </p:spPr>
        <p:style>
          <a:lnRef idx="2">
            <a:schemeClr val="accent1">
              <a:shade val="15000"/>
            </a:schemeClr>
          </a:lnRef>
          <a:fillRef idx="1">
            <a:schemeClr val="accent1"/>
          </a:fillRef>
          <a:effectRef idx="0">
            <a:schemeClr val="accent1"/>
          </a:effectRef>
          <a:fontRef idx="minor">
            <a:schemeClr val="lt1"/>
          </a:fontRef>
        </p:style>
        <p:txBody>
          <a:bodyPr lIns="504000" tIns="900000" rIns="504000" bIns="900000" rtlCol="0" anchor="ctr"/>
          <a:lstStyle/>
          <a:p>
            <a:pPr algn="just"/>
            <a:endParaRPr lang="en-GB" i="1" dirty="0">
              <a:solidFill>
                <a:schemeClr val="tx1"/>
              </a:solidFill>
            </a:endParaRPr>
          </a:p>
        </p:txBody>
      </p:sp>
      <p:pic>
        <p:nvPicPr>
          <p:cNvPr id="1026" name="Picture 2">
            <a:extLst>
              <a:ext uri="{FF2B5EF4-FFF2-40B4-BE49-F238E27FC236}">
                <a16:creationId xmlns:a16="http://schemas.microsoft.com/office/drawing/2014/main" id="{AC55F030-0E6B-71E1-B5E2-34615F8282A4}"/>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2154" b="18254"/>
          <a:stretch/>
        </p:blipFill>
        <p:spPr bwMode="auto">
          <a:xfrm flipH="1">
            <a:off x="2705757" y="1507111"/>
            <a:ext cx="3045338" cy="25219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TT-20250408-WA0005">
            <a:hlinkClick r:id="" action="ppaction://media"/>
            <a:extLst>
              <a:ext uri="{FF2B5EF4-FFF2-40B4-BE49-F238E27FC236}">
                <a16:creationId xmlns:a16="http://schemas.microsoft.com/office/drawing/2014/main" id="{442B90C3-6D5F-FB6E-B91B-1F49A58743F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610820" y="4450080"/>
            <a:ext cx="609600" cy="609600"/>
          </a:xfrm>
          <a:prstGeom prst="rect">
            <a:avLst/>
          </a:prstGeom>
        </p:spPr>
      </p:pic>
      <p:pic>
        <p:nvPicPr>
          <p:cNvPr id="1028" name="Picture 4">
            <a:extLst>
              <a:ext uri="{FF2B5EF4-FFF2-40B4-BE49-F238E27FC236}">
                <a16:creationId xmlns:a16="http://schemas.microsoft.com/office/drawing/2014/main" id="{05422490-287E-1219-C0DC-96021A08F94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1147086">
            <a:off x="743430" y="1561764"/>
            <a:ext cx="1473092" cy="22945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DE643F8-2210-B5C9-EA33-8329ADE22C28}"/>
              </a:ext>
            </a:extLst>
          </p:cNvPr>
          <p:cNvSpPr txBox="1"/>
          <p:nvPr/>
        </p:nvSpPr>
        <p:spPr>
          <a:xfrm>
            <a:off x="6807021" y="2559424"/>
            <a:ext cx="4752690" cy="3970318"/>
          </a:xfrm>
          <a:prstGeom prst="rect">
            <a:avLst/>
          </a:prstGeom>
          <a:noFill/>
        </p:spPr>
        <p:txBody>
          <a:bodyPr wrap="square">
            <a:spAutoFit/>
          </a:bodyPr>
          <a:lstStyle/>
          <a:p>
            <a:pPr algn="ctr"/>
            <a:r>
              <a:rPr lang="en-GB" b="0" i="1" dirty="0">
                <a:solidFill>
                  <a:srgbClr val="222222"/>
                </a:solidFill>
                <a:effectLst/>
                <a:latin typeface="Arial" panose="020B0604020202020204" pitchFamily="34" charset="0"/>
              </a:rPr>
              <a:t>“I grew up in a society where I wasn’t just raised by my parents, but by my family, uncles, aunties, and the entire village was involved in our upbringing. There was a real sense of belonging and being part of the community. In the district we lived in, we didn’t have any relatives nearby, but the wider community made us feel like we were part of theirs. Community has always played an important role in my life, and on my journey as a refugee, we supported one another, understanding we were all in the same boat – both physically and metaphorically.”</a:t>
            </a:r>
            <a:endParaRPr lang="en-GB" dirty="0"/>
          </a:p>
        </p:txBody>
      </p:sp>
      <p:sp>
        <p:nvSpPr>
          <p:cNvPr id="13" name="TextBox 12">
            <a:extLst>
              <a:ext uri="{FF2B5EF4-FFF2-40B4-BE49-F238E27FC236}">
                <a16:creationId xmlns:a16="http://schemas.microsoft.com/office/drawing/2014/main" id="{C212354D-793A-D5CA-85C6-F0263970B964}"/>
              </a:ext>
            </a:extLst>
          </p:cNvPr>
          <p:cNvSpPr txBox="1"/>
          <p:nvPr/>
        </p:nvSpPr>
        <p:spPr>
          <a:xfrm>
            <a:off x="599101" y="378978"/>
            <a:ext cx="5151994" cy="928661"/>
          </a:xfrm>
          <a:custGeom>
            <a:avLst/>
            <a:gdLst>
              <a:gd name="connsiteX0" fmla="*/ 0 w 5151994"/>
              <a:gd name="connsiteY0" fmla="*/ 0 h 928661"/>
              <a:gd name="connsiteX1" fmla="*/ 540959 w 5151994"/>
              <a:gd name="connsiteY1" fmla="*/ 0 h 928661"/>
              <a:gd name="connsiteX2" fmla="*/ 1030399 w 5151994"/>
              <a:gd name="connsiteY2" fmla="*/ 0 h 928661"/>
              <a:gd name="connsiteX3" fmla="*/ 1519838 w 5151994"/>
              <a:gd name="connsiteY3" fmla="*/ 0 h 928661"/>
              <a:gd name="connsiteX4" fmla="*/ 2163837 w 5151994"/>
              <a:gd name="connsiteY4" fmla="*/ 0 h 928661"/>
              <a:gd name="connsiteX5" fmla="*/ 2756317 w 5151994"/>
              <a:gd name="connsiteY5" fmla="*/ 0 h 928661"/>
              <a:gd name="connsiteX6" fmla="*/ 3348796 w 5151994"/>
              <a:gd name="connsiteY6" fmla="*/ 0 h 928661"/>
              <a:gd name="connsiteX7" fmla="*/ 4044315 w 5151994"/>
              <a:gd name="connsiteY7" fmla="*/ 0 h 928661"/>
              <a:gd name="connsiteX8" fmla="*/ 4533755 w 5151994"/>
              <a:gd name="connsiteY8" fmla="*/ 0 h 928661"/>
              <a:gd name="connsiteX9" fmla="*/ 5151994 w 5151994"/>
              <a:gd name="connsiteY9" fmla="*/ 0 h 928661"/>
              <a:gd name="connsiteX10" fmla="*/ 5151994 w 5151994"/>
              <a:gd name="connsiteY10" fmla="*/ 482904 h 928661"/>
              <a:gd name="connsiteX11" fmla="*/ 5151994 w 5151994"/>
              <a:gd name="connsiteY11" fmla="*/ 928661 h 928661"/>
              <a:gd name="connsiteX12" fmla="*/ 4404955 w 5151994"/>
              <a:gd name="connsiteY12" fmla="*/ 928661 h 928661"/>
              <a:gd name="connsiteX13" fmla="*/ 3915515 w 5151994"/>
              <a:gd name="connsiteY13" fmla="*/ 928661 h 928661"/>
              <a:gd name="connsiteX14" fmla="*/ 3271516 w 5151994"/>
              <a:gd name="connsiteY14" fmla="*/ 928661 h 928661"/>
              <a:gd name="connsiteX15" fmla="*/ 2627517 w 5151994"/>
              <a:gd name="connsiteY15" fmla="*/ 928661 h 928661"/>
              <a:gd name="connsiteX16" fmla="*/ 1880478 w 5151994"/>
              <a:gd name="connsiteY16" fmla="*/ 928661 h 928661"/>
              <a:gd name="connsiteX17" fmla="*/ 1133439 w 5151994"/>
              <a:gd name="connsiteY17" fmla="*/ 928661 h 928661"/>
              <a:gd name="connsiteX18" fmla="*/ 0 w 5151994"/>
              <a:gd name="connsiteY18" fmla="*/ 928661 h 928661"/>
              <a:gd name="connsiteX19" fmla="*/ 0 w 5151994"/>
              <a:gd name="connsiteY19" fmla="*/ 473617 h 928661"/>
              <a:gd name="connsiteX20" fmla="*/ 0 w 5151994"/>
              <a:gd name="connsiteY20" fmla="*/ 0 h 92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1994" h="928661" fill="none" extrusionOk="0">
                <a:moveTo>
                  <a:pt x="0" y="0"/>
                </a:moveTo>
                <a:cubicBezTo>
                  <a:pt x="166082" y="12733"/>
                  <a:pt x="338519" y="-9327"/>
                  <a:pt x="540959" y="0"/>
                </a:cubicBezTo>
                <a:cubicBezTo>
                  <a:pt x="743399" y="9327"/>
                  <a:pt x="869009" y="285"/>
                  <a:pt x="1030399" y="0"/>
                </a:cubicBezTo>
                <a:cubicBezTo>
                  <a:pt x="1191789" y="-285"/>
                  <a:pt x="1296693" y="10402"/>
                  <a:pt x="1519838" y="0"/>
                </a:cubicBezTo>
                <a:cubicBezTo>
                  <a:pt x="1742983" y="-10402"/>
                  <a:pt x="1908106" y="26597"/>
                  <a:pt x="2163837" y="0"/>
                </a:cubicBezTo>
                <a:cubicBezTo>
                  <a:pt x="2419568" y="-26597"/>
                  <a:pt x="2597951" y="27871"/>
                  <a:pt x="2756317" y="0"/>
                </a:cubicBezTo>
                <a:cubicBezTo>
                  <a:pt x="2914683" y="-27871"/>
                  <a:pt x="3081664" y="-18838"/>
                  <a:pt x="3348796" y="0"/>
                </a:cubicBezTo>
                <a:cubicBezTo>
                  <a:pt x="3615928" y="18838"/>
                  <a:pt x="3816688" y="3509"/>
                  <a:pt x="4044315" y="0"/>
                </a:cubicBezTo>
                <a:cubicBezTo>
                  <a:pt x="4271942" y="-3509"/>
                  <a:pt x="4316039" y="-3381"/>
                  <a:pt x="4533755" y="0"/>
                </a:cubicBezTo>
                <a:cubicBezTo>
                  <a:pt x="4751471" y="3381"/>
                  <a:pt x="4857617" y="-19111"/>
                  <a:pt x="5151994" y="0"/>
                </a:cubicBezTo>
                <a:cubicBezTo>
                  <a:pt x="5169434" y="237435"/>
                  <a:pt x="5143166" y="260163"/>
                  <a:pt x="5151994" y="482904"/>
                </a:cubicBezTo>
                <a:cubicBezTo>
                  <a:pt x="5160822" y="705645"/>
                  <a:pt x="5162310" y="833049"/>
                  <a:pt x="5151994" y="928661"/>
                </a:cubicBezTo>
                <a:cubicBezTo>
                  <a:pt x="4829282" y="953855"/>
                  <a:pt x="4628841" y="903777"/>
                  <a:pt x="4404955" y="928661"/>
                </a:cubicBezTo>
                <a:cubicBezTo>
                  <a:pt x="4181069" y="953545"/>
                  <a:pt x="4123008" y="912973"/>
                  <a:pt x="3915515" y="928661"/>
                </a:cubicBezTo>
                <a:cubicBezTo>
                  <a:pt x="3708022" y="944349"/>
                  <a:pt x="3404070" y="912650"/>
                  <a:pt x="3271516" y="928661"/>
                </a:cubicBezTo>
                <a:cubicBezTo>
                  <a:pt x="3138962" y="944672"/>
                  <a:pt x="2901420" y="935564"/>
                  <a:pt x="2627517" y="928661"/>
                </a:cubicBezTo>
                <a:cubicBezTo>
                  <a:pt x="2353614" y="921758"/>
                  <a:pt x="2248886" y="959997"/>
                  <a:pt x="1880478" y="928661"/>
                </a:cubicBezTo>
                <a:cubicBezTo>
                  <a:pt x="1512070" y="897325"/>
                  <a:pt x="1338570" y="925226"/>
                  <a:pt x="1133439" y="928661"/>
                </a:cubicBezTo>
                <a:cubicBezTo>
                  <a:pt x="928308" y="932096"/>
                  <a:pt x="566653" y="931204"/>
                  <a:pt x="0" y="928661"/>
                </a:cubicBezTo>
                <a:cubicBezTo>
                  <a:pt x="10712" y="819502"/>
                  <a:pt x="-15160" y="672273"/>
                  <a:pt x="0" y="473617"/>
                </a:cubicBezTo>
                <a:cubicBezTo>
                  <a:pt x="15160" y="274961"/>
                  <a:pt x="-1250" y="123094"/>
                  <a:pt x="0" y="0"/>
                </a:cubicBezTo>
                <a:close/>
              </a:path>
              <a:path w="5151994" h="928661" stroke="0" extrusionOk="0">
                <a:moveTo>
                  <a:pt x="0" y="0"/>
                </a:moveTo>
                <a:cubicBezTo>
                  <a:pt x="161399" y="24842"/>
                  <a:pt x="449318" y="30394"/>
                  <a:pt x="643999" y="0"/>
                </a:cubicBezTo>
                <a:cubicBezTo>
                  <a:pt x="838680" y="-30394"/>
                  <a:pt x="1097954" y="1098"/>
                  <a:pt x="1391038" y="0"/>
                </a:cubicBezTo>
                <a:cubicBezTo>
                  <a:pt x="1684122" y="-1098"/>
                  <a:pt x="1684203" y="8886"/>
                  <a:pt x="1931998" y="0"/>
                </a:cubicBezTo>
                <a:cubicBezTo>
                  <a:pt x="2179793" y="-8886"/>
                  <a:pt x="2425027" y="16182"/>
                  <a:pt x="2627517" y="0"/>
                </a:cubicBezTo>
                <a:cubicBezTo>
                  <a:pt x="2830007" y="-16182"/>
                  <a:pt x="2943325" y="-2898"/>
                  <a:pt x="3168476" y="0"/>
                </a:cubicBezTo>
                <a:cubicBezTo>
                  <a:pt x="3393627" y="2898"/>
                  <a:pt x="3548120" y="14609"/>
                  <a:pt x="3760956" y="0"/>
                </a:cubicBezTo>
                <a:cubicBezTo>
                  <a:pt x="3973792" y="-14609"/>
                  <a:pt x="4081277" y="-2393"/>
                  <a:pt x="4301915" y="0"/>
                </a:cubicBezTo>
                <a:cubicBezTo>
                  <a:pt x="4522553" y="2393"/>
                  <a:pt x="4909265" y="17888"/>
                  <a:pt x="5151994" y="0"/>
                </a:cubicBezTo>
                <a:cubicBezTo>
                  <a:pt x="5132558" y="221828"/>
                  <a:pt x="5166973" y="316855"/>
                  <a:pt x="5151994" y="473617"/>
                </a:cubicBezTo>
                <a:cubicBezTo>
                  <a:pt x="5137015" y="630379"/>
                  <a:pt x="5142996" y="775416"/>
                  <a:pt x="5151994" y="928661"/>
                </a:cubicBezTo>
                <a:cubicBezTo>
                  <a:pt x="5012887" y="919495"/>
                  <a:pt x="4812749" y="939045"/>
                  <a:pt x="4611035" y="928661"/>
                </a:cubicBezTo>
                <a:cubicBezTo>
                  <a:pt x="4409321" y="918277"/>
                  <a:pt x="4274382" y="928607"/>
                  <a:pt x="4121595" y="928661"/>
                </a:cubicBezTo>
                <a:cubicBezTo>
                  <a:pt x="3968808" y="928715"/>
                  <a:pt x="3727451" y="924732"/>
                  <a:pt x="3477596" y="928661"/>
                </a:cubicBezTo>
                <a:cubicBezTo>
                  <a:pt x="3227741" y="932590"/>
                  <a:pt x="3027710" y="929649"/>
                  <a:pt x="2782077" y="928661"/>
                </a:cubicBezTo>
                <a:cubicBezTo>
                  <a:pt x="2536444" y="927673"/>
                  <a:pt x="2296219" y="906328"/>
                  <a:pt x="2138078" y="928661"/>
                </a:cubicBezTo>
                <a:cubicBezTo>
                  <a:pt x="1979937" y="950994"/>
                  <a:pt x="1715540" y="929977"/>
                  <a:pt x="1597118" y="928661"/>
                </a:cubicBezTo>
                <a:cubicBezTo>
                  <a:pt x="1478696" y="927345"/>
                  <a:pt x="1283853" y="921619"/>
                  <a:pt x="1004639" y="928661"/>
                </a:cubicBezTo>
                <a:cubicBezTo>
                  <a:pt x="725425" y="935703"/>
                  <a:pt x="419710" y="943751"/>
                  <a:pt x="0" y="928661"/>
                </a:cubicBezTo>
                <a:cubicBezTo>
                  <a:pt x="-19720" y="792266"/>
                  <a:pt x="16784" y="650257"/>
                  <a:pt x="0" y="464331"/>
                </a:cubicBezTo>
                <a:cubicBezTo>
                  <a:pt x="-16784" y="278405"/>
                  <a:pt x="14821" y="105562"/>
                  <a:pt x="0" y="0"/>
                </a:cubicBezTo>
                <a:close/>
              </a:path>
            </a:pathLst>
          </a:custGeom>
          <a:solidFill>
            <a:srgbClr val="FFF200"/>
          </a:solidFill>
          <a:ln w="57150" cap="flat">
            <a:solidFill>
              <a:schemeClr val="tx1"/>
            </a:solidFill>
            <a:extLst>
              <a:ext uri="{C807C97D-BFC1-408E-A445-0C87EB9F89A2}">
                <ask:lineSketchStyleProps xmlns:ask="http://schemas.microsoft.com/office/drawing/2018/sketchyshapes" sd="101297750">
                  <a:prstGeom prst="rect">
                    <a:avLst/>
                  </a:prstGeom>
                  <ask:type>
                    <ask:lineSketchFreehand/>
                  </ask:type>
                </ask:lineSketchStyleProps>
              </a:ext>
            </a:extLst>
          </a:ln>
        </p:spPr>
        <p:txBody>
          <a:bodyPr vert="horz" wrap="square" lIns="360000" tIns="216000" rIns="144000" bIns="216000" anchor="ctr" anchorCtr="0" compatLnSpc="1">
            <a:spAutoFit/>
          </a:bodyPr>
          <a:lstStyle/>
          <a:p>
            <a:pPr marL="0" indent="0">
              <a:buNone/>
            </a:pPr>
            <a:r>
              <a:rPr lang="en-GB" sz="3200" b="1" dirty="0"/>
              <a:t>Meet Gulwali</a:t>
            </a:r>
          </a:p>
        </p:txBody>
      </p:sp>
      <p:sp>
        <p:nvSpPr>
          <p:cNvPr id="14" name="TextBox 13">
            <a:extLst>
              <a:ext uri="{FF2B5EF4-FFF2-40B4-BE49-F238E27FC236}">
                <a16:creationId xmlns:a16="http://schemas.microsoft.com/office/drawing/2014/main" id="{AAD7FF01-3FE7-4BF4-330D-100889B54B0A}"/>
              </a:ext>
            </a:extLst>
          </p:cNvPr>
          <p:cNvSpPr txBox="1"/>
          <p:nvPr/>
        </p:nvSpPr>
        <p:spPr>
          <a:xfrm>
            <a:off x="599101" y="4237896"/>
            <a:ext cx="5151994" cy="2260436"/>
          </a:xfrm>
          <a:custGeom>
            <a:avLst/>
            <a:gdLst>
              <a:gd name="connsiteX0" fmla="*/ 0 w 5151994"/>
              <a:gd name="connsiteY0" fmla="*/ 0 h 2260436"/>
              <a:gd name="connsiteX1" fmla="*/ 489439 w 5151994"/>
              <a:gd name="connsiteY1" fmla="*/ 0 h 2260436"/>
              <a:gd name="connsiteX2" fmla="*/ 978879 w 5151994"/>
              <a:gd name="connsiteY2" fmla="*/ 0 h 2260436"/>
              <a:gd name="connsiteX3" fmla="*/ 1725918 w 5151994"/>
              <a:gd name="connsiteY3" fmla="*/ 0 h 2260436"/>
              <a:gd name="connsiteX4" fmla="*/ 2215357 w 5151994"/>
              <a:gd name="connsiteY4" fmla="*/ 0 h 2260436"/>
              <a:gd name="connsiteX5" fmla="*/ 2807837 w 5151994"/>
              <a:gd name="connsiteY5" fmla="*/ 0 h 2260436"/>
              <a:gd name="connsiteX6" fmla="*/ 3451836 w 5151994"/>
              <a:gd name="connsiteY6" fmla="*/ 0 h 2260436"/>
              <a:gd name="connsiteX7" fmla="*/ 4095835 w 5151994"/>
              <a:gd name="connsiteY7" fmla="*/ 0 h 2260436"/>
              <a:gd name="connsiteX8" fmla="*/ 4585275 w 5151994"/>
              <a:gd name="connsiteY8" fmla="*/ 0 h 2260436"/>
              <a:gd name="connsiteX9" fmla="*/ 5151994 w 5151994"/>
              <a:gd name="connsiteY9" fmla="*/ 0 h 2260436"/>
              <a:gd name="connsiteX10" fmla="*/ 5151994 w 5151994"/>
              <a:gd name="connsiteY10" fmla="*/ 542505 h 2260436"/>
              <a:gd name="connsiteX11" fmla="*/ 5151994 w 5151994"/>
              <a:gd name="connsiteY11" fmla="*/ 1130218 h 2260436"/>
              <a:gd name="connsiteX12" fmla="*/ 5151994 w 5151994"/>
              <a:gd name="connsiteY12" fmla="*/ 1717931 h 2260436"/>
              <a:gd name="connsiteX13" fmla="*/ 5151994 w 5151994"/>
              <a:gd name="connsiteY13" fmla="*/ 2260436 h 2260436"/>
              <a:gd name="connsiteX14" fmla="*/ 4662555 w 5151994"/>
              <a:gd name="connsiteY14" fmla="*/ 2260436 h 2260436"/>
              <a:gd name="connsiteX15" fmla="*/ 4070075 w 5151994"/>
              <a:gd name="connsiteY15" fmla="*/ 2260436 h 2260436"/>
              <a:gd name="connsiteX16" fmla="*/ 3426076 w 5151994"/>
              <a:gd name="connsiteY16" fmla="*/ 2260436 h 2260436"/>
              <a:gd name="connsiteX17" fmla="*/ 2679037 w 5151994"/>
              <a:gd name="connsiteY17" fmla="*/ 2260436 h 2260436"/>
              <a:gd name="connsiteX18" fmla="*/ 1931998 w 5151994"/>
              <a:gd name="connsiteY18" fmla="*/ 2260436 h 2260436"/>
              <a:gd name="connsiteX19" fmla="*/ 1287999 w 5151994"/>
              <a:gd name="connsiteY19" fmla="*/ 2260436 h 2260436"/>
              <a:gd name="connsiteX20" fmla="*/ 798559 w 5151994"/>
              <a:gd name="connsiteY20" fmla="*/ 2260436 h 2260436"/>
              <a:gd name="connsiteX21" fmla="*/ 0 w 5151994"/>
              <a:gd name="connsiteY21" fmla="*/ 2260436 h 2260436"/>
              <a:gd name="connsiteX22" fmla="*/ 0 w 5151994"/>
              <a:gd name="connsiteY22" fmla="*/ 1717931 h 2260436"/>
              <a:gd name="connsiteX23" fmla="*/ 0 w 5151994"/>
              <a:gd name="connsiteY23" fmla="*/ 1198031 h 2260436"/>
              <a:gd name="connsiteX24" fmla="*/ 0 w 5151994"/>
              <a:gd name="connsiteY24" fmla="*/ 587713 h 2260436"/>
              <a:gd name="connsiteX25" fmla="*/ 0 w 5151994"/>
              <a:gd name="connsiteY25" fmla="*/ 0 h 2260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51994" h="2260436" fill="none" extrusionOk="0">
                <a:moveTo>
                  <a:pt x="0" y="0"/>
                </a:moveTo>
                <a:cubicBezTo>
                  <a:pt x="187689" y="-15076"/>
                  <a:pt x="290228" y="17079"/>
                  <a:pt x="489439" y="0"/>
                </a:cubicBezTo>
                <a:cubicBezTo>
                  <a:pt x="688650" y="-17079"/>
                  <a:pt x="802705" y="1404"/>
                  <a:pt x="978879" y="0"/>
                </a:cubicBezTo>
                <a:cubicBezTo>
                  <a:pt x="1155053" y="-1404"/>
                  <a:pt x="1385264" y="14767"/>
                  <a:pt x="1725918" y="0"/>
                </a:cubicBezTo>
                <a:cubicBezTo>
                  <a:pt x="2066572" y="-14767"/>
                  <a:pt x="2113481" y="-6838"/>
                  <a:pt x="2215357" y="0"/>
                </a:cubicBezTo>
                <a:cubicBezTo>
                  <a:pt x="2317233" y="6838"/>
                  <a:pt x="2676186" y="-10767"/>
                  <a:pt x="2807837" y="0"/>
                </a:cubicBezTo>
                <a:cubicBezTo>
                  <a:pt x="2939488" y="10767"/>
                  <a:pt x="3282385" y="-24002"/>
                  <a:pt x="3451836" y="0"/>
                </a:cubicBezTo>
                <a:cubicBezTo>
                  <a:pt x="3621287" y="24002"/>
                  <a:pt x="3801822" y="6633"/>
                  <a:pt x="4095835" y="0"/>
                </a:cubicBezTo>
                <a:cubicBezTo>
                  <a:pt x="4389848" y="-6633"/>
                  <a:pt x="4402158" y="21461"/>
                  <a:pt x="4585275" y="0"/>
                </a:cubicBezTo>
                <a:cubicBezTo>
                  <a:pt x="4768392" y="-21461"/>
                  <a:pt x="4930110" y="2385"/>
                  <a:pt x="5151994" y="0"/>
                </a:cubicBezTo>
                <a:cubicBezTo>
                  <a:pt x="5150332" y="226937"/>
                  <a:pt x="5139871" y="394137"/>
                  <a:pt x="5151994" y="542505"/>
                </a:cubicBezTo>
                <a:cubicBezTo>
                  <a:pt x="5164117" y="690873"/>
                  <a:pt x="5143898" y="894215"/>
                  <a:pt x="5151994" y="1130218"/>
                </a:cubicBezTo>
                <a:cubicBezTo>
                  <a:pt x="5160090" y="1366221"/>
                  <a:pt x="5179080" y="1467105"/>
                  <a:pt x="5151994" y="1717931"/>
                </a:cubicBezTo>
                <a:cubicBezTo>
                  <a:pt x="5124908" y="1968757"/>
                  <a:pt x="5173554" y="2132646"/>
                  <a:pt x="5151994" y="2260436"/>
                </a:cubicBezTo>
                <a:cubicBezTo>
                  <a:pt x="5036085" y="2237645"/>
                  <a:pt x="4870325" y="2248832"/>
                  <a:pt x="4662555" y="2260436"/>
                </a:cubicBezTo>
                <a:cubicBezTo>
                  <a:pt x="4454785" y="2272040"/>
                  <a:pt x="4234846" y="2251884"/>
                  <a:pt x="4070075" y="2260436"/>
                </a:cubicBezTo>
                <a:cubicBezTo>
                  <a:pt x="3905304" y="2268988"/>
                  <a:pt x="3741388" y="2236800"/>
                  <a:pt x="3426076" y="2260436"/>
                </a:cubicBezTo>
                <a:cubicBezTo>
                  <a:pt x="3110764" y="2284072"/>
                  <a:pt x="2847696" y="2259645"/>
                  <a:pt x="2679037" y="2260436"/>
                </a:cubicBezTo>
                <a:cubicBezTo>
                  <a:pt x="2510378" y="2261227"/>
                  <a:pt x="2212669" y="2230481"/>
                  <a:pt x="1931998" y="2260436"/>
                </a:cubicBezTo>
                <a:cubicBezTo>
                  <a:pt x="1651327" y="2290391"/>
                  <a:pt x="1434973" y="2247741"/>
                  <a:pt x="1287999" y="2260436"/>
                </a:cubicBezTo>
                <a:cubicBezTo>
                  <a:pt x="1141025" y="2273131"/>
                  <a:pt x="921701" y="2263992"/>
                  <a:pt x="798559" y="2260436"/>
                </a:cubicBezTo>
                <a:cubicBezTo>
                  <a:pt x="675417" y="2256880"/>
                  <a:pt x="272081" y="2287389"/>
                  <a:pt x="0" y="2260436"/>
                </a:cubicBezTo>
                <a:cubicBezTo>
                  <a:pt x="18017" y="2056520"/>
                  <a:pt x="-9814" y="1874194"/>
                  <a:pt x="0" y="1717931"/>
                </a:cubicBezTo>
                <a:cubicBezTo>
                  <a:pt x="9814" y="1561668"/>
                  <a:pt x="-25901" y="1371679"/>
                  <a:pt x="0" y="1198031"/>
                </a:cubicBezTo>
                <a:cubicBezTo>
                  <a:pt x="25901" y="1024383"/>
                  <a:pt x="19771" y="781865"/>
                  <a:pt x="0" y="587713"/>
                </a:cubicBezTo>
                <a:cubicBezTo>
                  <a:pt x="-19771" y="393561"/>
                  <a:pt x="5685" y="205914"/>
                  <a:pt x="0" y="0"/>
                </a:cubicBezTo>
                <a:close/>
              </a:path>
              <a:path w="5151994" h="2260436" stroke="0" extrusionOk="0">
                <a:moveTo>
                  <a:pt x="0" y="0"/>
                </a:moveTo>
                <a:cubicBezTo>
                  <a:pt x="174067" y="-26884"/>
                  <a:pt x="549991" y="-31143"/>
                  <a:pt x="747039" y="0"/>
                </a:cubicBezTo>
                <a:cubicBezTo>
                  <a:pt x="944087" y="31143"/>
                  <a:pt x="1163675" y="17221"/>
                  <a:pt x="1339518" y="0"/>
                </a:cubicBezTo>
                <a:cubicBezTo>
                  <a:pt x="1515361" y="-17221"/>
                  <a:pt x="1670049" y="-13870"/>
                  <a:pt x="1828958" y="0"/>
                </a:cubicBezTo>
                <a:cubicBezTo>
                  <a:pt x="1987867" y="13870"/>
                  <a:pt x="2142272" y="8860"/>
                  <a:pt x="2369917" y="0"/>
                </a:cubicBezTo>
                <a:cubicBezTo>
                  <a:pt x="2597562" y="-8860"/>
                  <a:pt x="2747758" y="-20798"/>
                  <a:pt x="2962397" y="0"/>
                </a:cubicBezTo>
                <a:cubicBezTo>
                  <a:pt x="3177036" y="20798"/>
                  <a:pt x="3316853" y="23216"/>
                  <a:pt x="3503356" y="0"/>
                </a:cubicBezTo>
                <a:cubicBezTo>
                  <a:pt x="3689859" y="-23216"/>
                  <a:pt x="4068424" y="13666"/>
                  <a:pt x="4250395" y="0"/>
                </a:cubicBezTo>
                <a:cubicBezTo>
                  <a:pt x="4432366" y="-13666"/>
                  <a:pt x="4946525" y="19731"/>
                  <a:pt x="5151994" y="0"/>
                </a:cubicBezTo>
                <a:cubicBezTo>
                  <a:pt x="5167907" y="259713"/>
                  <a:pt x="5150409" y="406348"/>
                  <a:pt x="5151994" y="587713"/>
                </a:cubicBezTo>
                <a:cubicBezTo>
                  <a:pt x="5153579" y="769078"/>
                  <a:pt x="5131921" y="900463"/>
                  <a:pt x="5151994" y="1175427"/>
                </a:cubicBezTo>
                <a:cubicBezTo>
                  <a:pt x="5172067" y="1450391"/>
                  <a:pt x="5148128" y="1483546"/>
                  <a:pt x="5151994" y="1672723"/>
                </a:cubicBezTo>
                <a:cubicBezTo>
                  <a:pt x="5155860" y="1861900"/>
                  <a:pt x="5142353" y="1979037"/>
                  <a:pt x="5151994" y="2260436"/>
                </a:cubicBezTo>
                <a:cubicBezTo>
                  <a:pt x="4915886" y="2240264"/>
                  <a:pt x="4703802" y="2251168"/>
                  <a:pt x="4507995" y="2260436"/>
                </a:cubicBezTo>
                <a:cubicBezTo>
                  <a:pt x="4312188" y="2269704"/>
                  <a:pt x="4153548" y="2286055"/>
                  <a:pt x="3915515" y="2260436"/>
                </a:cubicBezTo>
                <a:cubicBezTo>
                  <a:pt x="3677482" y="2234817"/>
                  <a:pt x="3550475" y="2287195"/>
                  <a:pt x="3271516" y="2260436"/>
                </a:cubicBezTo>
                <a:cubicBezTo>
                  <a:pt x="2992557" y="2233677"/>
                  <a:pt x="2811115" y="2290418"/>
                  <a:pt x="2575997" y="2260436"/>
                </a:cubicBezTo>
                <a:cubicBezTo>
                  <a:pt x="2340879" y="2230454"/>
                  <a:pt x="2292575" y="2233520"/>
                  <a:pt x="2035038" y="2260436"/>
                </a:cubicBezTo>
                <a:cubicBezTo>
                  <a:pt x="1777501" y="2287352"/>
                  <a:pt x="1694583" y="2246154"/>
                  <a:pt x="1494078" y="2260436"/>
                </a:cubicBezTo>
                <a:cubicBezTo>
                  <a:pt x="1293573" y="2274718"/>
                  <a:pt x="1093510" y="2269562"/>
                  <a:pt x="798559" y="2260436"/>
                </a:cubicBezTo>
                <a:cubicBezTo>
                  <a:pt x="503608" y="2251310"/>
                  <a:pt x="243064" y="2261451"/>
                  <a:pt x="0" y="2260436"/>
                </a:cubicBezTo>
                <a:cubicBezTo>
                  <a:pt x="16454" y="2079683"/>
                  <a:pt x="12843" y="1933712"/>
                  <a:pt x="0" y="1763140"/>
                </a:cubicBezTo>
                <a:cubicBezTo>
                  <a:pt x="-12843" y="1592568"/>
                  <a:pt x="-21106" y="1458128"/>
                  <a:pt x="0" y="1220635"/>
                </a:cubicBezTo>
                <a:cubicBezTo>
                  <a:pt x="21106" y="983142"/>
                  <a:pt x="27082" y="850510"/>
                  <a:pt x="0" y="655526"/>
                </a:cubicBezTo>
                <a:cubicBezTo>
                  <a:pt x="-27082" y="460542"/>
                  <a:pt x="-3083" y="209406"/>
                  <a:pt x="0" y="0"/>
                </a:cubicBezTo>
                <a:close/>
              </a:path>
            </a:pathLst>
          </a:custGeom>
          <a:solidFill>
            <a:schemeClr val="bg2"/>
          </a:solidFill>
          <a:ln w="57150">
            <a:solidFill>
              <a:schemeClr val="tx1"/>
            </a:solidFill>
            <a:extLst>
              <a:ext uri="{C807C97D-BFC1-408E-A445-0C87EB9F89A2}">
                <ask:lineSketchStyleProps xmlns:ask="http://schemas.microsoft.com/office/drawing/2018/sketchyshapes" sd="4126789386">
                  <a:prstGeom prst="rect">
                    <a:avLst/>
                  </a:prstGeom>
                  <ask:type>
                    <ask:lineSketchFreehand/>
                  </ask:type>
                </ask:lineSketchStyleProps>
              </a:ext>
            </a:extLst>
          </a:ln>
        </p:spPr>
        <p:txBody>
          <a:bodyPr wrap="square" lIns="216000" tIns="216000" rIns="216000" bIns="216000">
            <a:spAutoFit/>
          </a:bodyPr>
          <a:lstStyle/>
          <a:p>
            <a:pPr algn="l">
              <a:lnSpc>
                <a:spcPts val="2160"/>
              </a:lnSpc>
              <a:spcBef>
                <a:spcPts val="1051"/>
              </a:spcBef>
            </a:pPr>
            <a:r>
              <a:rPr lang="en-GB" b="1" dirty="0">
                <a:latin typeface="+mj-lt"/>
              </a:rPr>
              <a:t>In </a:t>
            </a:r>
            <a:r>
              <a:rPr lang="en-GB" b="1" i="0" dirty="0">
                <a:effectLst/>
                <a:latin typeface="+mj-lt"/>
              </a:rPr>
              <a:t>The Lightless Sky,  Gulwali shares his story of escape from the Taliban in Afghanistan to finding safety in the UK as a twelve year old child refugee.</a:t>
            </a:r>
          </a:p>
          <a:p>
            <a:pPr algn="l">
              <a:lnSpc>
                <a:spcPts val="2160"/>
              </a:lnSpc>
              <a:spcBef>
                <a:spcPts val="1051"/>
              </a:spcBef>
            </a:pPr>
            <a:r>
              <a:rPr lang="en-GB" b="1" i="0" dirty="0">
                <a:effectLst/>
                <a:latin typeface="+mj-lt"/>
              </a:rPr>
              <a:t>Today he is a world-renowned author, spokesperson and international speaker on behalf of refugees globally.</a:t>
            </a:r>
          </a:p>
        </p:txBody>
      </p:sp>
      <p:sp>
        <p:nvSpPr>
          <p:cNvPr id="15" name="Speech Bubble: Rectangle with Corners Rounded 14">
            <a:extLst>
              <a:ext uri="{FF2B5EF4-FFF2-40B4-BE49-F238E27FC236}">
                <a16:creationId xmlns:a16="http://schemas.microsoft.com/office/drawing/2014/main" id="{37609135-0FC8-39D6-F0A0-058012B1BFFF}"/>
              </a:ext>
            </a:extLst>
          </p:cNvPr>
          <p:cNvSpPr/>
          <p:nvPr/>
        </p:nvSpPr>
        <p:spPr>
          <a:xfrm>
            <a:off x="5991541" y="224167"/>
            <a:ext cx="5654842" cy="2157048"/>
          </a:xfrm>
          <a:prstGeom prst="wedgeRoundRectCallout">
            <a:avLst>
              <a:gd name="adj1" fmla="val -64447"/>
              <a:gd name="adj2" fmla="val 65167"/>
              <a:gd name="adj3" fmla="val 16667"/>
            </a:avLst>
          </a:prstGeom>
          <a:solidFill>
            <a:schemeClr val="bg1">
              <a:lumMod val="95000"/>
            </a:schemeClr>
          </a:solidFill>
          <a:ln w="57150"/>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algn="ctr" fontAlgn="base"/>
            <a:r>
              <a:rPr lang="en-GB" sz="2400" b="1" dirty="0">
                <a:solidFill>
                  <a:srgbClr val="242424"/>
                </a:solidFill>
                <a:latin typeface="Segoe UI" panose="020B0502040204020203" pitchFamily="34" charset="0"/>
              </a:rPr>
              <a:t> </a:t>
            </a:r>
            <a:r>
              <a:rPr lang="ps-AF" sz="2400" b="1" i="0" dirty="0">
                <a:solidFill>
                  <a:srgbClr val="242424"/>
                </a:solidFill>
                <a:effectLst/>
                <a:latin typeface="Segoe UI" panose="020B0502040204020203" pitchFamily="34" charset="0"/>
              </a:rPr>
              <a:t>ټولنې تل زما په ژوند کې مهم رول لوبولی دی.</a:t>
            </a:r>
            <a:endParaRPr lang="en-GB" sz="2400" b="1" i="0" dirty="0">
              <a:solidFill>
                <a:srgbClr val="242424"/>
              </a:solidFill>
              <a:effectLst/>
              <a:latin typeface="Segoe UI" panose="020B0502040204020203" pitchFamily="34" charset="0"/>
            </a:endParaRPr>
          </a:p>
          <a:p>
            <a:pPr algn="ctr" fontAlgn="base"/>
            <a:endParaRPr lang="en-GB" sz="800" b="1" i="1" dirty="0">
              <a:solidFill>
                <a:srgbClr val="222222"/>
              </a:solidFill>
              <a:effectLst/>
              <a:latin typeface="Arial" panose="020B0604020202020204" pitchFamily="34" charset="0"/>
            </a:endParaRPr>
          </a:p>
          <a:p>
            <a:pPr algn="ctr" fontAlgn="base"/>
            <a:r>
              <a:rPr lang="en-GB" sz="2000" b="1" i="1" dirty="0">
                <a:solidFill>
                  <a:srgbClr val="222222"/>
                </a:solidFill>
                <a:effectLst/>
                <a:latin typeface="Arial" panose="020B0604020202020204" pitchFamily="34" charset="0"/>
              </a:rPr>
              <a:t>Community has always played an important role in my life.</a:t>
            </a:r>
          </a:p>
          <a:p>
            <a:pPr algn="ctr" fontAlgn="base"/>
            <a:endParaRPr lang="en-GB" sz="800" b="1" dirty="0">
              <a:solidFill>
                <a:schemeClr val="tx1"/>
              </a:solidFill>
            </a:endParaRPr>
          </a:p>
          <a:p>
            <a:pPr algn="ctr" fontAlgn="base"/>
            <a:r>
              <a:rPr lang="en-GB" sz="2000" i="1" dirty="0">
                <a:solidFill>
                  <a:schemeClr val="tx1"/>
                </a:solidFill>
              </a:rPr>
              <a:t>Gulwali’s first language is Pashto</a:t>
            </a:r>
          </a:p>
          <a:p>
            <a:pPr algn="ctr" fontAlgn="base"/>
            <a:endParaRPr lang="en-GB" sz="800" b="1" dirty="0"/>
          </a:p>
        </p:txBody>
      </p:sp>
      <p:pic>
        <p:nvPicPr>
          <p:cNvPr id="1030" name="Picture 6" descr="Asylum Speakers">
            <a:extLst>
              <a:ext uri="{FF2B5EF4-FFF2-40B4-BE49-F238E27FC236}">
                <a16:creationId xmlns:a16="http://schemas.microsoft.com/office/drawing/2014/main" id="{23E26431-65E6-EC2A-4E42-35CCB6F8A64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72867" y="1602418"/>
            <a:ext cx="1669908" cy="21939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D2D3FBED-141E-D17C-4C28-2ABDB1B0E25B}"/>
              </a:ext>
            </a:extLst>
          </p:cNvPr>
          <p:cNvPicPr>
            <a:picLocks noChangeAspect="1"/>
          </p:cNvPicPr>
          <p:nvPr/>
        </p:nvPicPr>
        <p:blipFill>
          <a:blip r:embed="rId11"/>
          <a:stretch>
            <a:fillRect/>
          </a:stretch>
        </p:blipFill>
        <p:spPr>
          <a:xfrm>
            <a:off x="11410459" y="4650105"/>
            <a:ext cx="771525" cy="819150"/>
          </a:xfrm>
          <a:prstGeom prst="rect">
            <a:avLst/>
          </a:prstGeom>
        </p:spPr>
      </p:pic>
      <p:pic>
        <p:nvPicPr>
          <p:cNvPr id="30" name="PTT-20250408-WA0005">
            <a:hlinkClick r:id="" action="ppaction://media"/>
            <a:extLst>
              <a:ext uri="{FF2B5EF4-FFF2-40B4-BE49-F238E27FC236}">
                <a16:creationId xmlns:a16="http://schemas.microsoft.com/office/drawing/2014/main" id="{F65CE5E5-F514-68EA-FEE6-1AF5EAF0C81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734682" y="1407314"/>
            <a:ext cx="609600" cy="609600"/>
          </a:xfrm>
          <a:prstGeom prst="rect">
            <a:avLst/>
          </a:prstGeom>
        </p:spPr>
      </p:pic>
    </p:spTree>
    <p:extLst>
      <p:ext uri="{BB962C8B-B14F-4D97-AF65-F5344CB8AC3E}">
        <p14:creationId xmlns:p14="http://schemas.microsoft.com/office/powerpoint/2010/main" val="246607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55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9552"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30"/>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5BD413-1B98-D779-74A9-F5F73A296D96}"/>
              </a:ext>
            </a:extLst>
          </p:cNvPr>
          <p:cNvSpPr>
            <a:spLocks noGrp="1"/>
          </p:cNvSpPr>
          <p:nvPr>
            <p:ph type="title"/>
          </p:nvPr>
        </p:nvSpPr>
        <p:spPr>
          <a:xfrm>
            <a:off x="604625" y="1058975"/>
            <a:ext cx="10542039" cy="1298448"/>
          </a:xfrm>
        </p:spPr>
        <p:txBody>
          <a:bodyPr anchor="b">
            <a:normAutofit fontScale="90000"/>
          </a:bodyPr>
          <a:lstStyle/>
          <a:p>
            <a:pPr algn="ctr"/>
            <a:r>
              <a:rPr lang="en-US" sz="4800" b="1" dirty="0">
                <a:latin typeface="+mn-lt"/>
                <a:cs typeface="Calibri Light"/>
              </a:rPr>
              <a:t>Community is about Connections</a:t>
            </a:r>
            <a:br>
              <a:rPr lang="en-US" sz="4800" b="1" dirty="0">
                <a:latin typeface="+mn-lt"/>
                <a:cs typeface="Calibri Light"/>
              </a:rPr>
            </a:br>
            <a:r>
              <a:rPr lang="en-GB" sz="2200" b="1" dirty="0"/>
              <a:t>LEARN TO SAY ‘WELCOME’ </a:t>
            </a:r>
            <a:br>
              <a:rPr lang="en-GB" sz="2200" b="1" dirty="0"/>
            </a:br>
            <a:r>
              <a:rPr lang="en-GB" sz="2200" dirty="0"/>
              <a:t>in some of the languages spoken at your school. It’s hard to feel part of a community if you are new. A small act of kindness, such as learning a word in a friend’s language, goes a long way!</a:t>
            </a:r>
            <a:br>
              <a:rPr lang="en-GB" sz="2000" dirty="0"/>
            </a:br>
            <a:endParaRPr lang="en-US" sz="4800" b="1" dirty="0">
              <a:latin typeface="+mn-lt"/>
            </a:endParaRPr>
          </a:p>
        </p:txBody>
      </p:sp>
      <p:sp>
        <p:nvSpPr>
          <p:cNvPr id="23" name="Rectangle 2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descr="A blue and white logo&#10;&#10;Description automatically generated">
            <a:extLst>
              <a:ext uri="{FF2B5EF4-FFF2-40B4-BE49-F238E27FC236}">
                <a16:creationId xmlns:a16="http://schemas.microsoft.com/office/drawing/2014/main" id="{4E65C920-D378-3FB7-C9EF-CC736F806DE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276799" y="206543"/>
            <a:ext cx="591746" cy="549034"/>
          </a:xfrm>
          <a:prstGeom prst="rect">
            <a:avLst/>
          </a:prstGeom>
        </p:spPr>
      </p:pic>
      <p:sp>
        <p:nvSpPr>
          <p:cNvPr id="9" name="Oval 8">
            <a:hlinkClick r:id="rId4"/>
            <a:extLst>
              <a:ext uri="{FF2B5EF4-FFF2-40B4-BE49-F238E27FC236}">
                <a16:creationId xmlns:a16="http://schemas.microsoft.com/office/drawing/2014/main" id="{A2142F01-CCA2-727C-E1A7-C47E3F0FF2AB}"/>
              </a:ext>
            </a:extLst>
          </p:cNvPr>
          <p:cNvSpPr/>
          <p:nvPr/>
        </p:nvSpPr>
        <p:spPr>
          <a:xfrm>
            <a:off x="4423540" y="5065724"/>
            <a:ext cx="2952328" cy="126078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Visit </a:t>
            </a:r>
            <a:r>
              <a:rPr lang="en-GB" sz="1600" b="1" dirty="0">
                <a:solidFill>
                  <a:schemeClr val="tx1"/>
                </a:solidFill>
                <a:hlinkClick r:id="rId4"/>
              </a:rPr>
              <a:t>here</a:t>
            </a:r>
            <a:r>
              <a:rPr lang="en-GB" sz="1600" b="1" dirty="0">
                <a:solidFill>
                  <a:schemeClr val="tx1"/>
                </a:solidFill>
              </a:rPr>
              <a:t> to find out how to say ‘welcome’ in hundreds of languages</a:t>
            </a:r>
          </a:p>
        </p:txBody>
      </p:sp>
      <p:pic>
        <p:nvPicPr>
          <p:cNvPr id="11" name="Picture 10" descr="A cartoon of a cat and a dog&#10;&#10;AI-generated content may be incorrect.">
            <a:extLst>
              <a:ext uri="{FF2B5EF4-FFF2-40B4-BE49-F238E27FC236}">
                <a16:creationId xmlns:a16="http://schemas.microsoft.com/office/drawing/2014/main" id="{0ACF8446-1E7E-5C43-54F5-F682436D7C5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36128" y="2360663"/>
            <a:ext cx="2856071" cy="3570088"/>
          </a:xfrm>
          <a:prstGeom prst="rect">
            <a:avLst/>
          </a:prstGeom>
        </p:spPr>
      </p:pic>
      <p:pic>
        <p:nvPicPr>
          <p:cNvPr id="13" name="Picture 12" descr="A cartoon of animals reading books&#10;&#10;AI-generated content may be incorrect.">
            <a:extLst>
              <a:ext uri="{FF2B5EF4-FFF2-40B4-BE49-F238E27FC236}">
                <a16:creationId xmlns:a16="http://schemas.microsoft.com/office/drawing/2014/main" id="{6E8EDF13-9599-B6DC-7E20-47A18ED6122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061257" y="2329833"/>
            <a:ext cx="2905400" cy="3631749"/>
          </a:xfrm>
          <a:prstGeom prst="rect">
            <a:avLst/>
          </a:prstGeom>
        </p:spPr>
      </p:pic>
      <p:pic>
        <p:nvPicPr>
          <p:cNvPr id="15" name="Picture 14" descr="A cartoon of a group of moomins&#10;&#10;AI-generated content may be incorrect.">
            <a:extLst>
              <a:ext uri="{FF2B5EF4-FFF2-40B4-BE49-F238E27FC236}">
                <a16:creationId xmlns:a16="http://schemas.microsoft.com/office/drawing/2014/main" id="{D9B5954A-4FC4-6555-AED4-06499E43AA4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840265" y="2228275"/>
            <a:ext cx="2072926" cy="2590679"/>
          </a:xfrm>
          <a:prstGeom prst="rect">
            <a:avLst/>
          </a:prstGeom>
        </p:spPr>
      </p:pic>
      <p:pic>
        <p:nvPicPr>
          <p:cNvPr id="10" name="Picture 9">
            <a:extLst>
              <a:ext uri="{FF2B5EF4-FFF2-40B4-BE49-F238E27FC236}">
                <a16:creationId xmlns:a16="http://schemas.microsoft.com/office/drawing/2014/main" id="{3C663C73-8361-C75B-F3CC-1903D28A4F0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101581" y="5245063"/>
            <a:ext cx="422353" cy="702225"/>
          </a:xfrm>
          <a:prstGeom prst="rect">
            <a:avLst/>
          </a:prstGeom>
        </p:spPr>
      </p:pic>
    </p:spTree>
    <p:extLst>
      <p:ext uri="{BB962C8B-B14F-4D97-AF65-F5344CB8AC3E}">
        <p14:creationId xmlns:p14="http://schemas.microsoft.com/office/powerpoint/2010/main" val="741847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80DE06-7362-4888-AADA-7AADD57AC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22232E-D32E-130E-940D-496937197CEB}"/>
              </a:ext>
            </a:extLst>
          </p:cNvPr>
          <p:cNvSpPr>
            <a:spLocks noGrp="1"/>
          </p:cNvSpPr>
          <p:nvPr>
            <p:ph type="title"/>
          </p:nvPr>
        </p:nvSpPr>
        <p:spPr>
          <a:xfrm>
            <a:off x="7034464" y="2044186"/>
            <a:ext cx="4809684" cy="3932729"/>
          </a:xfrm>
        </p:spPr>
        <p:txBody>
          <a:bodyPr vert="horz" lIns="91440" tIns="45720" rIns="91440" bIns="45720" rtlCol="0" anchor="b">
            <a:noAutofit/>
          </a:bodyPr>
          <a:lstStyle/>
          <a:p>
            <a:r>
              <a:rPr lang="en-US" sz="3000" b="1" kern="1200" dirty="0">
                <a:solidFill>
                  <a:schemeClr val="tx1"/>
                </a:solidFill>
                <a:latin typeface="+mn-lt"/>
                <a:ea typeface="+mj-ea"/>
                <a:cs typeface="+mj-cs"/>
              </a:rPr>
              <a:t>WoLLoW would like to know...</a:t>
            </a:r>
            <a:br>
              <a:rPr lang="en-US" sz="3000" kern="1200" dirty="0">
                <a:solidFill>
                  <a:schemeClr val="tx1"/>
                </a:solidFill>
                <a:latin typeface="+mn-lt"/>
                <a:ea typeface="+mj-ea"/>
                <a:cs typeface="+mj-cs"/>
              </a:rPr>
            </a:br>
            <a:br>
              <a:rPr lang="en-US" sz="3000" kern="1200" dirty="0">
                <a:solidFill>
                  <a:schemeClr val="tx1"/>
                </a:solidFill>
                <a:latin typeface="+mn-lt"/>
                <a:ea typeface="+mj-ea"/>
                <a:cs typeface="+mj-cs"/>
              </a:rPr>
            </a:br>
            <a:r>
              <a:rPr lang="en-US" sz="3000" kern="1200" dirty="0">
                <a:solidFill>
                  <a:schemeClr val="tx1"/>
                </a:solidFill>
                <a:latin typeface="+mn-lt"/>
                <a:ea typeface="+mj-ea"/>
                <a:cs typeface="+mj-cs"/>
              </a:rPr>
              <a:t>3 main </a:t>
            </a:r>
            <a:r>
              <a:rPr lang="en-US" sz="3000" dirty="0">
                <a:latin typeface="+mn-lt"/>
              </a:rPr>
              <a:t>words</a:t>
            </a:r>
            <a:r>
              <a:rPr lang="en-US" sz="3000" kern="1200" dirty="0">
                <a:solidFill>
                  <a:schemeClr val="tx1"/>
                </a:solidFill>
                <a:latin typeface="+mn-lt"/>
                <a:ea typeface="+mj-ea"/>
                <a:cs typeface="+mj-cs"/>
              </a:rPr>
              <a:t> that describe community for you.</a:t>
            </a:r>
            <a:br>
              <a:rPr lang="en-US" sz="3000" kern="1200" dirty="0">
                <a:solidFill>
                  <a:schemeClr val="tx1"/>
                </a:solidFill>
                <a:latin typeface="+mn-lt"/>
                <a:ea typeface="+mj-ea"/>
                <a:cs typeface="+mj-cs"/>
              </a:rPr>
            </a:br>
            <a:br>
              <a:rPr lang="en-US" sz="3000" kern="1200" dirty="0">
                <a:solidFill>
                  <a:schemeClr val="tx1"/>
                </a:solidFill>
                <a:latin typeface="+mn-lt"/>
                <a:ea typeface="+mj-ea"/>
                <a:cs typeface="+mj-cs"/>
              </a:rPr>
            </a:br>
            <a:r>
              <a:rPr lang="en-US" sz="3000" kern="1200" dirty="0">
                <a:solidFill>
                  <a:schemeClr val="tx1"/>
                </a:solidFill>
                <a:latin typeface="+mn-lt"/>
                <a:ea typeface="+mj-ea"/>
                <a:cs typeface="+mj-cs"/>
              </a:rPr>
              <a:t>1</a:t>
            </a:r>
            <a:br>
              <a:rPr lang="en-US" sz="3000" kern="1200" dirty="0">
                <a:solidFill>
                  <a:schemeClr val="tx1"/>
                </a:solidFill>
                <a:latin typeface="+mn-lt"/>
                <a:ea typeface="+mj-ea"/>
                <a:cs typeface="+mj-cs"/>
              </a:rPr>
            </a:br>
            <a:br>
              <a:rPr lang="en-US" sz="3000" kern="1200" dirty="0">
                <a:solidFill>
                  <a:schemeClr val="tx1"/>
                </a:solidFill>
                <a:latin typeface="+mn-lt"/>
                <a:ea typeface="+mj-ea"/>
                <a:cs typeface="+mj-cs"/>
              </a:rPr>
            </a:br>
            <a:r>
              <a:rPr lang="en-US" sz="3000" kern="1200" dirty="0">
                <a:solidFill>
                  <a:schemeClr val="tx1"/>
                </a:solidFill>
                <a:latin typeface="+mn-lt"/>
                <a:ea typeface="+mj-ea"/>
                <a:cs typeface="+mj-cs"/>
              </a:rPr>
              <a:t>2</a:t>
            </a:r>
            <a:br>
              <a:rPr lang="en-US" sz="3000" kern="1200" dirty="0">
                <a:solidFill>
                  <a:schemeClr val="tx1"/>
                </a:solidFill>
                <a:latin typeface="+mn-lt"/>
                <a:ea typeface="+mj-ea"/>
                <a:cs typeface="+mj-cs"/>
              </a:rPr>
            </a:br>
            <a:br>
              <a:rPr lang="en-US" sz="3000" kern="1200" dirty="0">
                <a:solidFill>
                  <a:schemeClr val="tx1"/>
                </a:solidFill>
                <a:latin typeface="+mn-lt"/>
                <a:ea typeface="+mj-ea"/>
                <a:cs typeface="+mj-cs"/>
              </a:rPr>
            </a:br>
            <a:r>
              <a:rPr lang="en-US" sz="3000" kern="1200" dirty="0">
                <a:solidFill>
                  <a:schemeClr val="tx1"/>
                </a:solidFill>
                <a:latin typeface="+mn-lt"/>
                <a:ea typeface="+mj-ea"/>
                <a:cs typeface="+mj-cs"/>
              </a:rPr>
              <a:t>3</a:t>
            </a:r>
          </a:p>
        </p:txBody>
      </p:sp>
      <p:grpSp>
        <p:nvGrpSpPr>
          <p:cNvPr id="11" name="Group 10">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2218698" y="2733627"/>
            <a:ext cx="1340409" cy="5777807"/>
            <a:chOff x="329184" y="2"/>
            <a:chExt cx="524256" cy="5777807"/>
          </a:xfrm>
        </p:grpSpPr>
        <p:cxnSp>
          <p:nvCxnSpPr>
            <p:cNvPr id="12" name="Straight Connector 11">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2"/>
              <a:ext cx="524256" cy="5666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372533"/>
            <a:ext cx="6116779" cy="606872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descr="A blue and white logo&#10;&#10;Description automatically generated">
            <a:extLst>
              <a:ext uri="{FF2B5EF4-FFF2-40B4-BE49-F238E27FC236}">
                <a16:creationId xmlns:a16="http://schemas.microsoft.com/office/drawing/2014/main" id="{2B89914B-BCB4-8227-3074-550044BD16C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572497" y="69473"/>
            <a:ext cx="543303" cy="491689"/>
          </a:xfrm>
          <a:prstGeom prst="rect">
            <a:avLst/>
          </a:prstGeom>
        </p:spPr>
      </p:pic>
      <p:pic>
        <p:nvPicPr>
          <p:cNvPr id="8" name="Picture 7">
            <a:extLst>
              <a:ext uri="{FF2B5EF4-FFF2-40B4-BE49-F238E27FC236}">
                <a16:creationId xmlns:a16="http://schemas.microsoft.com/office/drawing/2014/main" id="{941F3B0D-139B-566B-DF05-0767A04A9233}"/>
              </a:ext>
            </a:extLst>
          </p:cNvPr>
          <p:cNvPicPr>
            <a:picLocks noChangeAspect="1"/>
          </p:cNvPicPr>
          <p:nvPr/>
        </p:nvPicPr>
        <p:blipFill>
          <a:blip r:embed="rId3"/>
          <a:stretch>
            <a:fillRect/>
          </a:stretch>
        </p:blipFill>
        <p:spPr>
          <a:xfrm>
            <a:off x="1116614" y="597001"/>
            <a:ext cx="5238788" cy="5619791"/>
          </a:xfrm>
          <a:prstGeom prst="rect">
            <a:avLst/>
          </a:prstGeom>
        </p:spPr>
      </p:pic>
    </p:spTree>
    <p:extLst>
      <p:ext uri="{BB962C8B-B14F-4D97-AF65-F5344CB8AC3E}">
        <p14:creationId xmlns:p14="http://schemas.microsoft.com/office/powerpoint/2010/main" val="4262220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F4E6CD-F3DF-CB41-E8F5-D1C48A26116B}"/>
              </a:ext>
            </a:extLst>
          </p:cNvPr>
          <p:cNvSpPr/>
          <p:nvPr/>
        </p:nvSpPr>
        <p:spPr>
          <a:xfrm>
            <a:off x="6520721" y="5162789"/>
            <a:ext cx="5357873" cy="1424579"/>
          </a:xfrm>
          <a:custGeom>
            <a:avLst/>
            <a:gdLst>
              <a:gd name="connsiteX0" fmla="*/ 0 w 5357873"/>
              <a:gd name="connsiteY0" fmla="*/ 0 h 1424579"/>
              <a:gd name="connsiteX1" fmla="*/ 616155 w 5357873"/>
              <a:gd name="connsiteY1" fmla="*/ 0 h 1424579"/>
              <a:gd name="connsiteX2" fmla="*/ 1125153 w 5357873"/>
              <a:gd name="connsiteY2" fmla="*/ 0 h 1424579"/>
              <a:gd name="connsiteX3" fmla="*/ 1687730 w 5357873"/>
              <a:gd name="connsiteY3" fmla="*/ 0 h 1424579"/>
              <a:gd name="connsiteX4" fmla="*/ 2357464 w 5357873"/>
              <a:gd name="connsiteY4" fmla="*/ 0 h 1424579"/>
              <a:gd name="connsiteX5" fmla="*/ 3080777 w 5357873"/>
              <a:gd name="connsiteY5" fmla="*/ 0 h 1424579"/>
              <a:gd name="connsiteX6" fmla="*/ 3804090 w 5357873"/>
              <a:gd name="connsiteY6" fmla="*/ 0 h 1424579"/>
              <a:gd name="connsiteX7" fmla="*/ 4420245 w 5357873"/>
              <a:gd name="connsiteY7" fmla="*/ 0 h 1424579"/>
              <a:gd name="connsiteX8" fmla="*/ 5357873 w 5357873"/>
              <a:gd name="connsiteY8" fmla="*/ 0 h 1424579"/>
              <a:gd name="connsiteX9" fmla="*/ 5357873 w 5357873"/>
              <a:gd name="connsiteY9" fmla="*/ 489105 h 1424579"/>
              <a:gd name="connsiteX10" fmla="*/ 5357873 w 5357873"/>
              <a:gd name="connsiteY10" fmla="*/ 949719 h 1424579"/>
              <a:gd name="connsiteX11" fmla="*/ 5357873 w 5357873"/>
              <a:gd name="connsiteY11" fmla="*/ 1424579 h 1424579"/>
              <a:gd name="connsiteX12" fmla="*/ 4634560 w 5357873"/>
              <a:gd name="connsiteY12" fmla="*/ 1424579 h 1424579"/>
              <a:gd name="connsiteX13" fmla="*/ 4125562 w 5357873"/>
              <a:gd name="connsiteY13" fmla="*/ 1424579 h 1424579"/>
              <a:gd name="connsiteX14" fmla="*/ 3616564 w 5357873"/>
              <a:gd name="connsiteY14" fmla="*/ 1424579 h 1424579"/>
              <a:gd name="connsiteX15" fmla="*/ 2839673 w 5357873"/>
              <a:gd name="connsiteY15" fmla="*/ 1424579 h 1424579"/>
              <a:gd name="connsiteX16" fmla="*/ 2116360 w 5357873"/>
              <a:gd name="connsiteY16" fmla="*/ 1424579 h 1424579"/>
              <a:gd name="connsiteX17" fmla="*/ 1339468 w 5357873"/>
              <a:gd name="connsiteY17" fmla="*/ 1424579 h 1424579"/>
              <a:gd name="connsiteX18" fmla="*/ 616155 w 5357873"/>
              <a:gd name="connsiteY18" fmla="*/ 1424579 h 1424579"/>
              <a:gd name="connsiteX19" fmla="*/ 0 w 5357873"/>
              <a:gd name="connsiteY19" fmla="*/ 1424579 h 1424579"/>
              <a:gd name="connsiteX20" fmla="*/ 0 w 5357873"/>
              <a:gd name="connsiteY20" fmla="*/ 978211 h 1424579"/>
              <a:gd name="connsiteX21" fmla="*/ 0 w 5357873"/>
              <a:gd name="connsiteY21" fmla="*/ 531843 h 1424579"/>
              <a:gd name="connsiteX22" fmla="*/ 0 w 5357873"/>
              <a:gd name="connsiteY22" fmla="*/ 0 h 142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57873" h="1424579" fill="none" extrusionOk="0">
                <a:moveTo>
                  <a:pt x="0" y="0"/>
                </a:moveTo>
                <a:cubicBezTo>
                  <a:pt x="139644" y="-20552"/>
                  <a:pt x="466865" y="-6429"/>
                  <a:pt x="616155" y="0"/>
                </a:cubicBezTo>
                <a:cubicBezTo>
                  <a:pt x="765445" y="6429"/>
                  <a:pt x="922803" y="22081"/>
                  <a:pt x="1125153" y="0"/>
                </a:cubicBezTo>
                <a:cubicBezTo>
                  <a:pt x="1327503" y="-22081"/>
                  <a:pt x="1519100" y="128"/>
                  <a:pt x="1687730" y="0"/>
                </a:cubicBezTo>
                <a:cubicBezTo>
                  <a:pt x="1856360" y="-128"/>
                  <a:pt x="2137610" y="-126"/>
                  <a:pt x="2357464" y="0"/>
                </a:cubicBezTo>
                <a:cubicBezTo>
                  <a:pt x="2577318" y="126"/>
                  <a:pt x="2904017" y="-19670"/>
                  <a:pt x="3080777" y="0"/>
                </a:cubicBezTo>
                <a:cubicBezTo>
                  <a:pt x="3257537" y="19670"/>
                  <a:pt x="3650816" y="34524"/>
                  <a:pt x="3804090" y="0"/>
                </a:cubicBezTo>
                <a:cubicBezTo>
                  <a:pt x="3957364" y="-34524"/>
                  <a:pt x="4200360" y="-23951"/>
                  <a:pt x="4420245" y="0"/>
                </a:cubicBezTo>
                <a:cubicBezTo>
                  <a:pt x="4640131" y="23951"/>
                  <a:pt x="5016822" y="34876"/>
                  <a:pt x="5357873" y="0"/>
                </a:cubicBezTo>
                <a:cubicBezTo>
                  <a:pt x="5333853" y="107400"/>
                  <a:pt x="5353310" y="302318"/>
                  <a:pt x="5357873" y="489105"/>
                </a:cubicBezTo>
                <a:cubicBezTo>
                  <a:pt x="5362436" y="675892"/>
                  <a:pt x="5366456" y="829175"/>
                  <a:pt x="5357873" y="949719"/>
                </a:cubicBezTo>
                <a:cubicBezTo>
                  <a:pt x="5349290" y="1070263"/>
                  <a:pt x="5335967" y="1196465"/>
                  <a:pt x="5357873" y="1424579"/>
                </a:cubicBezTo>
                <a:cubicBezTo>
                  <a:pt x="5187567" y="1438998"/>
                  <a:pt x="4874018" y="1397533"/>
                  <a:pt x="4634560" y="1424579"/>
                </a:cubicBezTo>
                <a:cubicBezTo>
                  <a:pt x="4395102" y="1451625"/>
                  <a:pt x="4239227" y="1410784"/>
                  <a:pt x="4125562" y="1424579"/>
                </a:cubicBezTo>
                <a:cubicBezTo>
                  <a:pt x="4011897" y="1438374"/>
                  <a:pt x="3806809" y="1441806"/>
                  <a:pt x="3616564" y="1424579"/>
                </a:cubicBezTo>
                <a:cubicBezTo>
                  <a:pt x="3426319" y="1407352"/>
                  <a:pt x="3046513" y="1413169"/>
                  <a:pt x="2839673" y="1424579"/>
                </a:cubicBezTo>
                <a:cubicBezTo>
                  <a:pt x="2632833" y="1435989"/>
                  <a:pt x="2383468" y="1392353"/>
                  <a:pt x="2116360" y="1424579"/>
                </a:cubicBezTo>
                <a:cubicBezTo>
                  <a:pt x="1849252" y="1456805"/>
                  <a:pt x="1556959" y="1423449"/>
                  <a:pt x="1339468" y="1424579"/>
                </a:cubicBezTo>
                <a:cubicBezTo>
                  <a:pt x="1121977" y="1425709"/>
                  <a:pt x="929834" y="1458629"/>
                  <a:pt x="616155" y="1424579"/>
                </a:cubicBezTo>
                <a:cubicBezTo>
                  <a:pt x="302476" y="1390529"/>
                  <a:pt x="187912" y="1399497"/>
                  <a:pt x="0" y="1424579"/>
                </a:cubicBezTo>
                <a:cubicBezTo>
                  <a:pt x="-6970" y="1211634"/>
                  <a:pt x="22306" y="1157340"/>
                  <a:pt x="0" y="978211"/>
                </a:cubicBezTo>
                <a:cubicBezTo>
                  <a:pt x="-22306" y="799082"/>
                  <a:pt x="-3180" y="716709"/>
                  <a:pt x="0" y="531843"/>
                </a:cubicBezTo>
                <a:cubicBezTo>
                  <a:pt x="3180" y="346977"/>
                  <a:pt x="-9561" y="257918"/>
                  <a:pt x="0" y="0"/>
                </a:cubicBezTo>
                <a:close/>
              </a:path>
              <a:path w="5357873" h="1424579" stroke="0" extrusionOk="0">
                <a:moveTo>
                  <a:pt x="0" y="0"/>
                </a:moveTo>
                <a:cubicBezTo>
                  <a:pt x="156506" y="-24235"/>
                  <a:pt x="388058" y="22274"/>
                  <a:pt x="669734" y="0"/>
                </a:cubicBezTo>
                <a:cubicBezTo>
                  <a:pt x="951410" y="-22274"/>
                  <a:pt x="1009678" y="-2240"/>
                  <a:pt x="1178732" y="0"/>
                </a:cubicBezTo>
                <a:cubicBezTo>
                  <a:pt x="1347786" y="2240"/>
                  <a:pt x="1704529" y="-7348"/>
                  <a:pt x="1848466" y="0"/>
                </a:cubicBezTo>
                <a:cubicBezTo>
                  <a:pt x="1992403" y="7348"/>
                  <a:pt x="2243789" y="29102"/>
                  <a:pt x="2571779" y="0"/>
                </a:cubicBezTo>
                <a:cubicBezTo>
                  <a:pt x="2899769" y="-29102"/>
                  <a:pt x="3136298" y="-8903"/>
                  <a:pt x="3348671" y="0"/>
                </a:cubicBezTo>
                <a:cubicBezTo>
                  <a:pt x="3561044" y="8903"/>
                  <a:pt x="3692989" y="720"/>
                  <a:pt x="4018405" y="0"/>
                </a:cubicBezTo>
                <a:cubicBezTo>
                  <a:pt x="4343821" y="-720"/>
                  <a:pt x="4355830" y="-19423"/>
                  <a:pt x="4688139" y="0"/>
                </a:cubicBezTo>
                <a:cubicBezTo>
                  <a:pt x="5020448" y="19423"/>
                  <a:pt x="5113642" y="-8427"/>
                  <a:pt x="5357873" y="0"/>
                </a:cubicBezTo>
                <a:cubicBezTo>
                  <a:pt x="5376179" y="127645"/>
                  <a:pt x="5349839" y="368007"/>
                  <a:pt x="5357873" y="474860"/>
                </a:cubicBezTo>
                <a:cubicBezTo>
                  <a:pt x="5365907" y="581713"/>
                  <a:pt x="5369910" y="762945"/>
                  <a:pt x="5357873" y="906982"/>
                </a:cubicBezTo>
                <a:cubicBezTo>
                  <a:pt x="5345836" y="1051019"/>
                  <a:pt x="5367686" y="1307807"/>
                  <a:pt x="5357873" y="1424579"/>
                </a:cubicBezTo>
                <a:cubicBezTo>
                  <a:pt x="5106043" y="1434387"/>
                  <a:pt x="5029704" y="1419641"/>
                  <a:pt x="4848875" y="1424579"/>
                </a:cubicBezTo>
                <a:cubicBezTo>
                  <a:pt x="4668046" y="1429517"/>
                  <a:pt x="4438384" y="1402821"/>
                  <a:pt x="4232720" y="1424579"/>
                </a:cubicBezTo>
                <a:cubicBezTo>
                  <a:pt x="4027057" y="1446337"/>
                  <a:pt x="3948135" y="1422747"/>
                  <a:pt x="3723722" y="1424579"/>
                </a:cubicBezTo>
                <a:cubicBezTo>
                  <a:pt x="3499309" y="1426411"/>
                  <a:pt x="3213290" y="1443480"/>
                  <a:pt x="3000409" y="1424579"/>
                </a:cubicBezTo>
                <a:cubicBezTo>
                  <a:pt x="2787528" y="1405678"/>
                  <a:pt x="2585342" y="1446085"/>
                  <a:pt x="2223517" y="1424579"/>
                </a:cubicBezTo>
                <a:cubicBezTo>
                  <a:pt x="1861692" y="1403073"/>
                  <a:pt x="1895476" y="1407331"/>
                  <a:pt x="1660941" y="1424579"/>
                </a:cubicBezTo>
                <a:cubicBezTo>
                  <a:pt x="1426406" y="1441827"/>
                  <a:pt x="1201110" y="1411903"/>
                  <a:pt x="991207" y="1424579"/>
                </a:cubicBezTo>
                <a:cubicBezTo>
                  <a:pt x="781304" y="1437255"/>
                  <a:pt x="242058" y="1439565"/>
                  <a:pt x="0" y="1424579"/>
                </a:cubicBezTo>
                <a:cubicBezTo>
                  <a:pt x="-10594" y="1240389"/>
                  <a:pt x="9653" y="1114671"/>
                  <a:pt x="0" y="978211"/>
                </a:cubicBezTo>
                <a:cubicBezTo>
                  <a:pt x="-9653" y="841751"/>
                  <a:pt x="-14406" y="597695"/>
                  <a:pt x="0" y="489105"/>
                </a:cubicBezTo>
                <a:cubicBezTo>
                  <a:pt x="14406" y="380515"/>
                  <a:pt x="7935" y="183805"/>
                  <a:pt x="0" y="0"/>
                </a:cubicBezTo>
                <a:close/>
              </a:path>
            </a:pathLst>
          </a:custGeom>
          <a:solidFill>
            <a:srgbClr val="00B050"/>
          </a:solidFill>
          <a:ln w="57150">
            <a:extLst>
              <a:ext uri="{C807C97D-BFC1-408E-A445-0C87EB9F89A2}">
                <ask:lineSketchStyleProps xmlns:ask="http://schemas.microsoft.com/office/drawing/2018/sketchyshapes" sd="434700117">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ptos" panose="020B0004020202020204" pitchFamily="34" charset="0"/>
              </a:rPr>
              <a:t>For more </a:t>
            </a:r>
            <a:r>
              <a:rPr kumimoji="0" lang="en-US" altLang="en-US" sz="1600" b="0" i="0" u="none" strike="noStrike" cap="none" normalizeH="0" baseline="0" dirty="0" err="1">
                <a:ln>
                  <a:noFill/>
                </a:ln>
                <a:solidFill>
                  <a:srgbClr val="000000"/>
                </a:solidFill>
                <a:effectLst/>
                <a:latin typeface="Aptos" panose="020B0004020202020204" pitchFamily="34" charset="0"/>
              </a:rPr>
              <a:t>WoLLoW</a:t>
            </a:r>
            <a:r>
              <a:rPr kumimoji="0" lang="en-US" altLang="en-US" sz="1600" b="0" i="0" u="none" strike="noStrike" cap="none" normalizeH="0" baseline="0" dirty="0">
                <a:ln>
                  <a:noFill/>
                </a:ln>
                <a:solidFill>
                  <a:srgbClr val="000000"/>
                </a:solidFill>
                <a:effectLst/>
                <a:latin typeface="Aptos" panose="020B0004020202020204" pitchFamily="34" charset="0"/>
              </a:rPr>
              <a:t> resources please visit </a:t>
            </a:r>
            <a:r>
              <a:rPr kumimoji="0" lang="en-US" altLang="en-US" sz="1600" b="0" i="0" u="none" strike="noStrike" cap="none" normalizeH="0" baseline="0" dirty="0">
                <a:ln>
                  <a:noFill/>
                </a:ln>
                <a:solidFill>
                  <a:srgbClr val="1155CC"/>
                </a:solidFill>
                <a:effectLst/>
                <a:latin typeface="Aptos" panose="020B0004020202020204" pitchFamily="34" charset="0"/>
                <a:hlinkClick r:id="rId4"/>
              </a:rPr>
              <a:t>https://theworldoflanguages.co.uk/</a:t>
            </a:r>
            <a:r>
              <a:rPr kumimoji="0" lang="en-US" altLang="en-US" sz="1600" b="0" i="0" u="none" strike="noStrike" cap="none" normalizeH="0" baseline="0" dirty="0">
                <a:ln>
                  <a:noFill/>
                </a:ln>
                <a:solidFill>
                  <a:srgbClr val="000000"/>
                </a:solidFill>
                <a:effectLst/>
                <a:latin typeface="Aptos" panose="020B00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000000"/>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ptos" panose="020B0004020202020204" pitchFamily="34" charset="0"/>
              </a:rPr>
              <a:t>Our vast range of primary and secondary resources are free and used in hundreds of schools around globally. </a:t>
            </a:r>
            <a:r>
              <a:rPr kumimoji="0" lang="en-US" altLang="en-US" sz="1400" b="0" i="0" u="none" strike="noStrike" cap="none" normalizeH="0" baseline="0" dirty="0">
                <a:ln>
                  <a:noFill/>
                </a:ln>
                <a:solidFill>
                  <a:schemeClr val="tx1"/>
                </a:solidFill>
                <a:effectLst/>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3" name="Content Placeholder 2">
            <a:extLst>
              <a:ext uri="{FF2B5EF4-FFF2-40B4-BE49-F238E27FC236}">
                <a16:creationId xmlns:a16="http://schemas.microsoft.com/office/drawing/2014/main" id="{CAE4685E-E016-2837-4429-E83E52E51747}"/>
              </a:ext>
            </a:extLst>
          </p:cNvPr>
          <p:cNvSpPr>
            <a:spLocks noGrp="1"/>
          </p:cNvSpPr>
          <p:nvPr>
            <p:ph sz="half" idx="1"/>
          </p:nvPr>
        </p:nvSpPr>
        <p:spPr>
          <a:xfrm>
            <a:off x="493923" y="2533338"/>
            <a:ext cx="5607938" cy="3121359"/>
          </a:xfrm>
        </p:spPr>
        <p:txBody>
          <a:bodyPr vert="horz" lIns="91440" tIns="45720" rIns="91440" bIns="45720" rtlCol="0" anchor="t">
            <a:normAutofit/>
          </a:bodyPr>
          <a:lstStyle/>
          <a:p>
            <a:pPr marL="0" indent="0">
              <a:buNone/>
            </a:pPr>
            <a:r>
              <a:rPr lang="en-GB" sz="2000" dirty="0"/>
              <a:t>This resource was designed for Key Stage 2 but could also be used or adapted for Key Stage 3. It has been designed for the Refugee Week 2025 theme of community with A Day of Welcome scheme. </a:t>
            </a:r>
          </a:p>
          <a:p>
            <a:pPr marL="0" indent="0">
              <a:buNone/>
            </a:pPr>
            <a:r>
              <a:rPr lang="en-GB" sz="2000" dirty="0"/>
              <a:t>Some of the slides have notes to support the delivery of the learning and activities.</a:t>
            </a:r>
          </a:p>
        </p:txBody>
      </p:sp>
      <p:pic>
        <p:nvPicPr>
          <p:cNvPr id="7" name="Google Shape;115;p6">
            <a:extLst>
              <a:ext uri="{FF2B5EF4-FFF2-40B4-BE49-F238E27FC236}">
                <a16:creationId xmlns:a16="http://schemas.microsoft.com/office/drawing/2014/main" id="{0DE2DF55-79FE-F910-FD67-C3D3C1C7CCBD}"/>
              </a:ext>
            </a:extLst>
          </p:cNvPr>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313406" y="208958"/>
            <a:ext cx="1494135" cy="2018588"/>
          </a:xfrm>
          <a:custGeom>
            <a:avLst/>
            <a:gdLst>
              <a:gd name="connsiteX0" fmla="*/ 0 w 1494135"/>
              <a:gd name="connsiteY0" fmla="*/ 0 h 2018588"/>
              <a:gd name="connsiteX1" fmla="*/ 468162 w 1494135"/>
              <a:gd name="connsiteY1" fmla="*/ 0 h 2018588"/>
              <a:gd name="connsiteX2" fmla="*/ 996090 w 1494135"/>
              <a:gd name="connsiteY2" fmla="*/ 0 h 2018588"/>
              <a:gd name="connsiteX3" fmla="*/ 1494135 w 1494135"/>
              <a:gd name="connsiteY3" fmla="*/ 0 h 2018588"/>
              <a:gd name="connsiteX4" fmla="*/ 1494135 w 1494135"/>
              <a:gd name="connsiteY4" fmla="*/ 693049 h 2018588"/>
              <a:gd name="connsiteX5" fmla="*/ 1494135 w 1494135"/>
              <a:gd name="connsiteY5" fmla="*/ 1345725 h 2018588"/>
              <a:gd name="connsiteX6" fmla="*/ 1494135 w 1494135"/>
              <a:gd name="connsiteY6" fmla="*/ 2018588 h 2018588"/>
              <a:gd name="connsiteX7" fmla="*/ 996090 w 1494135"/>
              <a:gd name="connsiteY7" fmla="*/ 2018588 h 2018588"/>
              <a:gd name="connsiteX8" fmla="*/ 468162 w 1494135"/>
              <a:gd name="connsiteY8" fmla="*/ 2018588 h 2018588"/>
              <a:gd name="connsiteX9" fmla="*/ 0 w 1494135"/>
              <a:gd name="connsiteY9" fmla="*/ 2018588 h 2018588"/>
              <a:gd name="connsiteX10" fmla="*/ 0 w 1494135"/>
              <a:gd name="connsiteY10" fmla="*/ 1305354 h 2018588"/>
              <a:gd name="connsiteX11" fmla="*/ 0 w 1494135"/>
              <a:gd name="connsiteY11" fmla="*/ 612305 h 2018588"/>
              <a:gd name="connsiteX12" fmla="*/ 0 w 1494135"/>
              <a:gd name="connsiteY12" fmla="*/ 0 h 201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4135" h="2018588" fill="none" extrusionOk="0">
                <a:moveTo>
                  <a:pt x="0" y="0"/>
                </a:moveTo>
                <a:cubicBezTo>
                  <a:pt x="209846" y="18587"/>
                  <a:pt x="346399" y="23048"/>
                  <a:pt x="468162" y="0"/>
                </a:cubicBezTo>
                <a:cubicBezTo>
                  <a:pt x="589925" y="-23048"/>
                  <a:pt x="816794" y="-19415"/>
                  <a:pt x="996090" y="0"/>
                </a:cubicBezTo>
                <a:cubicBezTo>
                  <a:pt x="1175386" y="19415"/>
                  <a:pt x="1273999" y="-18746"/>
                  <a:pt x="1494135" y="0"/>
                </a:cubicBezTo>
                <a:cubicBezTo>
                  <a:pt x="1514162" y="241771"/>
                  <a:pt x="1523485" y="501708"/>
                  <a:pt x="1494135" y="693049"/>
                </a:cubicBezTo>
                <a:cubicBezTo>
                  <a:pt x="1464785" y="884390"/>
                  <a:pt x="1524235" y="1174591"/>
                  <a:pt x="1494135" y="1345725"/>
                </a:cubicBezTo>
                <a:cubicBezTo>
                  <a:pt x="1464035" y="1516859"/>
                  <a:pt x="1467102" y="1841201"/>
                  <a:pt x="1494135" y="2018588"/>
                </a:cubicBezTo>
                <a:cubicBezTo>
                  <a:pt x="1285173" y="2033059"/>
                  <a:pt x="1174611" y="1995397"/>
                  <a:pt x="996090" y="2018588"/>
                </a:cubicBezTo>
                <a:cubicBezTo>
                  <a:pt x="817569" y="2041779"/>
                  <a:pt x="650520" y="2022499"/>
                  <a:pt x="468162" y="2018588"/>
                </a:cubicBezTo>
                <a:cubicBezTo>
                  <a:pt x="285804" y="2014677"/>
                  <a:pt x="140262" y="1995388"/>
                  <a:pt x="0" y="2018588"/>
                </a:cubicBezTo>
                <a:cubicBezTo>
                  <a:pt x="-26970" y="1835869"/>
                  <a:pt x="-16038" y="1523876"/>
                  <a:pt x="0" y="1305354"/>
                </a:cubicBezTo>
                <a:cubicBezTo>
                  <a:pt x="16038" y="1086832"/>
                  <a:pt x="15205" y="923073"/>
                  <a:pt x="0" y="612305"/>
                </a:cubicBezTo>
                <a:cubicBezTo>
                  <a:pt x="-15205" y="301537"/>
                  <a:pt x="15865" y="178458"/>
                  <a:pt x="0" y="0"/>
                </a:cubicBezTo>
                <a:close/>
              </a:path>
              <a:path w="1494135" h="2018588" stroke="0" extrusionOk="0">
                <a:moveTo>
                  <a:pt x="0" y="0"/>
                </a:moveTo>
                <a:cubicBezTo>
                  <a:pt x="145155" y="8437"/>
                  <a:pt x="392673" y="6814"/>
                  <a:pt x="498045" y="0"/>
                </a:cubicBezTo>
                <a:cubicBezTo>
                  <a:pt x="603417" y="-6814"/>
                  <a:pt x="782235" y="11512"/>
                  <a:pt x="996090" y="0"/>
                </a:cubicBezTo>
                <a:cubicBezTo>
                  <a:pt x="1209945" y="-11512"/>
                  <a:pt x="1340421" y="3040"/>
                  <a:pt x="1494135" y="0"/>
                </a:cubicBezTo>
                <a:cubicBezTo>
                  <a:pt x="1518952" y="214262"/>
                  <a:pt x="1495304" y="402103"/>
                  <a:pt x="1494135" y="652677"/>
                </a:cubicBezTo>
                <a:cubicBezTo>
                  <a:pt x="1492966" y="903251"/>
                  <a:pt x="1504004" y="1010621"/>
                  <a:pt x="1494135" y="1345725"/>
                </a:cubicBezTo>
                <a:cubicBezTo>
                  <a:pt x="1484266" y="1680829"/>
                  <a:pt x="1474025" y="1868357"/>
                  <a:pt x="1494135" y="2018588"/>
                </a:cubicBezTo>
                <a:cubicBezTo>
                  <a:pt x="1331655" y="2025829"/>
                  <a:pt x="1126164" y="2023265"/>
                  <a:pt x="1025973" y="2018588"/>
                </a:cubicBezTo>
                <a:cubicBezTo>
                  <a:pt x="925782" y="2013911"/>
                  <a:pt x="663236" y="2000621"/>
                  <a:pt x="512986" y="2018588"/>
                </a:cubicBezTo>
                <a:cubicBezTo>
                  <a:pt x="362736" y="2036555"/>
                  <a:pt x="199514" y="2039304"/>
                  <a:pt x="0" y="2018588"/>
                </a:cubicBezTo>
                <a:cubicBezTo>
                  <a:pt x="-26299" y="1797946"/>
                  <a:pt x="-29575" y="1666405"/>
                  <a:pt x="0" y="1345725"/>
                </a:cubicBezTo>
                <a:cubicBezTo>
                  <a:pt x="29575" y="1025045"/>
                  <a:pt x="6943" y="978475"/>
                  <a:pt x="0" y="713234"/>
                </a:cubicBezTo>
                <a:cubicBezTo>
                  <a:pt x="-6943" y="447993"/>
                  <a:pt x="758" y="159768"/>
                  <a:pt x="0" y="0"/>
                </a:cubicBezTo>
                <a:close/>
              </a:path>
            </a:pathLst>
          </a:custGeom>
          <a:ln w="57150">
            <a:extLst>
              <a:ext uri="{C807C97D-BFC1-408E-A445-0C87EB9F89A2}">
                <ask:lineSketchStyleProps xmlns:ask="http://schemas.microsoft.com/office/drawing/2018/sketchyshapes" sd="371704952">
                  <a:prstGeom prst="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pic>
      <p:sp>
        <p:nvSpPr>
          <p:cNvPr id="8" name="TextBox 7">
            <a:extLst>
              <a:ext uri="{FF2B5EF4-FFF2-40B4-BE49-F238E27FC236}">
                <a16:creationId xmlns:a16="http://schemas.microsoft.com/office/drawing/2014/main" id="{5F878266-65EF-AD95-A599-EA7EE944D7B9}"/>
              </a:ext>
            </a:extLst>
          </p:cNvPr>
          <p:cNvSpPr txBox="1"/>
          <p:nvPr/>
        </p:nvSpPr>
        <p:spPr>
          <a:xfrm>
            <a:off x="2151611" y="647179"/>
            <a:ext cx="7906790" cy="1051772"/>
          </a:xfrm>
          <a:custGeom>
            <a:avLst/>
            <a:gdLst>
              <a:gd name="connsiteX0" fmla="*/ 0 w 7906790"/>
              <a:gd name="connsiteY0" fmla="*/ 0 h 1051772"/>
              <a:gd name="connsiteX1" fmla="*/ 579831 w 7906790"/>
              <a:gd name="connsiteY1" fmla="*/ 0 h 1051772"/>
              <a:gd name="connsiteX2" fmla="*/ 1001527 w 7906790"/>
              <a:gd name="connsiteY2" fmla="*/ 0 h 1051772"/>
              <a:gd name="connsiteX3" fmla="*/ 1818562 w 7906790"/>
              <a:gd name="connsiteY3" fmla="*/ 0 h 1051772"/>
              <a:gd name="connsiteX4" fmla="*/ 2398393 w 7906790"/>
              <a:gd name="connsiteY4" fmla="*/ 0 h 1051772"/>
              <a:gd name="connsiteX5" fmla="*/ 3136360 w 7906790"/>
              <a:gd name="connsiteY5" fmla="*/ 0 h 1051772"/>
              <a:gd name="connsiteX6" fmla="*/ 3874327 w 7906790"/>
              <a:gd name="connsiteY6" fmla="*/ 0 h 1051772"/>
              <a:gd name="connsiteX7" fmla="*/ 4533226 w 7906790"/>
              <a:gd name="connsiteY7" fmla="*/ 0 h 1051772"/>
              <a:gd name="connsiteX8" fmla="*/ 5033990 w 7906790"/>
              <a:gd name="connsiteY8" fmla="*/ 0 h 1051772"/>
              <a:gd name="connsiteX9" fmla="*/ 5455685 w 7906790"/>
              <a:gd name="connsiteY9" fmla="*/ 0 h 1051772"/>
              <a:gd name="connsiteX10" fmla="*/ 5877381 w 7906790"/>
              <a:gd name="connsiteY10" fmla="*/ 0 h 1051772"/>
              <a:gd name="connsiteX11" fmla="*/ 6378144 w 7906790"/>
              <a:gd name="connsiteY11" fmla="*/ 0 h 1051772"/>
              <a:gd name="connsiteX12" fmla="*/ 6799839 w 7906790"/>
              <a:gd name="connsiteY12" fmla="*/ 0 h 1051772"/>
              <a:gd name="connsiteX13" fmla="*/ 7300603 w 7906790"/>
              <a:gd name="connsiteY13" fmla="*/ 0 h 1051772"/>
              <a:gd name="connsiteX14" fmla="*/ 7906790 w 7906790"/>
              <a:gd name="connsiteY14" fmla="*/ 0 h 1051772"/>
              <a:gd name="connsiteX15" fmla="*/ 7906790 w 7906790"/>
              <a:gd name="connsiteY15" fmla="*/ 515368 h 1051772"/>
              <a:gd name="connsiteX16" fmla="*/ 7906790 w 7906790"/>
              <a:gd name="connsiteY16" fmla="*/ 1051772 h 1051772"/>
              <a:gd name="connsiteX17" fmla="*/ 7247891 w 7906790"/>
              <a:gd name="connsiteY17" fmla="*/ 1051772 h 1051772"/>
              <a:gd name="connsiteX18" fmla="*/ 6668060 w 7906790"/>
              <a:gd name="connsiteY18" fmla="*/ 1051772 h 1051772"/>
              <a:gd name="connsiteX19" fmla="*/ 5851025 w 7906790"/>
              <a:gd name="connsiteY19" fmla="*/ 1051772 h 1051772"/>
              <a:gd name="connsiteX20" fmla="*/ 5429329 w 7906790"/>
              <a:gd name="connsiteY20" fmla="*/ 1051772 h 1051772"/>
              <a:gd name="connsiteX21" fmla="*/ 4928566 w 7906790"/>
              <a:gd name="connsiteY21" fmla="*/ 1051772 h 1051772"/>
              <a:gd name="connsiteX22" fmla="*/ 4190599 w 7906790"/>
              <a:gd name="connsiteY22" fmla="*/ 1051772 h 1051772"/>
              <a:gd name="connsiteX23" fmla="*/ 3689835 w 7906790"/>
              <a:gd name="connsiteY23" fmla="*/ 1051772 h 1051772"/>
              <a:gd name="connsiteX24" fmla="*/ 3189072 w 7906790"/>
              <a:gd name="connsiteY24" fmla="*/ 1051772 h 1051772"/>
              <a:gd name="connsiteX25" fmla="*/ 2372037 w 7906790"/>
              <a:gd name="connsiteY25" fmla="*/ 1051772 h 1051772"/>
              <a:gd name="connsiteX26" fmla="*/ 1950342 w 7906790"/>
              <a:gd name="connsiteY26" fmla="*/ 1051772 h 1051772"/>
              <a:gd name="connsiteX27" fmla="*/ 1291442 w 7906790"/>
              <a:gd name="connsiteY27" fmla="*/ 1051772 h 1051772"/>
              <a:gd name="connsiteX28" fmla="*/ 0 w 7906790"/>
              <a:gd name="connsiteY28" fmla="*/ 1051772 h 1051772"/>
              <a:gd name="connsiteX29" fmla="*/ 0 w 7906790"/>
              <a:gd name="connsiteY29" fmla="*/ 525886 h 1051772"/>
              <a:gd name="connsiteX30" fmla="*/ 0 w 7906790"/>
              <a:gd name="connsiteY30" fmla="*/ 0 h 105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6790" h="1051772" fill="none" extrusionOk="0">
                <a:moveTo>
                  <a:pt x="0" y="0"/>
                </a:moveTo>
                <a:cubicBezTo>
                  <a:pt x="159417" y="-12529"/>
                  <a:pt x="409898" y="-16085"/>
                  <a:pt x="579831" y="0"/>
                </a:cubicBezTo>
                <a:cubicBezTo>
                  <a:pt x="749764" y="16085"/>
                  <a:pt x="857116" y="-47"/>
                  <a:pt x="1001527" y="0"/>
                </a:cubicBezTo>
                <a:cubicBezTo>
                  <a:pt x="1145938" y="47"/>
                  <a:pt x="1555688" y="-11420"/>
                  <a:pt x="1818562" y="0"/>
                </a:cubicBezTo>
                <a:cubicBezTo>
                  <a:pt x="2081436" y="11420"/>
                  <a:pt x="2143875" y="14881"/>
                  <a:pt x="2398393" y="0"/>
                </a:cubicBezTo>
                <a:cubicBezTo>
                  <a:pt x="2652911" y="-14881"/>
                  <a:pt x="2925934" y="-22204"/>
                  <a:pt x="3136360" y="0"/>
                </a:cubicBezTo>
                <a:cubicBezTo>
                  <a:pt x="3346786" y="22204"/>
                  <a:pt x="3630969" y="-31488"/>
                  <a:pt x="3874327" y="0"/>
                </a:cubicBezTo>
                <a:cubicBezTo>
                  <a:pt x="4117685" y="31488"/>
                  <a:pt x="4358194" y="-10546"/>
                  <a:pt x="4533226" y="0"/>
                </a:cubicBezTo>
                <a:cubicBezTo>
                  <a:pt x="4708258" y="10546"/>
                  <a:pt x="4796898" y="3545"/>
                  <a:pt x="5033990" y="0"/>
                </a:cubicBezTo>
                <a:cubicBezTo>
                  <a:pt x="5271082" y="-3545"/>
                  <a:pt x="5367864" y="-11564"/>
                  <a:pt x="5455685" y="0"/>
                </a:cubicBezTo>
                <a:cubicBezTo>
                  <a:pt x="5543506" y="11564"/>
                  <a:pt x="5752012" y="-19888"/>
                  <a:pt x="5877381" y="0"/>
                </a:cubicBezTo>
                <a:cubicBezTo>
                  <a:pt x="6002750" y="19888"/>
                  <a:pt x="6228461" y="17717"/>
                  <a:pt x="6378144" y="0"/>
                </a:cubicBezTo>
                <a:cubicBezTo>
                  <a:pt x="6527827" y="-17717"/>
                  <a:pt x="6592285" y="-1408"/>
                  <a:pt x="6799839" y="0"/>
                </a:cubicBezTo>
                <a:cubicBezTo>
                  <a:pt x="7007393" y="1408"/>
                  <a:pt x="7072498" y="-1609"/>
                  <a:pt x="7300603" y="0"/>
                </a:cubicBezTo>
                <a:cubicBezTo>
                  <a:pt x="7528708" y="1609"/>
                  <a:pt x="7780502" y="7291"/>
                  <a:pt x="7906790" y="0"/>
                </a:cubicBezTo>
                <a:cubicBezTo>
                  <a:pt x="7923258" y="180363"/>
                  <a:pt x="7890246" y="404775"/>
                  <a:pt x="7906790" y="515368"/>
                </a:cubicBezTo>
                <a:cubicBezTo>
                  <a:pt x="7923334" y="625961"/>
                  <a:pt x="7916014" y="863135"/>
                  <a:pt x="7906790" y="1051772"/>
                </a:cubicBezTo>
                <a:cubicBezTo>
                  <a:pt x="7636404" y="1026769"/>
                  <a:pt x="7433723" y="1080656"/>
                  <a:pt x="7247891" y="1051772"/>
                </a:cubicBezTo>
                <a:cubicBezTo>
                  <a:pt x="7062059" y="1022888"/>
                  <a:pt x="6922582" y="1039041"/>
                  <a:pt x="6668060" y="1051772"/>
                </a:cubicBezTo>
                <a:cubicBezTo>
                  <a:pt x="6413538" y="1064503"/>
                  <a:pt x="6124548" y="1069608"/>
                  <a:pt x="5851025" y="1051772"/>
                </a:cubicBezTo>
                <a:cubicBezTo>
                  <a:pt x="5577502" y="1033936"/>
                  <a:pt x="5574325" y="1057828"/>
                  <a:pt x="5429329" y="1051772"/>
                </a:cubicBezTo>
                <a:cubicBezTo>
                  <a:pt x="5284333" y="1045716"/>
                  <a:pt x="5066031" y="1038608"/>
                  <a:pt x="4928566" y="1051772"/>
                </a:cubicBezTo>
                <a:cubicBezTo>
                  <a:pt x="4791101" y="1064936"/>
                  <a:pt x="4481945" y="1017704"/>
                  <a:pt x="4190599" y="1051772"/>
                </a:cubicBezTo>
                <a:cubicBezTo>
                  <a:pt x="3899253" y="1085840"/>
                  <a:pt x="3926888" y="1041734"/>
                  <a:pt x="3689835" y="1051772"/>
                </a:cubicBezTo>
                <a:cubicBezTo>
                  <a:pt x="3452782" y="1061810"/>
                  <a:pt x="3383316" y="1064941"/>
                  <a:pt x="3189072" y="1051772"/>
                </a:cubicBezTo>
                <a:cubicBezTo>
                  <a:pt x="2994828" y="1038603"/>
                  <a:pt x="2546646" y="1048536"/>
                  <a:pt x="2372037" y="1051772"/>
                </a:cubicBezTo>
                <a:cubicBezTo>
                  <a:pt x="2197428" y="1055008"/>
                  <a:pt x="2075196" y="1071695"/>
                  <a:pt x="1950342" y="1051772"/>
                </a:cubicBezTo>
                <a:cubicBezTo>
                  <a:pt x="1825489" y="1031849"/>
                  <a:pt x="1546011" y="1069369"/>
                  <a:pt x="1291442" y="1051772"/>
                </a:cubicBezTo>
                <a:cubicBezTo>
                  <a:pt x="1036873" y="1034175"/>
                  <a:pt x="402242" y="1060846"/>
                  <a:pt x="0" y="1051772"/>
                </a:cubicBezTo>
                <a:cubicBezTo>
                  <a:pt x="-25634" y="806605"/>
                  <a:pt x="-15161" y="724226"/>
                  <a:pt x="0" y="525886"/>
                </a:cubicBezTo>
                <a:cubicBezTo>
                  <a:pt x="15161" y="327546"/>
                  <a:pt x="9677" y="230850"/>
                  <a:pt x="0" y="0"/>
                </a:cubicBezTo>
                <a:close/>
              </a:path>
              <a:path w="7906790" h="1051772" stroke="0" extrusionOk="0">
                <a:moveTo>
                  <a:pt x="0" y="0"/>
                </a:moveTo>
                <a:cubicBezTo>
                  <a:pt x="198342" y="-25311"/>
                  <a:pt x="510640" y="-2124"/>
                  <a:pt x="658899" y="0"/>
                </a:cubicBezTo>
                <a:cubicBezTo>
                  <a:pt x="807158" y="2124"/>
                  <a:pt x="1196664" y="31030"/>
                  <a:pt x="1475934" y="0"/>
                </a:cubicBezTo>
                <a:cubicBezTo>
                  <a:pt x="1755204" y="-31030"/>
                  <a:pt x="1855772" y="2439"/>
                  <a:pt x="1976697" y="0"/>
                </a:cubicBezTo>
                <a:cubicBezTo>
                  <a:pt x="2097622" y="-2439"/>
                  <a:pt x="2373503" y="22178"/>
                  <a:pt x="2714665" y="0"/>
                </a:cubicBezTo>
                <a:cubicBezTo>
                  <a:pt x="3055827" y="-22178"/>
                  <a:pt x="3041805" y="8946"/>
                  <a:pt x="3215428" y="0"/>
                </a:cubicBezTo>
                <a:cubicBezTo>
                  <a:pt x="3389051" y="-8946"/>
                  <a:pt x="3525008" y="15186"/>
                  <a:pt x="3795259" y="0"/>
                </a:cubicBezTo>
                <a:cubicBezTo>
                  <a:pt x="4065510" y="-15186"/>
                  <a:pt x="4076028" y="-21175"/>
                  <a:pt x="4296023" y="0"/>
                </a:cubicBezTo>
                <a:cubicBezTo>
                  <a:pt x="4516018" y="21175"/>
                  <a:pt x="4602737" y="-13488"/>
                  <a:pt x="4717718" y="0"/>
                </a:cubicBezTo>
                <a:cubicBezTo>
                  <a:pt x="4832700" y="13488"/>
                  <a:pt x="5290468" y="-11687"/>
                  <a:pt x="5455685" y="0"/>
                </a:cubicBezTo>
                <a:cubicBezTo>
                  <a:pt x="5620902" y="11687"/>
                  <a:pt x="5690102" y="6972"/>
                  <a:pt x="5877381" y="0"/>
                </a:cubicBezTo>
                <a:cubicBezTo>
                  <a:pt x="6064660" y="-6972"/>
                  <a:pt x="6277092" y="-27178"/>
                  <a:pt x="6536280" y="0"/>
                </a:cubicBezTo>
                <a:cubicBezTo>
                  <a:pt x="6795468" y="27178"/>
                  <a:pt x="6920137" y="-13773"/>
                  <a:pt x="7037043" y="0"/>
                </a:cubicBezTo>
                <a:cubicBezTo>
                  <a:pt x="7153949" y="13773"/>
                  <a:pt x="7600557" y="-4851"/>
                  <a:pt x="7906790" y="0"/>
                </a:cubicBezTo>
                <a:cubicBezTo>
                  <a:pt x="7898100" y="132775"/>
                  <a:pt x="7889672" y="319358"/>
                  <a:pt x="7906790" y="494333"/>
                </a:cubicBezTo>
                <a:cubicBezTo>
                  <a:pt x="7923908" y="669308"/>
                  <a:pt x="7923371" y="789870"/>
                  <a:pt x="7906790" y="1051772"/>
                </a:cubicBezTo>
                <a:cubicBezTo>
                  <a:pt x="7767430" y="1045295"/>
                  <a:pt x="7636029" y="1036042"/>
                  <a:pt x="7406027" y="1051772"/>
                </a:cubicBezTo>
                <a:cubicBezTo>
                  <a:pt x="7176025" y="1067502"/>
                  <a:pt x="7005612" y="1026952"/>
                  <a:pt x="6826195" y="1051772"/>
                </a:cubicBezTo>
                <a:cubicBezTo>
                  <a:pt x="6646778" y="1076592"/>
                  <a:pt x="6615015" y="1050262"/>
                  <a:pt x="6404500" y="1051772"/>
                </a:cubicBezTo>
                <a:cubicBezTo>
                  <a:pt x="6193986" y="1053282"/>
                  <a:pt x="5909726" y="1032080"/>
                  <a:pt x="5745601" y="1051772"/>
                </a:cubicBezTo>
                <a:cubicBezTo>
                  <a:pt x="5581476" y="1071464"/>
                  <a:pt x="5407025" y="1039993"/>
                  <a:pt x="5086702" y="1051772"/>
                </a:cubicBezTo>
                <a:cubicBezTo>
                  <a:pt x="4766379" y="1063551"/>
                  <a:pt x="4537187" y="1049468"/>
                  <a:pt x="4269667" y="1051772"/>
                </a:cubicBezTo>
                <a:cubicBezTo>
                  <a:pt x="4002148" y="1054076"/>
                  <a:pt x="3896249" y="1078730"/>
                  <a:pt x="3531700" y="1051772"/>
                </a:cubicBezTo>
                <a:cubicBezTo>
                  <a:pt x="3167151" y="1024814"/>
                  <a:pt x="3078672" y="1056328"/>
                  <a:pt x="2872800" y="1051772"/>
                </a:cubicBezTo>
                <a:cubicBezTo>
                  <a:pt x="2666928" y="1047216"/>
                  <a:pt x="2370606" y="1041259"/>
                  <a:pt x="2213901" y="1051772"/>
                </a:cubicBezTo>
                <a:cubicBezTo>
                  <a:pt x="2057196" y="1062285"/>
                  <a:pt x="1749133" y="1046300"/>
                  <a:pt x="1396866" y="1051772"/>
                </a:cubicBezTo>
                <a:cubicBezTo>
                  <a:pt x="1044599" y="1057244"/>
                  <a:pt x="900322" y="1067489"/>
                  <a:pt x="658899" y="1051772"/>
                </a:cubicBezTo>
                <a:cubicBezTo>
                  <a:pt x="417476" y="1036055"/>
                  <a:pt x="313105" y="1047912"/>
                  <a:pt x="0" y="1051772"/>
                </a:cubicBezTo>
                <a:cubicBezTo>
                  <a:pt x="-18263" y="906665"/>
                  <a:pt x="21784" y="729762"/>
                  <a:pt x="0" y="504851"/>
                </a:cubicBezTo>
                <a:cubicBezTo>
                  <a:pt x="-21784" y="279940"/>
                  <a:pt x="7426" y="138430"/>
                  <a:pt x="0" y="0"/>
                </a:cubicBezTo>
                <a:close/>
              </a:path>
            </a:pathLst>
          </a:custGeom>
          <a:solidFill>
            <a:srgbClr val="FFF200"/>
          </a:solidFill>
          <a:ln w="57150" cap="flat">
            <a:solidFill>
              <a:schemeClr val="tx1"/>
            </a:solidFill>
            <a:extLst>
              <a:ext uri="{C807C97D-BFC1-408E-A445-0C87EB9F89A2}">
                <ask:lineSketchStyleProps xmlns:ask="http://schemas.microsoft.com/office/drawing/2018/sketchyshapes" sd="101297750">
                  <a:prstGeom prst="rect">
                    <a:avLst/>
                  </a:prstGeom>
                  <ask:type>
                    <ask:lineSketchFreehand/>
                  </ask:type>
                </ask:lineSketchStyleProps>
              </a:ext>
            </a:extLst>
          </a:ln>
        </p:spPr>
        <p:txBody>
          <a:bodyPr vert="horz" wrap="square" lIns="360000" tIns="216000" rIns="144000" bIns="216000" anchor="ctr" anchorCtr="0" compatLnSpc="1">
            <a:spAutoFit/>
          </a:bodyPr>
          <a:lstStyle/>
          <a:p>
            <a:pPr hangingPunct="0">
              <a:defRPr sz="1800" b="0" i="0" u="none" strike="noStrike" kern="0" cap="none" spc="0" baseline="0">
                <a:solidFill>
                  <a:srgbClr val="000000"/>
                </a:solidFill>
                <a:uFillTx/>
              </a:defRPr>
            </a:pPr>
            <a:r>
              <a:rPr lang="en-GB" sz="4000" b="1" dirty="0"/>
              <a:t>Delivery guidance </a:t>
            </a:r>
            <a:endParaRPr lang="en-GB" sz="1600" b="1" dirty="0">
              <a:solidFill>
                <a:srgbClr val="000000"/>
              </a:solidFill>
              <a:latin typeface="Aptos" panose="020B0004020202020204" pitchFamily="34" charset="0"/>
            </a:endParaRPr>
          </a:p>
        </p:txBody>
      </p:sp>
      <p:grpSp>
        <p:nvGrpSpPr>
          <p:cNvPr id="17" name="Group 16">
            <a:extLst>
              <a:ext uri="{FF2B5EF4-FFF2-40B4-BE49-F238E27FC236}">
                <a16:creationId xmlns:a16="http://schemas.microsoft.com/office/drawing/2014/main" id="{8032CD20-E32C-B5DD-F13C-85E94596FFFE}"/>
              </a:ext>
            </a:extLst>
          </p:cNvPr>
          <p:cNvGrpSpPr/>
          <p:nvPr/>
        </p:nvGrpSpPr>
        <p:grpSpPr>
          <a:xfrm>
            <a:off x="533053" y="4343132"/>
            <a:ext cx="5562947" cy="914400"/>
            <a:chOff x="555273" y="5627978"/>
            <a:chExt cx="3850205" cy="914400"/>
          </a:xfrm>
        </p:grpSpPr>
        <p:pic>
          <p:nvPicPr>
            <p:cNvPr id="13" name="Graphic 12" descr="Sound Medium with solid fill">
              <a:extLst>
                <a:ext uri="{FF2B5EF4-FFF2-40B4-BE49-F238E27FC236}">
                  <a16:creationId xmlns:a16="http://schemas.microsoft.com/office/drawing/2014/main" id="{CD2D1695-1C1C-5241-7344-9B5D800669D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5273" y="5627978"/>
              <a:ext cx="914400" cy="914400"/>
            </a:xfrm>
            <a:prstGeom prst="rect">
              <a:avLst/>
            </a:prstGeom>
          </p:spPr>
        </p:pic>
        <p:sp>
          <p:nvSpPr>
            <p:cNvPr id="15" name="TextBox 14">
              <a:extLst>
                <a:ext uri="{FF2B5EF4-FFF2-40B4-BE49-F238E27FC236}">
                  <a16:creationId xmlns:a16="http://schemas.microsoft.com/office/drawing/2014/main" id="{C395F0EF-1DFE-1C1A-5E1B-2DB5CDA5E6FD}"/>
                </a:ext>
              </a:extLst>
            </p:cNvPr>
            <p:cNvSpPr txBox="1"/>
            <p:nvPr/>
          </p:nvSpPr>
          <p:spPr>
            <a:xfrm>
              <a:off x="1469673" y="5709928"/>
              <a:ext cx="2935805" cy="830997"/>
            </a:xfrm>
            <a:prstGeom prst="rect">
              <a:avLst/>
            </a:prstGeom>
            <a:noFill/>
          </p:spPr>
          <p:txBody>
            <a:bodyPr wrap="square">
              <a:spAutoFit/>
            </a:bodyPr>
            <a:lstStyle/>
            <a:p>
              <a:pPr marL="0" indent="0">
                <a:buNone/>
              </a:pPr>
              <a:r>
                <a:rPr lang="en-GB" sz="2400" i="1" dirty="0"/>
                <a:t>You will need sound enabled for the embedded videos</a:t>
              </a:r>
            </a:p>
          </p:txBody>
        </p:sp>
      </p:grpSp>
      <p:sp>
        <p:nvSpPr>
          <p:cNvPr id="2" name="Rectangle 1">
            <a:extLst>
              <a:ext uri="{FF2B5EF4-FFF2-40B4-BE49-F238E27FC236}">
                <a16:creationId xmlns:a16="http://schemas.microsoft.com/office/drawing/2014/main" id="{CE11BFF0-0159-1493-A3E5-D8F1D9932032}"/>
              </a:ext>
            </a:extLst>
          </p:cNvPr>
          <p:cNvSpPr>
            <a:spLocks noChangeArrowheads="1"/>
          </p:cNvSpPr>
          <p:nvPr/>
        </p:nvSpPr>
        <p:spPr bwMode="auto">
          <a:xfrm>
            <a:off x="0" y="-184665"/>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 name="Online Media 9" title="WoLLoW: The World of Languages and Languages of the World">
            <a:hlinkClick r:id="" action="ppaction://media"/>
            <a:extLst>
              <a:ext uri="{FF2B5EF4-FFF2-40B4-BE49-F238E27FC236}">
                <a16:creationId xmlns:a16="http://schemas.microsoft.com/office/drawing/2014/main" id="{4CDB3D11-FFFB-33EA-C150-C6AD0FD1E4B1}"/>
              </a:ext>
            </a:extLst>
          </p:cNvPr>
          <p:cNvPicPr>
            <a:picLocks noRot="1" noChangeAspect="1"/>
          </p:cNvPicPr>
          <p:nvPr>
            <a:videoFile r:link="rId1"/>
          </p:nvPr>
        </p:nvPicPr>
        <p:blipFill>
          <a:blip r:embed="rId8"/>
          <a:stretch>
            <a:fillRect/>
          </a:stretch>
        </p:blipFill>
        <p:spPr>
          <a:xfrm>
            <a:off x="6520721" y="2106860"/>
            <a:ext cx="5357873" cy="3027205"/>
          </a:xfrm>
          <a:prstGeom prst="rect">
            <a:avLst/>
          </a:prstGeom>
        </p:spPr>
      </p:pic>
      <p:pic>
        <p:nvPicPr>
          <p:cNvPr id="12" name="Content Placeholder 4">
            <a:extLst>
              <a:ext uri="{FF2B5EF4-FFF2-40B4-BE49-F238E27FC236}">
                <a16:creationId xmlns:a16="http://schemas.microsoft.com/office/drawing/2014/main" id="{A21D1A21-E67A-67C2-5DD6-4384087D70D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402471" y="536875"/>
            <a:ext cx="1264646" cy="1145359"/>
          </a:xfrm>
          <a:prstGeom prst="rect">
            <a:avLst/>
          </a:prstGeom>
        </p:spPr>
      </p:pic>
    </p:spTree>
    <p:extLst>
      <p:ext uri="{BB962C8B-B14F-4D97-AF65-F5344CB8AC3E}">
        <p14:creationId xmlns:p14="http://schemas.microsoft.com/office/powerpoint/2010/main" val="183066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F104A0A-F65C-EDAF-9A2B-12432C7E4F2C}"/>
              </a:ext>
            </a:extLst>
          </p:cNvPr>
          <p:cNvSpPr txBox="1"/>
          <p:nvPr/>
        </p:nvSpPr>
        <p:spPr>
          <a:xfrm>
            <a:off x="652162" y="478218"/>
            <a:ext cx="10718843" cy="990217"/>
          </a:xfrm>
          <a:custGeom>
            <a:avLst/>
            <a:gdLst>
              <a:gd name="connsiteX0" fmla="*/ 0 w 10718843"/>
              <a:gd name="connsiteY0" fmla="*/ 0 h 990217"/>
              <a:gd name="connsiteX1" fmla="*/ 884305 w 10718843"/>
              <a:gd name="connsiteY1" fmla="*/ 0 h 990217"/>
              <a:gd name="connsiteX2" fmla="*/ 1339855 w 10718843"/>
              <a:gd name="connsiteY2" fmla="*/ 0 h 990217"/>
              <a:gd name="connsiteX3" fmla="*/ 1688218 w 10718843"/>
              <a:gd name="connsiteY3" fmla="*/ 0 h 990217"/>
              <a:gd name="connsiteX4" fmla="*/ 2143769 w 10718843"/>
              <a:gd name="connsiteY4" fmla="*/ 0 h 990217"/>
              <a:gd name="connsiteX5" fmla="*/ 2599319 w 10718843"/>
              <a:gd name="connsiteY5" fmla="*/ 0 h 990217"/>
              <a:gd name="connsiteX6" fmla="*/ 3162059 w 10718843"/>
              <a:gd name="connsiteY6" fmla="*/ 0 h 990217"/>
              <a:gd name="connsiteX7" fmla="*/ 3939175 w 10718843"/>
              <a:gd name="connsiteY7" fmla="*/ 0 h 990217"/>
              <a:gd name="connsiteX8" fmla="*/ 4287537 w 10718843"/>
              <a:gd name="connsiteY8" fmla="*/ 0 h 990217"/>
              <a:gd name="connsiteX9" fmla="*/ 4957465 w 10718843"/>
              <a:gd name="connsiteY9" fmla="*/ 0 h 990217"/>
              <a:gd name="connsiteX10" fmla="*/ 5734581 w 10718843"/>
              <a:gd name="connsiteY10" fmla="*/ 0 h 990217"/>
              <a:gd name="connsiteX11" fmla="*/ 6511697 w 10718843"/>
              <a:gd name="connsiteY11" fmla="*/ 0 h 990217"/>
              <a:gd name="connsiteX12" fmla="*/ 7181625 w 10718843"/>
              <a:gd name="connsiteY12" fmla="*/ 0 h 990217"/>
              <a:gd name="connsiteX13" fmla="*/ 7529987 w 10718843"/>
              <a:gd name="connsiteY13" fmla="*/ 0 h 990217"/>
              <a:gd name="connsiteX14" fmla="*/ 8092726 w 10718843"/>
              <a:gd name="connsiteY14" fmla="*/ 0 h 990217"/>
              <a:gd name="connsiteX15" fmla="*/ 8548277 w 10718843"/>
              <a:gd name="connsiteY15" fmla="*/ 0 h 990217"/>
              <a:gd name="connsiteX16" fmla="*/ 9111017 w 10718843"/>
              <a:gd name="connsiteY16" fmla="*/ 0 h 990217"/>
              <a:gd name="connsiteX17" fmla="*/ 9780944 w 10718843"/>
              <a:gd name="connsiteY17" fmla="*/ 0 h 990217"/>
              <a:gd name="connsiteX18" fmla="*/ 10718843 w 10718843"/>
              <a:gd name="connsiteY18" fmla="*/ 0 h 990217"/>
              <a:gd name="connsiteX19" fmla="*/ 10718843 w 10718843"/>
              <a:gd name="connsiteY19" fmla="*/ 485206 h 990217"/>
              <a:gd name="connsiteX20" fmla="*/ 10718843 w 10718843"/>
              <a:gd name="connsiteY20" fmla="*/ 990217 h 990217"/>
              <a:gd name="connsiteX21" fmla="*/ 10156104 w 10718843"/>
              <a:gd name="connsiteY21" fmla="*/ 990217 h 990217"/>
              <a:gd name="connsiteX22" fmla="*/ 9486176 w 10718843"/>
              <a:gd name="connsiteY22" fmla="*/ 990217 h 990217"/>
              <a:gd name="connsiteX23" fmla="*/ 9030625 w 10718843"/>
              <a:gd name="connsiteY23" fmla="*/ 990217 h 990217"/>
              <a:gd name="connsiteX24" fmla="*/ 8467886 w 10718843"/>
              <a:gd name="connsiteY24" fmla="*/ 990217 h 990217"/>
              <a:gd name="connsiteX25" fmla="*/ 7905147 w 10718843"/>
              <a:gd name="connsiteY25" fmla="*/ 990217 h 990217"/>
              <a:gd name="connsiteX26" fmla="*/ 7449596 w 10718843"/>
              <a:gd name="connsiteY26" fmla="*/ 990217 h 990217"/>
              <a:gd name="connsiteX27" fmla="*/ 6779668 w 10718843"/>
              <a:gd name="connsiteY27" fmla="*/ 990217 h 990217"/>
              <a:gd name="connsiteX28" fmla="*/ 6002552 w 10718843"/>
              <a:gd name="connsiteY28" fmla="*/ 990217 h 990217"/>
              <a:gd name="connsiteX29" fmla="*/ 5547001 w 10718843"/>
              <a:gd name="connsiteY29" fmla="*/ 990217 h 990217"/>
              <a:gd name="connsiteX30" fmla="*/ 5198639 w 10718843"/>
              <a:gd name="connsiteY30" fmla="*/ 990217 h 990217"/>
              <a:gd name="connsiteX31" fmla="*/ 4528711 w 10718843"/>
              <a:gd name="connsiteY31" fmla="*/ 990217 h 990217"/>
              <a:gd name="connsiteX32" fmla="*/ 3858783 w 10718843"/>
              <a:gd name="connsiteY32" fmla="*/ 990217 h 990217"/>
              <a:gd name="connsiteX33" fmla="*/ 3510421 w 10718843"/>
              <a:gd name="connsiteY33" fmla="*/ 990217 h 990217"/>
              <a:gd name="connsiteX34" fmla="*/ 3054870 w 10718843"/>
              <a:gd name="connsiteY34" fmla="*/ 990217 h 990217"/>
              <a:gd name="connsiteX35" fmla="*/ 2706508 w 10718843"/>
              <a:gd name="connsiteY35" fmla="*/ 990217 h 990217"/>
              <a:gd name="connsiteX36" fmla="*/ 1929392 w 10718843"/>
              <a:gd name="connsiteY36" fmla="*/ 990217 h 990217"/>
              <a:gd name="connsiteX37" fmla="*/ 1259464 w 10718843"/>
              <a:gd name="connsiteY37" fmla="*/ 990217 h 990217"/>
              <a:gd name="connsiteX38" fmla="*/ 696725 w 10718843"/>
              <a:gd name="connsiteY38" fmla="*/ 990217 h 990217"/>
              <a:gd name="connsiteX39" fmla="*/ 0 w 10718843"/>
              <a:gd name="connsiteY39" fmla="*/ 990217 h 990217"/>
              <a:gd name="connsiteX40" fmla="*/ 0 w 10718843"/>
              <a:gd name="connsiteY40" fmla="*/ 485206 h 990217"/>
              <a:gd name="connsiteX41" fmla="*/ 0 w 10718843"/>
              <a:gd name="connsiteY41" fmla="*/ 0 h 99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718843" h="990217" fill="none" extrusionOk="0">
                <a:moveTo>
                  <a:pt x="0" y="0"/>
                </a:moveTo>
                <a:cubicBezTo>
                  <a:pt x="413251" y="-31680"/>
                  <a:pt x="659150" y="33223"/>
                  <a:pt x="884305" y="0"/>
                </a:cubicBezTo>
                <a:cubicBezTo>
                  <a:pt x="1109460" y="-33223"/>
                  <a:pt x="1223948" y="-18468"/>
                  <a:pt x="1339855" y="0"/>
                </a:cubicBezTo>
                <a:cubicBezTo>
                  <a:pt x="1455762" y="18468"/>
                  <a:pt x="1533949" y="11934"/>
                  <a:pt x="1688218" y="0"/>
                </a:cubicBezTo>
                <a:cubicBezTo>
                  <a:pt x="1842487" y="-11934"/>
                  <a:pt x="2007977" y="-1373"/>
                  <a:pt x="2143769" y="0"/>
                </a:cubicBezTo>
                <a:cubicBezTo>
                  <a:pt x="2279561" y="1373"/>
                  <a:pt x="2376666" y="4681"/>
                  <a:pt x="2599319" y="0"/>
                </a:cubicBezTo>
                <a:cubicBezTo>
                  <a:pt x="2821972" y="-4681"/>
                  <a:pt x="2943044" y="1453"/>
                  <a:pt x="3162059" y="0"/>
                </a:cubicBezTo>
                <a:cubicBezTo>
                  <a:pt x="3381074" y="-1453"/>
                  <a:pt x="3770579" y="-35215"/>
                  <a:pt x="3939175" y="0"/>
                </a:cubicBezTo>
                <a:cubicBezTo>
                  <a:pt x="4107771" y="35215"/>
                  <a:pt x="4138370" y="-12577"/>
                  <a:pt x="4287537" y="0"/>
                </a:cubicBezTo>
                <a:cubicBezTo>
                  <a:pt x="4436704" y="12577"/>
                  <a:pt x="4650412" y="-8180"/>
                  <a:pt x="4957465" y="0"/>
                </a:cubicBezTo>
                <a:cubicBezTo>
                  <a:pt x="5264518" y="8180"/>
                  <a:pt x="5556443" y="8191"/>
                  <a:pt x="5734581" y="0"/>
                </a:cubicBezTo>
                <a:cubicBezTo>
                  <a:pt x="5912719" y="-8191"/>
                  <a:pt x="6285070" y="-11924"/>
                  <a:pt x="6511697" y="0"/>
                </a:cubicBezTo>
                <a:cubicBezTo>
                  <a:pt x="6738324" y="11924"/>
                  <a:pt x="7045647" y="6736"/>
                  <a:pt x="7181625" y="0"/>
                </a:cubicBezTo>
                <a:cubicBezTo>
                  <a:pt x="7317603" y="-6736"/>
                  <a:pt x="7372465" y="-6872"/>
                  <a:pt x="7529987" y="0"/>
                </a:cubicBezTo>
                <a:cubicBezTo>
                  <a:pt x="7687509" y="6872"/>
                  <a:pt x="7824257" y="-27588"/>
                  <a:pt x="8092726" y="0"/>
                </a:cubicBezTo>
                <a:cubicBezTo>
                  <a:pt x="8361195" y="27588"/>
                  <a:pt x="8396421" y="-17082"/>
                  <a:pt x="8548277" y="0"/>
                </a:cubicBezTo>
                <a:cubicBezTo>
                  <a:pt x="8700133" y="17082"/>
                  <a:pt x="8891587" y="27677"/>
                  <a:pt x="9111017" y="0"/>
                </a:cubicBezTo>
                <a:cubicBezTo>
                  <a:pt x="9330447" y="-27677"/>
                  <a:pt x="9563736" y="-32955"/>
                  <a:pt x="9780944" y="0"/>
                </a:cubicBezTo>
                <a:cubicBezTo>
                  <a:pt x="9998152" y="32955"/>
                  <a:pt x="10308934" y="-43938"/>
                  <a:pt x="10718843" y="0"/>
                </a:cubicBezTo>
                <a:cubicBezTo>
                  <a:pt x="10715229" y="108855"/>
                  <a:pt x="10736627" y="338211"/>
                  <a:pt x="10718843" y="485206"/>
                </a:cubicBezTo>
                <a:cubicBezTo>
                  <a:pt x="10701059" y="632201"/>
                  <a:pt x="10709751" y="855163"/>
                  <a:pt x="10718843" y="990217"/>
                </a:cubicBezTo>
                <a:cubicBezTo>
                  <a:pt x="10513536" y="962992"/>
                  <a:pt x="10290118" y="1004529"/>
                  <a:pt x="10156104" y="990217"/>
                </a:cubicBezTo>
                <a:cubicBezTo>
                  <a:pt x="10022090" y="975905"/>
                  <a:pt x="9810492" y="971692"/>
                  <a:pt x="9486176" y="990217"/>
                </a:cubicBezTo>
                <a:cubicBezTo>
                  <a:pt x="9161860" y="1008742"/>
                  <a:pt x="9136466" y="986853"/>
                  <a:pt x="9030625" y="990217"/>
                </a:cubicBezTo>
                <a:cubicBezTo>
                  <a:pt x="8924784" y="993581"/>
                  <a:pt x="8702354" y="1010710"/>
                  <a:pt x="8467886" y="990217"/>
                </a:cubicBezTo>
                <a:cubicBezTo>
                  <a:pt x="8233418" y="969724"/>
                  <a:pt x="8172526" y="973368"/>
                  <a:pt x="7905147" y="990217"/>
                </a:cubicBezTo>
                <a:cubicBezTo>
                  <a:pt x="7637768" y="1007066"/>
                  <a:pt x="7649593" y="1010218"/>
                  <a:pt x="7449596" y="990217"/>
                </a:cubicBezTo>
                <a:cubicBezTo>
                  <a:pt x="7249599" y="970216"/>
                  <a:pt x="7004880" y="1001617"/>
                  <a:pt x="6779668" y="990217"/>
                </a:cubicBezTo>
                <a:cubicBezTo>
                  <a:pt x="6554456" y="978817"/>
                  <a:pt x="6232901" y="1014101"/>
                  <a:pt x="6002552" y="990217"/>
                </a:cubicBezTo>
                <a:cubicBezTo>
                  <a:pt x="5772203" y="966333"/>
                  <a:pt x="5663938" y="1010561"/>
                  <a:pt x="5547001" y="990217"/>
                </a:cubicBezTo>
                <a:cubicBezTo>
                  <a:pt x="5430064" y="969873"/>
                  <a:pt x="5291723" y="997957"/>
                  <a:pt x="5198639" y="990217"/>
                </a:cubicBezTo>
                <a:cubicBezTo>
                  <a:pt x="5105555" y="982477"/>
                  <a:pt x="4676921" y="967773"/>
                  <a:pt x="4528711" y="990217"/>
                </a:cubicBezTo>
                <a:cubicBezTo>
                  <a:pt x="4380501" y="1012661"/>
                  <a:pt x="4027610" y="968205"/>
                  <a:pt x="3858783" y="990217"/>
                </a:cubicBezTo>
                <a:cubicBezTo>
                  <a:pt x="3689956" y="1012229"/>
                  <a:pt x="3615200" y="1004831"/>
                  <a:pt x="3510421" y="990217"/>
                </a:cubicBezTo>
                <a:cubicBezTo>
                  <a:pt x="3405642" y="975603"/>
                  <a:pt x="3262710" y="977812"/>
                  <a:pt x="3054870" y="990217"/>
                </a:cubicBezTo>
                <a:cubicBezTo>
                  <a:pt x="2847030" y="1002622"/>
                  <a:pt x="2864572" y="975649"/>
                  <a:pt x="2706508" y="990217"/>
                </a:cubicBezTo>
                <a:cubicBezTo>
                  <a:pt x="2548444" y="1004785"/>
                  <a:pt x="2146140" y="970446"/>
                  <a:pt x="1929392" y="990217"/>
                </a:cubicBezTo>
                <a:cubicBezTo>
                  <a:pt x="1712644" y="1009988"/>
                  <a:pt x="1523532" y="989763"/>
                  <a:pt x="1259464" y="990217"/>
                </a:cubicBezTo>
                <a:cubicBezTo>
                  <a:pt x="995396" y="990671"/>
                  <a:pt x="840398" y="983253"/>
                  <a:pt x="696725" y="990217"/>
                </a:cubicBezTo>
                <a:cubicBezTo>
                  <a:pt x="553052" y="997181"/>
                  <a:pt x="143884" y="966643"/>
                  <a:pt x="0" y="990217"/>
                </a:cubicBezTo>
                <a:cubicBezTo>
                  <a:pt x="-4261" y="829334"/>
                  <a:pt x="1505" y="719753"/>
                  <a:pt x="0" y="485206"/>
                </a:cubicBezTo>
                <a:cubicBezTo>
                  <a:pt x="-1505" y="250659"/>
                  <a:pt x="11006" y="171352"/>
                  <a:pt x="0" y="0"/>
                </a:cubicBezTo>
                <a:close/>
              </a:path>
              <a:path w="10718843" h="990217" stroke="0" extrusionOk="0">
                <a:moveTo>
                  <a:pt x="0" y="0"/>
                </a:moveTo>
                <a:cubicBezTo>
                  <a:pt x="220955" y="-6574"/>
                  <a:pt x="427664" y="14529"/>
                  <a:pt x="669928" y="0"/>
                </a:cubicBezTo>
                <a:cubicBezTo>
                  <a:pt x="912192" y="-14529"/>
                  <a:pt x="1177495" y="-21091"/>
                  <a:pt x="1554232" y="0"/>
                </a:cubicBezTo>
                <a:cubicBezTo>
                  <a:pt x="1930969" y="21091"/>
                  <a:pt x="1834544" y="-20888"/>
                  <a:pt x="2009783" y="0"/>
                </a:cubicBezTo>
                <a:cubicBezTo>
                  <a:pt x="2185022" y="20888"/>
                  <a:pt x="2417399" y="-7516"/>
                  <a:pt x="2786899" y="0"/>
                </a:cubicBezTo>
                <a:cubicBezTo>
                  <a:pt x="3156399" y="7516"/>
                  <a:pt x="3052415" y="-4273"/>
                  <a:pt x="3242450" y="0"/>
                </a:cubicBezTo>
                <a:cubicBezTo>
                  <a:pt x="3432485" y="4273"/>
                  <a:pt x="3538628" y="-2640"/>
                  <a:pt x="3805189" y="0"/>
                </a:cubicBezTo>
                <a:cubicBezTo>
                  <a:pt x="4071750" y="2640"/>
                  <a:pt x="4063164" y="8593"/>
                  <a:pt x="4260740" y="0"/>
                </a:cubicBezTo>
                <a:cubicBezTo>
                  <a:pt x="4458316" y="-8593"/>
                  <a:pt x="4457412" y="-11557"/>
                  <a:pt x="4609102" y="0"/>
                </a:cubicBezTo>
                <a:cubicBezTo>
                  <a:pt x="4760792" y="11557"/>
                  <a:pt x="5049301" y="30696"/>
                  <a:pt x="5386219" y="0"/>
                </a:cubicBezTo>
                <a:cubicBezTo>
                  <a:pt x="5723137" y="-30696"/>
                  <a:pt x="5659034" y="15074"/>
                  <a:pt x="5734581" y="0"/>
                </a:cubicBezTo>
                <a:cubicBezTo>
                  <a:pt x="5810128" y="-15074"/>
                  <a:pt x="6085140" y="16551"/>
                  <a:pt x="6404509" y="0"/>
                </a:cubicBezTo>
                <a:cubicBezTo>
                  <a:pt x="6723878" y="-16551"/>
                  <a:pt x="6757761" y="-654"/>
                  <a:pt x="6860060" y="0"/>
                </a:cubicBezTo>
                <a:cubicBezTo>
                  <a:pt x="6962359" y="654"/>
                  <a:pt x="7134943" y="3254"/>
                  <a:pt x="7315610" y="0"/>
                </a:cubicBezTo>
                <a:cubicBezTo>
                  <a:pt x="7496277" y="-3254"/>
                  <a:pt x="7560547" y="10298"/>
                  <a:pt x="7663973" y="0"/>
                </a:cubicBezTo>
                <a:cubicBezTo>
                  <a:pt x="7767399" y="-10298"/>
                  <a:pt x="7851946" y="10454"/>
                  <a:pt x="8012335" y="0"/>
                </a:cubicBezTo>
                <a:cubicBezTo>
                  <a:pt x="8172724" y="-10454"/>
                  <a:pt x="8383938" y="-3486"/>
                  <a:pt x="8682263" y="0"/>
                </a:cubicBezTo>
                <a:cubicBezTo>
                  <a:pt x="8980588" y="3486"/>
                  <a:pt x="9096175" y="9117"/>
                  <a:pt x="9352191" y="0"/>
                </a:cubicBezTo>
                <a:cubicBezTo>
                  <a:pt x="9608207" y="-9117"/>
                  <a:pt x="9936160" y="3941"/>
                  <a:pt x="10129307" y="0"/>
                </a:cubicBezTo>
                <a:cubicBezTo>
                  <a:pt x="10322454" y="-3941"/>
                  <a:pt x="10515648" y="-16624"/>
                  <a:pt x="10718843" y="0"/>
                </a:cubicBezTo>
                <a:cubicBezTo>
                  <a:pt x="10697410" y="147223"/>
                  <a:pt x="10716513" y="232985"/>
                  <a:pt x="10718843" y="465402"/>
                </a:cubicBezTo>
                <a:cubicBezTo>
                  <a:pt x="10721173" y="697819"/>
                  <a:pt x="10741106" y="760457"/>
                  <a:pt x="10718843" y="990217"/>
                </a:cubicBezTo>
                <a:cubicBezTo>
                  <a:pt x="10515141" y="1011803"/>
                  <a:pt x="10319082" y="1010837"/>
                  <a:pt x="10156104" y="990217"/>
                </a:cubicBezTo>
                <a:cubicBezTo>
                  <a:pt x="9993126" y="969597"/>
                  <a:pt x="9729775" y="978047"/>
                  <a:pt x="9486176" y="990217"/>
                </a:cubicBezTo>
                <a:cubicBezTo>
                  <a:pt x="9242577" y="1002387"/>
                  <a:pt x="9142411" y="963375"/>
                  <a:pt x="8816248" y="990217"/>
                </a:cubicBezTo>
                <a:cubicBezTo>
                  <a:pt x="8490085" y="1017059"/>
                  <a:pt x="8294234" y="971125"/>
                  <a:pt x="7931944" y="990217"/>
                </a:cubicBezTo>
                <a:cubicBezTo>
                  <a:pt x="7569654" y="1009309"/>
                  <a:pt x="7439044" y="995677"/>
                  <a:pt x="7154828" y="990217"/>
                </a:cubicBezTo>
                <a:cubicBezTo>
                  <a:pt x="6870612" y="984757"/>
                  <a:pt x="6674175" y="960155"/>
                  <a:pt x="6270523" y="990217"/>
                </a:cubicBezTo>
                <a:cubicBezTo>
                  <a:pt x="5866871" y="1020279"/>
                  <a:pt x="5680781" y="1013883"/>
                  <a:pt x="5386219" y="990217"/>
                </a:cubicBezTo>
                <a:cubicBezTo>
                  <a:pt x="5091657" y="966551"/>
                  <a:pt x="4954351" y="981163"/>
                  <a:pt x="4716291" y="990217"/>
                </a:cubicBezTo>
                <a:cubicBezTo>
                  <a:pt x="4478231" y="999271"/>
                  <a:pt x="4439806" y="984278"/>
                  <a:pt x="4260740" y="990217"/>
                </a:cubicBezTo>
                <a:cubicBezTo>
                  <a:pt x="4081674" y="996156"/>
                  <a:pt x="3792337" y="1012611"/>
                  <a:pt x="3590812" y="990217"/>
                </a:cubicBezTo>
                <a:cubicBezTo>
                  <a:pt x="3389287" y="967823"/>
                  <a:pt x="3058495" y="993968"/>
                  <a:pt x="2813696" y="990217"/>
                </a:cubicBezTo>
                <a:cubicBezTo>
                  <a:pt x="2568897" y="986466"/>
                  <a:pt x="2347936" y="1026891"/>
                  <a:pt x="1929392" y="990217"/>
                </a:cubicBezTo>
                <a:cubicBezTo>
                  <a:pt x="1510848" y="953543"/>
                  <a:pt x="1377295" y="1021183"/>
                  <a:pt x="1045087" y="990217"/>
                </a:cubicBezTo>
                <a:cubicBezTo>
                  <a:pt x="712880" y="959251"/>
                  <a:pt x="733765" y="989568"/>
                  <a:pt x="589536" y="990217"/>
                </a:cubicBezTo>
                <a:cubicBezTo>
                  <a:pt x="445307" y="990866"/>
                  <a:pt x="255543" y="984573"/>
                  <a:pt x="0" y="990217"/>
                </a:cubicBezTo>
                <a:cubicBezTo>
                  <a:pt x="9834" y="810228"/>
                  <a:pt x="8975" y="729096"/>
                  <a:pt x="0" y="514913"/>
                </a:cubicBezTo>
                <a:cubicBezTo>
                  <a:pt x="-8975" y="300730"/>
                  <a:pt x="-23440" y="204335"/>
                  <a:pt x="0" y="0"/>
                </a:cubicBezTo>
                <a:close/>
              </a:path>
            </a:pathLst>
          </a:custGeom>
          <a:solidFill>
            <a:srgbClr val="FFF200"/>
          </a:solidFill>
          <a:ln w="57150" cap="flat">
            <a:solidFill>
              <a:schemeClr val="tx1"/>
            </a:solidFill>
            <a:extLst>
              <a:ext uri="{C807C97D-BFC1-408E-A445-0C87EB9F89A2}">
                <ask:lineSketchStyleProps xmlns:ask="http://schemas.microsoft.com/office/drawing/2018/sketchyshapes" sd="101297750">
                  <a:prstGeom prst="rect">
                    <a:avLst/>
                  </a:prstGeom>
                  <ask:type>
                    <ask:lineSketchFreehand/>
                  </ask:type>
                </ask:lineSketchStyleProps>
              </a:ext>
            </a:extLst>
          </a:ln>
        </p:spPr>
        <p:txBody>
          <a:bodyPr vert="horz" wrap="square" lIns="360000" tIns="216000" rIns="144000" bIns="216000" anchor="ctr" anchorCtr="0" compatLnSpc="1">
            <a:spAutoFit/>
          </a:bodyPr>
          <a:lstStyle/>
          <a:p>
            <a:pPr hangingPunct="0">
              <a:defRPr sz="1800" b="0" i="0" u="none" strike="noStrike" kern="0" cap="none" spc="0" baseline="0">
                <a:solidFill>
                  <a:srgbClr val="000000"/>
                </a:solidFill>
                <a:uFillTx/>
              </a:defRPr>
            </a:pPr>
            <a:r>
              <a:rPr lang="en-GB" sz="3600" b="1" dirty="0">
                <a:solidFill>
                  <a:srgbClr val="000000"/>
                </a:solidFill>
                <a:latin typeface="Aptos" panose="020B0004020202020204" pitchFamily="34" charset="0"/>
              </a:rPr>
              <a:t>If you have refugee pupils in your school…</a:t>
            </a:r>
          </a:p>
        </p:txBody>
      </p:sp>
      <p:sp>
        <p:nvSpPr>
          <p:cNvPr id="21" name="TextBox 20">
            <a:extLst>
              <a:ext uri="{FF2B5EF4-FFF2-40B4-BE49-F238E27FC236}">
                <a16:creationId xmlns:a16="http://schemas.microsoft.com/office/drawing/2014/main" id="{B3D83924-1EE9-6332-1415-C71755BEDC72}"/>
              </a:ext>
            </a:extLst>
          </p:cNvPr>
          <p:cNvSpPr txBox="1"/>
          <p:nvPr/>
        </p:nvSpPr>
        <p:spPr>
          <a:xfrm>
            <a:off x="652162" y="2100111"/>
            <a:ext cx="6190072" cy="2862322"/>
          </a:xfrm>
          <a:prstGeom prst="rect">
            <a:avLst/>
          </a:prstGeom>
          <a:noFill/>
        </p:spPr>
        <p:txBody>
          <a:bodyPr wrap="square">
            <a:spAutoFit/>
          </a:bodyPr>
          <a:lstStyle/>
          <a:p>
            <a:pPr algn="just"/>
            <a:r>
              <a:rPr lang="en-GB" sz="2000" b="0" i="0" u="none" strike="noStrike" dirty="0">
                <a:solidFill>
                  <a:srgbClr val="000000"/>
                </a:solidFill>
                <a:effectLst/>
                <a:latin typeface="Play"/>
              </a:rPr>
              <a:t>It is essential to be mindful of the needs of any children whose family have a refugee or asylum-seeking background before delivering this lesson.</a:t>
            </a:r>
          </a:p>
          <a:p>
            <a:pPr algn="just"/>
            <a:br>
              <a:rPr lang="en-GB" sz="2000" b="0" i="0" u="none" strike="noStrike" dirty="0">
                <a:solidFill>
                  <a:srgbClr val="000000"/>
                </a:solidFill>
                <a:effectLst/>
                <a:latin typeface="Play"/>
              </a:rPr>
            </a:br>
            <a:r>
              <a:rPr lang="en-GB" sz="2000" b="0" i="0" u="none" strike="noStrike" dirty="0">
                <a:solidFill>
                  <a:srgbClr val="000000"/>
                </a:solidFill>
                <a:effectLst/>
                <a:latin typeface="Play"/>
              </a:rPr>
              <a:t>If this applies to any of your children, it’s important to talk to them in advance of</a:t>
            </a:r>
            <a:r>
              <a:rPr lang="en-GB" sz="2000" dirty="0">
                <a:solidFill>
                  <a:srgbClr val="000000"/>
                </a:solidFill>
                <a:latin typeface="Play"/>
              </a:rPr>
              <a:t> the activity and plan accordingly. .</a:t>
            </a:r>
            <a:br>
              <a:rPr lang="en-GB" sz="2000" b="0" i="0" u="none" strike="noStrike" dirty="0">
                <a:solidFill>
                  <a:srgbClr val="000000"/>
                </a:solidFill>
                <a:effectLst/>
                <a:latin typeface="Play"/>
              </a:rPr>
            </a:br>
            <a:br>
              <a:rPr lang="en-GB" sz="2000" b="0" i="0" u="none" strike="noStrike" dirty="0">
                <a:solidFill>
                  <a:srgbClr val="000000"/>
                </a:solidFill>
                <a:effectLst/>
                <a:latin typeface="Play"/>
              </a:rPr>
            </a:br>
            <a:br>
              <a:rPr lang="en-GB" sz="2000" b="0" i="1" u="none" strike="noStrike" dirty="0">
                <a:solidFill>
                  <a:srgbClr val="000000"/>
                </a:solidFill>
                <a:effectLst/>
                <a:latin typeface="Play"/>
              </a:rPr>
            </a:br>
            <a:endParaRPr lang="en-GB" sz="2000" dirty="0"/>
          </a:p>
        </p:txBody>
      </p:sp>
      <p:sp>
        <p:nvSpPr>
          <p:cNvPr id="24" name="Title 1">
            <a:extLst>
              <a:ext uri="{FF2B5EF4-FFF2-40B4-BE49-F238E27FC236}">
                <a16:creationId xmlns:a16="http://schemas.microsoft.com/office/drawing/2014/main" id="{56CDE560-B8E8-9711-876C-A6DF5B899C37}"/>
              </a:ext>
            </a:extLst>
          </p:cNvPr>
          <p:cNvSpPr>
            <a:spLocks noGrp="1"/>
          </p:cNvSpPr>
          <p:nvPr>
            <p:ph type="title"/>
          </p:nvPr>
        </p:nvSpPr>
        <p:spPr>
          <a:xfrm>
            <a:off x="2158966" y="5150597"/>
            <a:ext cx="9212039" cy="1325563"/>
          </a:xfrm>
          <a:custGeom>
            <a:avLst/>
            <a:gdLst>
              <a:gd name="connsiteX0" fmla="*/ 0 w 9212039"/>
              <a:gd name="connsiteY0" fmla="*/ 0 h 1325563"/>
              <a:gd name="connsiteX1" fmla="*/ 381642 w 9212039"/>
              <a:gd name="connsiteY1" fmla="*/ 0 h 1325563"/>
              <a:gd name="connsiteX2" fmla="*/ 763283 w 9212039"/>
              <a:gd name="connsiteY2" fmla="*/ 0 h 1325563"/>
              <a:gd name="connsiteX3" fmla="*/ 1237045 w 9212039"/>
              <a:gd name="connsiteY3" fmla="*/ 0 h 1325563"/>
              <a:gd name="connsiteX4" fmla="*/ 1710807 w 9212039"/>
              <a:gd name="connsiteY4" fmla="*/ 0 h 1325563"/>
              <a:gd name="connsiteX5" fmla="*/ 2460930 w 9212039"/>
              <a:gd name="connsiteY5" fmla="*/ 0 h 1325563"/>
              <a:gd name="connsiteX6" fmla="*/ 3211054 w 9212039"/>
              <a:gd name="connsiteY6" fmla="*/ 0 h 1325563"/>
              <a:gd name="connsiteX7" fmla="*/ 3592695 w 9212039"/>
              <a:gd name="connsiteY7" fmla="*/ 0 h 1325563"/>
              <a:gd name="connsiteX8" fmla="*/ 4342818 w 9212039"/>
              <a:gd name="connsiteY8" fmla="*/ 0 h 1325563"/>
              <a:gd name="connsiteX9" fmla="*/ 4908701 w 9212039"/>
              <a:gd name="connsiteY9" fmla="*/ 0 h 1325563"/>
              <a:gd name="connsiteX10" fmla="*/ 5750944 w 9212039"/>
              <a:gd name="connsiteY10" fmla="*/ 0 h 1325563"/>
              <a:gd name="connsiteX11" fmla="*/ 6224706 w 9212039"/>
              <a:gd name="connsiteY11" fmla="*/ 0 h 1325563"/>
              <a:gd name="connsiteX12" fmla="*/ 6790589 w 9212039"/>
              <a:gd name="connsiteY12" fmla="*/ 0 h 1325563"/>
              <a:gd name="connsiteX13" fmla="*/ 7356471 w 9212039"/>
              <a:gd name="connsiteY13" fmla="*/ 0 h 1325563"/>
              <a:gd name="connsiteX14" fmla="*/ 7738113 w 9212039"/>
              <a:gd name="connsiteY14" fmla="*/ 0 h 1325563"/>
              <a:gd name="connsiteX15" fmla="*/ 8580356 w 9212039"/>
              <a:gd name="connsiteY15" fmla="*/ 0 h 1325563"/>
              <a:gd name="connsiteX16" fmla="*/ 9212039 w 9212039"/>
              <a:gd name="connsiteY16" fmla="*/ 0 h 1325563"/>
              <a:gd name="connsiteX17" fmla="*/ 9212039 w 9212039"/>
              <a:gd name="connsiteY17" fmla="*/ 689293 h 1325563"/>
              <a:gd name="connsiteX18" fmla="*/ 9212039 w 9212039"/>
              <a:gd name="connsiteY18" fmla="*/ 1325563 h 1325563"/>
              <a:gd name="connsiteX19" fmla="*/ 8369795 w 9212039"/>
              <a:gd name="connsiteY19" fmla="*/ 1325563 h 1325563"/>
              <a:gd name="connsiteX20" fmla="*/ 7803913 w 9212039"/>
              <a:gd name="connsiteY20" fmla="*/ 1325563 h 1325563"/>
              <a:gd name="connsiteX21" fmla="*/ 7238031 w 9212039"/>
              <a:gd name="connsiteY21" fmla="*/ 1325563 h 1325563"/>
              <a:gd name="connsiteX22" fmla="*/ 6764269 w 9212039"/>
              <a:gd name="connsiteY22" fmla="*/ 1325563 h 1325563"/>
              <a:gd name="connsiteX23" fmla="*/ 6106266 w 9212039"/>
              <a:gd name="connsiteY23" fmla="*/ 1325563 h 1325563"/>
              <a:gd name="connsiteX24" fmla="*/ 5356143 w 9212039"/>
              <a:gd name="connsiteY24" fmla="*/ 1325563 h 1325563"/>
              <a:gd name="connsiteX25" fmla="*/ 4790260 w 9212039"/>
              <a:gd name="connsiteY25" fmla="*/ 1325563 h 1325563"/>
              <a:gd name="connsiteX26" fmla="*/ 4316498 w 9212039"/>
              <a:gd name="connsiteY26" fmla="*/ 1325563 h 1325563"/>
              <a:gd name="connsiteX27" fmla="*/ 3934857 w 9212039"/>
              <a:gd name="connsiteY27" fmla="*/ 1325563 h 1325563"/>
              <a:gd name="connsiteX28" fmla="*/ 3553215 w 9212039"/>
              <a:gd name="connsiteY28" fmla="*/ 1325563 h 1325563"/>
              <a:gd name="connsiteX29" fmla="*/ 2895212 w 9212039"/>
              <a:gd name="connsiteY29" fmla="*/ 1325563 h 1325563"/>
              <a:gd name="connsiteX30" fmla="*/ 2237209 w 9212039"/>
              <a:gd name="connsiteY30" fmla="*/ 1325563 h 1325563"/>
              <a:gd name="connsiteX31" fmla="*/ 1855568 w 9212039"/>
              <a:gd name="connsiteY31" fmla="*/ 1325563 h 1325563"/>
              <a:gd name="connsiteX32" fmla="*/ 1473926 w 9212039"/>
              <a:gd name="connsiteY32" fmla="*/ 1325563 h 1325563"/>
              <a:gd name="connsiteX33" fmla="*/ 631683 w 9212039"/>
              <a:gd name="connsiteY33" fmla="*/ 1325563 h 1325563"/>
              <a:gd name="connsiteX34" fmla="*/ 0 w 9212039"/>
              <a:gd name="connsiteY34" fmla="*/ 1325563 h 1325563"/>
              <a:gd name="connsiteX35" fmla="*/ 0 w 9212039"/>
              <a:gd name="connsiteY35" fmla="*/ 702548 h 1325563"/>
              <a:gd name="connsiteX36" fmla="*/ 0 w 9212039"/>
              <a:gd name="connsiteY36" fmla="*/ 0 h 132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212039" h="1325563" fill="none" extrusionOk="0">
                <a:moveTo>
                  <a:pt x="0" y="0"/>
                </a:moveTo>
                <a:cubicBezTo>
                  <a:pt x="189721" y="-2932"/>
                  <a:pt x="238631" y="14640"/>
                  <a:pt x="381642" y="0"/>
                </a:cubicBezTo>
                <a:cubicBezTo>
                  <a:pt x="524653" y="-14640"/>
                  <a:pt x="629754" y="-17193"/>
                  <a:pt x="763283" y="0"/>
                </a:cubicBezTo>
                <a:cubicBezTo>
                  <a:pt x="896812" y="17193"/>
                  <a:pt x="1081060" y="5767"/>
                  <a:pt x="1237045" y="0"/>
                </a:cubicBezTo>
                <a:cubicBezTo>
                  <a:pt x="1393030" y="-5767"/>
                  <a:pt x="1531641" y="-3150"/>
                  <a:pt x="1710807" y="0"/>
                </a:cubicBezTo>
                <a:cubicBezTo>
                  <a:pt x="1889973" y="3150"/>
                  <a:pt x="2229707" y="29225"/>
                  <a:pt x="2460930" y="0"/>
                </a:cubicBezTo>
                <a:cubicBezTo>
                  <a:pt x="2692153" y="-29225"/>
                  <a:pt x="3049819" y="35174"/>
                  <a:pt x="3211054" y="0"/>
                </a:cubicBezTo>
                <a:cubicBezTo>
                  <a:pt x="3372289" y="-35174"/>
                  <a:pt x="3491028" y="-16576"/>
                  <a:pt x="3592695" y="0"/>
                </a:cubicBezTo>
                <a:cubicBezTo>
                  <a:pt x="3694362" y="16576"/>
                  <a:pt x="4021396" y="-17958"/>
                  <a:pt x="4342818" y="0"/>
                </a:cubicBezTo>
                <a:cubicBezTo>
                  <a:pt x="4664240" y="17958"/>
                  <a:pt x="4649740" y="18346"/>
                  <a:pt x="4908701" y="0"/>
                </a:cubicBezTo>
                <a:cubicBezTo>
                  <a:pt x="5167662" y="-18346"/>
                  <a:pt x="5387697" y="37026"/>
                  <a:pt x="5750944" y="0"/>
                </a:cubicBezTo>
                <a:cubicBezTo>
                  <a:pt x="6114191" y="-37026"/>
                  <a:pt x="6056220" y="20126"/>
                  <a:pt x="6224706" y="0"/>
                </a:cubicBezTo>
                <a:cubicBezTo>
                  <a:pt x="6393192" y="-20126"/>
                  <a:pt x="6521641" y="14983"/>
                  <a:pt x="6790589" y="0"/>
                </a:cubicBezTo>
                <a:cubicBezTo>
                  <a:pt x="7059537" y="-14983"/>
                  <a:pt x="7090989" y="22105"/>
                  <a:pt x="7356471" y="0"/>
                </a:cubicBezTo>
                <a:cubicBezTo>
                  <a:pt x="7621953" y="-22105"/>
                  <a:pt x="7597917" y="-1594"/>
                  <a:pt x="7738113" y="0"/>
                </a:cubicBezTo>
                <a:cubicBezTo>
                  <a:pt x="7878309" y="1594"/>
                  <a:pt x="8345091" y="-24646"/>
                  <a:pt x="8580356" y="0"/>
                </a:cubicBezTo>
                <a:cubicBezTo>
                  <a:pt x="8815621" y="24646"/>
                  <a:pt x="8975671" y="-19500"/>
                  <a:pt x="9212039" y="0"/>
                </a:cubicBezTo>
                <a:cubicBezTo>
                  <a:pt x="9215806" y="239128"/>
                  <a:pt x="9245809" y="429116"/>
                  <a:pt x="9212039" y="689293"/>
                </a:cubicBezTo>
                <a:cubicBezTo>
                  <a:pt x="9178269" y="949470"/>
                  <a:pt x="9210378" y="1021024"/>
                  <a:pt x="9212039" y="1325563"/>
                </a:cubicBezTo>
                <a:cubicBezTo>
                  <a:pt x="8824892" y="1351465"/>
                  <a:pt x="8758808" y="1353817"/>
                  <a:pt x="8369795" y="1325563"/>
                </a:cubicBezTo>
                <a:cubicBezTo>
                  <a:pt x="7980782" y="1297309"/>
                  <a:pt x="7976014" y="1341542"/>
                  <a:pt x="7803913" y="1325563"/>
                </a:cubicBezTo>
                <a:cubicBezTo>
                  <a:pt x="7631812" y="1309584"/>
                  <a:pt x="7477590" y="1308428"/>
                  <a:pt x="7238031" y="1325563"/>
                </a:cubicBezTo>
                <a:cubicBezTo>
                  <a:pt x="6998472" y="1342698"/>
                  <a:pt x="6862991" y="1336834"/>
                  <a:pt x="6764269" y="1325563"/>
                </a:cubicBezTo>
                <a:cubicBezTo>
                  <a:pt x="6665547" y="1314292"/>
                  <a:pt x="6347535" y="1322404"/>
                  <a:pt x="6106266" y="1325563"/>
                </a:cubicBezTo>
                <a:cubicBezTo>
                  <a:pt x="5864997" y="1328722"/>
                  <a:pt x="5534928" y="1316972"/>
                  <a:pt x="5356143" y="1325563"/>
                </a:cubicBezTo>
                <a:cubicBezTo>
                  <a:pt x="5177358" y="1334154"/>
                  <a:pt x="5008596" y="1298253"/>
                  <a:pt x="4790260" y="1325563"/>
                </a:cubicBezTo>
                <a:cubicBezTo>
                  <a:pt x="4571924" y="1352873"/>
                  <a:pt x="4464004" y="1305842"/>
                  <a:pt x="4316498" y="1325563"/>
                </a:cubicBezTo>
                <a:cubicBezTo>
                  <a:pt x="4168992" y="1345284"/>
                  <a:pt x="4064592" y="1315903"/>
                  <a:pt x="3934857" y="1325563"/>
                </a:cubicBezTo>
                <a:cubicBezTo>
                  <a:pt x="3805122" y="1335223"/>
                  <a:pt x="3718427" y="1317699"/>
                  <a:pt x="3553215" y="1325563"/>
                </a:cubicBezTo>
                <a:cubicBezTo>
                  <a:pt x="3388003" y="1333427"/>
                  <a:pt x="3150762" y="1353623"/>
                  <a:pt x="2895212" y="1325563"/>
                </a:cubicBezTo>
                <a:cubicBezTo>
                  <a:pt x="2639662" y="1297503"/>
                  <a:pt x="2425612" y="1316856"/>
                  <a:pt x="2237209" y="1325563"/>
                </a:cubicBezTo>
                <a:cubicBezTo>
                  <a:pt x="2048806" y="1334270"/>
                  <a:pt x="2038454" y="1332521"/>
                  <a:pt x="1855568" y="1325563"/>
                </a:cubicBezTo>
                <a:cubicBezTo>
                  <a:pt x="1672682" y="1318605"/>
                  <a:pt x="1599235" y="1320718"/>
                  <a:pt x="1473926" y="1325563"/>
                </a:cubicBezTo>
                <a:cubicBezTo>
                  <a:pt x="1348617" y="1330408"/>
                  <a:pt x="916729" y="1314560"/>
                  <a:pt x="631683" y="1325563"/>
                </a:cubicBezTo>
                <a:cubicBezTo>
                  <a:pt x="346637" y="1336566"/>
                  <a:pt x="188730" y="1346035"/>
                  <a:pt x="0" y="1325563"/>
                </a:cubicBezTo>
                <a:cubicBezTo>
                  <a:pt x="-15544" y="1034593"/>
                  <a:pt x="1894" y="960181"/>
                  <a:pt x="0" y="702548"/>
                </a:cubicBezTo>
                <a:cubicBezTo>
                  <a:pt x="-1894" y="444915"/>
                  <a:pt x="12102" y="287067"/>
                  <a:pt x="0" y="0"/>
                </a:cubicBezTo>
                <a:close/>
              </a:path>
              <a:path w="9212039" h="1325563" stroke="0" extrusionOk="0">
                <a:moveTo>
                  <a:pt x="0" y="0"/>
                </a:moveTo>
                <a:cubicBezTo>
                  <a:pt x="134850" y="-1069"/>
                  <a:pt x="263797" y="-1089"/>
                  <a:pt x="381642" y="0"/>
                </a:cubicBezTo>
                <a:cubicBezTo>
                  <a:pt x="499487" y="1089"/>
                  <a:pt x="816702" y="-3781"/>
                  <a:pt x="1223885" y="0"/>
                </a:cubicBezTo>
                <a:cubicBezTo>
                  <a:pt x="1631068" y="3781"/>
                  <a:pt x="1671295" y="14309"/>
                  <a:pt x="1974008" y="0"/>
                </a:cubicBezTo>
                <a:cubicBezTo>
                  <a:pt x="2276721" y="-14309"/>
                  <a:pt x="2494962" y="-11900"/>
                  <a:pt x="2816252" y="0"/>
                </a:cubicBezTo>
                <a:cubicBezTo>
                  <a:pt x="3137542" y="11900"/>
                  <a:pt x="3129230" y="22172"/>
                  <a:pt x="3290014" y="0"/>
                </a:cubicBezTo>
                <a:cubicBezTo>
                  <a:pt x="3450798" y="-22172"/>
                  <a:pt x="3727416" y="4693"/>
                  <a:pt x="3948017" y="0"/>
                </a:cubicBezTo>
                <a:cubicBezTo>
                  <a:pt x="4168618" y="-4693"/>
                  <a:pt x="4309914" y="-10035"/>
                  <a:pt x="4421779" y="0"/>
                </a:cubicBezTo>
                <a:cubicBezTo>
                  <a:pt x="4533644" y="10035"/>
                  <a:pt x="4835612" y="8326"/>
                  <a:pt x="4987661" y="0"/>
                </a:cubicBezTo>
                <a:cubicBezTo>
                  <a:pt x="5139710" y="-8326"/>
                  <a:pt x="5531894" y="6481"/>
                  <a:pt x="5829905" y="0"/>
                </a:cubicBezTo>
                <a:cubicBezTo>
                  <a:pt x="6127916" y="-6481"/>
                  <a:pt x="6391273" y="-21884"/>
                  <a:pt x="6672148" y="0"/>
                </a:cubicBezTo>
                <a:cubicBezTo>
                  <a:pt x="6953023" y="21884"/>
                  <a:pt x="7141172" y="31121"/>
                  <a:pt x="7514392" y="0"/>
                </a:cubicBezTo>
                <a:cubicBezTo>
                  <a:pt x="7887612" y="-31121"/>
                  <a:pt x="8091246" y="9856"/>
                  <a:pt x="8356635" y="0"/>
                </a:cubicBezTo>
                <a:cubicBezTo>
                  <a:pt x="8622024" y="-9856"/>
                  <a:pt x="8803286" y="-29811"/>
                  <a:pt x="9212039" y="0"/>
                </a:cubicBezTo>
                <a:cubicBezTo>
                  <a:pt x="9233833" y="193257"/>
                  <a:pt x="9217987" y="422232"/>
                  <a:pt x="9212039" y="649526"/>
                </a:cubicBezTo>
                <a:cubicBezTo>
                  <a:pt x="9206091" y="876820"/>
                  <a:pt x="9198333" y="1003825"/>
                  <a:pt x="9212039" y="1325563"/>
                </a:cubicBezTo>
                <a:cubicBezTo>
                  <a:pt x="8822953" y="1297224"/>
                  <a:pt x="8677006" y="1324354"/>
                  <a:pt x="8369795" y="1325563"/>
                </a:cubicBezTo>
                <a:cubicBezTo>
                  <a:pt x="8062584" y="1326772"/>
                  <a:pt x="7935467" y="1303829"/>
                  <a:pt x="7527552" y="1325563"/>
                </a:cubicBezTo>
                <a:cubicBezTo>
                  <a:pt x="7119637" y="1347297"/>
                  <a:pt x="6864574" y="1341925"/>
                  <a:pt x="6685308" y="1325563"/>
                </a:cubicBezTo>
                <a:cubicBezTo>
                  <a:pt x="6506042" y="1309201"/>
                  <a:pt x="6429706" y="1346726"/>
                  <a:pt x="6211546" y="1325563"/>
                </a:cubicBezTo>
                <a:cubicBezTo>
                  <a:pt x="5993386" y="1304400"/>
                  <a:pt x="5996291" y="1308967"/>
                  <a:pt x="5829905" y="1325563"/>
                </a:cubicBezTo>
                <a:cubicBezTo>
                  <a:pt x="5663519" y="1342159"/>
                  <a:pt x="5476447" y="1339494"/>
                  <a:pt x="5356143" y="1325563"/>
                </a:cubicBezTo>
                <a:cubicBezTo>
                  <a:pt x="5235839" y="1311632"/>
                  <a:pt x="5025508" y="1345550"/>
                  <a:pt x="4882381" y="1325563"/>
                </a:cubicBezTo>
                <a:cubicBezTo>
                  <a:pt x="4739254" y="1305576"/>
                  <a:pt x="4303628" y="1346680"/>
                  <a:pt x="4132257" y="1325563"/>
                </a:cubicBezTo>
                <a:cubicBezTo>
                  <a:pt x="3960886" y="1304446"/>
                  <a:pt x="3841110" y="1333191"/>
                  <a:pt x="3658495" y="1325563"/>
                </a:cubicBezTo>
                <a:cubicBezTo>
                  <a:pt x="3475880" y="1317935"/>
                  <a:pt x="3089539" y="1320663"/>
                  <a:pt x="2816252" y="1325563"/>
                </a:cubicBezTo>
                <a:cubicBezTo>
                  <a:pt x="2542965" y="1330463"/>
                  <a:pt x="2294061" y="1315309"/>
                  <a:pt x="2158249" y="1325563"/>
                </a:cubicBezTo>
                <a:cubicBezTo>
                  <a:pt x="2022437" y="1335817"/>
                  <a:pt x="1646979" y="1291197"/>
                  <a:pt x="1408126" y="1325563"/>
                </a:cubicBezTo>
                <a:cubicBezTo>
                  <a:pt x="1169273" y="1359929"/>
                  <a:pt x="1053988" y="1293999"/>
                  <a:pt x="750123" y="1325563"/>
                </a:cubicBezTo>
                <a:cubicBezTo>
                  <a:pt x="446258" y="1357127"/>
                  <a:pt x="153879" y="1304791"/>
                  <a:pt x="0" y="1325563"/>
                </a:cubicBezTo>
                <a:cubicBezTo>
                  <a:pt x="1095" y="1149453"/>
                  <a:pt x="-7263" y="874339"/>
                  <a:pt x="0" y="702548"/>
                </a:cubicBezTo>
                <a:cubicBezTo>
                  <a:pt x="7263" y="530757"/>
                  <a:pt x="-25751" y="226865"/>
                  <a:pt x="0" y="0"/>
                </a:cubicBezTo>
                <a:close/>
              </a:path>
            </a:pathLst>
          </a:custGeom>
          <a:solidFill>
            <a:srgbClr val="00B050"/>
          </a:solidFill>
          <a:ln w="57150">
            <a:solidFill>
              <a:schemeClr val="tx1"/>
            </a:solidFill>
            <a:extLst>
              <a:ext uri="{C807C97D-BFC1-408E-A445-0C87EB9F89A2}">
                <ask:lineSketchStyleProps xmlns:ask="http://schemas.microsoft.com/office/drawing/2018/sketchyshapes" sd="441580899">
                  <ask:type>
                    <ask:lineSketchFreehand/>
                  </ask:type>
                </ask:lineSketchStyleProps>
              </a:ext>
            </a:extLst>
          </a:ln>
        </p:spPr>
        <p:txBody>
          <a:bodyPr lIns="216000" tIns="216000" rIns="216000" bIns="216000">
            <a:noAutofit/>
          </a:bodyPr>
          <a:lstStyle/>
          <a:p>
            <a:pPr algn="r"/>
            <a:r>
              <a:rPr lang="en-GB" sz="3200" i="0" u="none" strike="noStrike" dirty="0">
                <a:solidFill>
                  <a:schemeClr val="bg1"/>
                </a:solidFill>
                <a:effectLst/>
                <a:latin typeface="Play"/>
              </a:rPr>
              <a:t>Please read and consider </a:t>
            </a:r>
            <a:r>
              <a:rPr lang="en-GB" sz="3200" b="1" u="sng" dirty="0">
                <a:latin typeface="Play"/>
              </a:rPr>
              <a:t>this </a:t>
            </a:r>
            <a:r>
              <a:rPr lang="en-GB" sz="3200" b="1" i="0" strike="noStrike" dirty="0">
                <a:effectLst/>
                <a:latin typeface="Play"/>
                <a:hlinkClick r:id="rId2">
                  <a:extLst>
                    <a:ext uri="{A12FA001-AC4F-418D-AE19-62706E023703}">
                      <ahyp:hlinkClr xmlns:ahyp="http://schemas.microsoft.com/office/drawing/2018/hyperlinkcolor" val="tx"/>
                    </a:ext>
                  </a:extLst>
                </a:hlinkClick>
              </a:rPr>
              <a:t>guidance</a:t>
            </a:r>
            <a:r>
              <a:rPr lang="en-GB" sz="3200" i="0" strike="noStrike" dirty="0">
                <a:effectLst/>
                <a:latin typeface="Play"/>
              </a:rPr>
              <a:t> </a:t>
            </a:r>
            <a:r>
              <a:rPr lang="en-GB" sz="3200" i="0" strike="noStrike" dirty="0">
                <a:solidFill>
                  <a:schemeClr val="bg1"/>
                </a:solidFill>
                <a:effectLst/>
                <a:latin typeface="Play"/>
              </a:rPr>
              <a:t>before </a:t>
            </a:r>
            <a:r>
              <a:rPr lang="en-GB" sz="3200" i="0" u="none" strike="noStrike" dirty="0">
                <a:solidFill>
                  <a:schemeClr val="bg1"/>
                </a:solidFill>
                <a:effectLst/>
                <a:latin typeface="Play"/>
              </a:rPr>
              <a:t>delivering the lesson.</a:t>
            </a:r>
            <a:endParaRPr lang="en-GB" sz="3200" dirty="0">
              <a:solidFill>
                <a:schemeClr val="bg1"/>
              </a:solidFill>
            </a:endParaRPr>
          </a:p>
        </p:txBody>
      </p:sp>
      <p:pic>
        <p:nvPicPr>
          <p:cNvPr id="25" name="Google Shape;115;p6">
            <a:extLst>
              <a:ext uri="{FF2B5EF4-FFF2-40B4-BE49-F238E27FC236}">
                <a16:creationId xmlns:a16="http://schemas.microsoft.com/office/drawing/2014/main" id="{449949DE-47E7-4B7F-4B2A-C540BFA9A045}"/>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383799" y="4707086"/>
            <a:ext cx="1494135" cy="2018588"/>
          </a:xfrm>
          <a:custGeom>
            <a:avLst/>
            <a:gdLst>
              <a:gd name="connsiteX0" fmla="*/ 0 w 1494135"/>
              <a:gd name="connsiteY0" fmla="*/ 0 h 2018588"/>
              <a:gd name="connsiteX1" fmla="*/ 468162 w 1494135"/>
              <a:gd name="connsiteY1" fmla="*/ 0 h 2018588"/>
              <a:gd name="connsiteX2" fmla="*/ 996090 w 1494135"/>
              <a:gd name="connsiteY2" fmla="*/ 0 h 2018588"/>
              <a:gd name="connsiteX3" fmla="*/ 1494135 w 1494135"/>
              <a:gd name="connsiteY3" fmla="*/ 0 h 2018588"/>
              <a:gd name="connsiteX4" fmla="*/ 1494135 w 1494135"/>
              <a:gd name="connsiteY4" fmla="*/ 693049 h 2018588"/>
              <a:gd name="connsiteX5" fmla="*/ 1494135 w 1494135"/>
              <a:gd name="connsiteY5" fmla="*/ 1345725 h 2018588"/>
              <a:gd name="connsiteX6" fmla="*/ 1494135 w 1494135"/>
              <a:gd name="connsiteY6" fmla="*/ 2018588 h 2018588"/>
              <a:gd name="connsiteX7" fmla="*/ 996090 w 1494135"/>
              <a:gd name="connsiteY7" fmla="*/ 2018588 h 2018588"/>
              <a:gd name="connsiteX8" fmla="*/ 468162 w 1494135"/>
              <a:gd name="connsiteY8" fmla="*/ 2018588 h 2018588"/>
              <a:gd name="connsiteX9" fmla="*/ 0 w 1494135"/>
              <a:gd name="connsiteY9" fmla="*/ 2018588 h 2018588"/>
              <a:gd name="connsiteX10" fmla="*/ 0 w 1494135"/>
              <a:gd name="connsiteY10" fmla="*/ 1305354 h 2018588"/>
              <a:gd name="connsiteX11" fmla="*/ 0 w 1494135"/>
              <a:gd name="connsiteY11" fmla="*/ 612305 h 2018588"/>
              <a:gd name="connsiteX12" fmla="*/ 0 w 1494135"/>
              <a:gd name="connsiteY12" fmla="*/ 0 h 201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4135" h="2018588" fill="none" extrusionOk="0">
                <a:moveTo>
                  <a:pt x="0" y="0"/>
                </a:moveTo>
                <a:cubicBezTo>
                  <a:pt x="209846" y="18587"/>
                  <a:pt x="346399" y="23048"/>
                  <a:pt x="468162" y="0"/>
                </a:cubicBezTo>
                <a:cubicBezTo>
                  <a:pt x="589925" y="-23048"/>
                  <a:pt x="816794" y="-19415"/>
                  <a:pt x="996090" y="0"/>
                </a:cubicBezTo>
                <a:cubicBezTo>
                  <a:pt x="1175386" y="19415"/>
                  <a:pt x="1273999" y="-18746"/>
                  <a:pt x="1494135" y="0"/>
                </a:cubicBezTo>
                <a:cubicBezTo>
                  <a:pt x="1514162" y="241771"/>
                  <a:pt x="1523485" y="501708"/>
                  <a:pt x="1494135" y="693049"/>
                </a:cubicBezTo>
                <a:cubicBezTo>
                  <a:pt x="1464785" y="884390"/>
                  <a:pt x="1524235" y="1174591"/>
                  <a:pt x="1494135" y="1345725"/>
                </a:cubicBezTo>
                <a:cubicBezTo>
                  <a:pt x="1464035" y="1516859"/>
                  <a:pt x="1467102" y="1841201"/>
                  <a:pt x="1494135" y="2018588"/>
                </a:cubicBezTo>
                <a:cubicBezTo>
                  <a:pt x="1285173" y="2033059"/>
                  <a:pt x="1174611" y="1995397"/>
                  <a:pt x="996090" y="2018588"/>
                </a:cubicBezTo>
                <a:cubicBezTo>
                  <a:pt x="817569" y="2041779"/>
                  <a:pt x="650520" y="2022499"/>
                  <a:pt x="468162" y="2018588"/>
                </a:cubicBezTo>
                <a:cubicBezTo>
                  <a:pt x="285804" y="2014677"/>
                  <a:pt x="140262" y="1995388"/>
                  <a:pt x="0" y="2018588"/>
                </a:cubicBezTo>
                <a:cubicBezTo>
                  <a:pt x="-26970" y="1835869"/>
                  <a:pt x="-16038" y="1523876"/>
                  <a:pt x="0" y="1305354"/>
                </a:cubicBezTo>
                <a:cubicBezTo>
                  <a:pt x="16038" y="1086832"/>
                  <a:pt x="15205" y="923073"/>
                  <a:pt x="0" y="612305"/>
                </a:cubicBezTo>
                <a:cubicBezTo>
                  <a:pt x="-15205" y="301537"/>
                  <a:pt x="15865" y="178458"/>
                  <a:pt x="0" y="0"/>
                </a:cubicBezTo>
                <a:close/>
              </a:path>
              <a:path w="1494135" h="2018588" stroke="0" extrusionOk="0">
                <a:moveTo>
                  <a:pt x="0" y="0"/>
                </a:moveTo>
                <a:cubicBezTo>
                  <a:pt x="145155" y="8437"/>
                  <a:pt x="392673" y="6814"/>
                  <a:pt x="498045" y="0"/>
                </a:cubicBezTo>
                <a:cubicBezTo>
                  <a:pt x="603417" y="-6814"/>
                  <a:pt x="782235" y="11512"/>
                  <a:pt x="996090" y="0"/>
                </a:cubicBezTo>
                <a:cubicBezTo>
                  <a:pt x="1209945" y="-11512"/>
                  <a:pt x="1340421" y="3040"/>
                  <a:pt x="1494135" y="0"/>
                </a:cubicBezTo>
                <a:cubicBezTo>
                  <a:pt x="1518952" y="214262"/>
                  <a:pt x="1495304" y="402103"/>
                  <a:pt x="1494135" y="652677"/>
                </a:cubicBezTo>
                <a:cubicBezTo>
                  <a:pt x="1492966" y="903251"/>
                  <a:pt x="1504004" y="1010621"/>
                  <a:pt x="1494135" y="1345725"/>
                </a:cubicBezTo>
                <a:cubicBezTo>
                  <a:pt x="1484266" y="1680829"/>
                  <a:pt x="1474025" y="1868357"/>
                  <a:pt x="1494135" y="2018588"/>
                </a:cubicBezTo>
                <a:cubicBezTo>
                  <a:pt x="1331655" y="2025829"/>
                  <a:pt x="1126164" y="2023265"/>
                  <a:pt x="1025973" y="2018588"/>
                </a:cubicBezTo>
                <a:cubicBezTo>
                  <a:pt x="925782" y="2013911"/>
                  <a:pt x="663236" y="2000621"/>
                  <a:pt x="512986" y="2018588"/>
                </a:cubicBezTo>
                <a:cubicBezTo>
                  <a:pt x="362736" y="2036555"/>
                  <a:pt x="199514" y="2039304"/>
                  <a:pt x="0" y="2018588"/>
                </a:cubicBezTo>
                <a:cubicBezTo>
                  <a:pt x="-26299" y="1797946"/>
                  <a:pt x="-29575" y="1666405"/>
                  <a:pt x="0" y="1345725"/>
                </a:cubicBezTo>
                <a:cubicBezTo>
                  <a:pt x="29575" y="1025045"/>
                  <a:pt x="6943" y="978475"/>
                  <a:pt x="0" y="713234"/>
                </a:cubicBezTo>
                <a:cubicBezTo>
                  <a:pt x="-6943" y="447993"/>
                  <a:pt x="758" y="159768"/>
                  <a:pt x="0" y="0"/>
                </a:cubicBezTo>
                <a:close/>
              </a:path>
            </a:pathLst>
          </a:custGeom>
          <a:ln w="57150">
            <a:extLst>
              <a:ext uri="{C807C97D-BFC1-408E-A445-0C87EB9F89A2}">
                <ask:lineSketchStyleProps xmlns:ask="http://schemas.microsoft.com/office/drawing/2018/sketchyshapes" sd="371704952">
                  <a:prstGeom prst="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pic>
      <p:pic>
        <p:nvPicPr>
          <p:cNvPr id="5" name="Content Placeholder 4" descr="A white figure with arms outstretched&#10;&#10;AI-generated content may be incorrect.">
            <a:extLst>
              <a:ext uri="{FF2B5EF4-FFF2-40B4-BE49-F238E27FC236}">
                <a16:creationId xmlns:a16="http://schemas.microsoft.com/office/drawing/2014/main" id="{329561C0-0D10-9A03-A0A5-01B1C492F4A5}"/>
              </a:ext>
            </a:extLst>
          </p:cNvPr>
          <p:cNvPicPr>
            <a:picLocks noGrp="1" noChangeAspect="1"/>
          </p:cNvPicPr>
          <p:nvPr>
            <p:ph idx="1"/>
          </p:nvPr>
        </p:nvPicPr>
        <p:blipFill>
          <a:blip r:embed="rId4" cstate="print">
            <a:extLst>
              <a:ext uri="{28A0092B-C50C-407E-A947-70E740481C1C}">
                <a14:useLocalDpi xmlns:a14="http://schemas.microsoft.com/office/drawing/2010/main"/>
              </a:ext>
            </a:extLst>
          </a:blip>
          <a:stretch>
            <a:fillRect/>
          </a:stretch>
        </p:blipFill>
        <p:spPr>
          <a:xfrm>
            <a:off x="6842234" y="688051"/>
            <a:ext cx="4797134" cy="4797134"/>
          </a:xfrm>
        </p:spPr>
      </p:pic>
    </p:spTree>
    <p:extLst>
      <p:ext uri="{BB962C8B-B14F-4D97-AF65-F5344CB8AC3E}">
        <p14:creationId xmlns:p14="http://schemas.microsoft.com/office/powerpoint/2010/main" val="4197942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D32F9-FE87-5B71-04C4-37B0173034C9}"/>
              </a:ext>
            </a:extLst>
          </p:cNvPr>
          <p:cNvSpPr>
            <a:spLocks noGrp="1"/>
          </p:cNvSpPr>
          <p:nvPr>
            <p:ph type="title"/>
          </p:nvPr>
        </p:nvSpPr>
        <p:spPr>
          <a:xfrm>
            <a:off x="793662" y="386930"/>
            <a:ext cx="10066122" cy="1298448"/>
          </a:xfrm>
        </p:spPr>
        <p:txBody>
          <a:bodyPr anchor="b">
            <a:normAutofit/>
          </a:bodyPr>
          <a:lstStyle/>
          <a:p>
            <a:r>
              <a:rPr lang="en-US" sz="4800" b="1">
                <a:latin typeface="+mn-lt"/>
                <a:cs typeface="Calibri Light"/>
              </a:rPr>
              <a:t>Today we will...</a:t>
            </a:r>
          </a:p>
        </p:txBody>
      </p:sp>
      <p:sp>
        <p:nvSpPr>
          <p:cNvPr id="23" name="Rectangle 2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C10004-4177-863E-AC28-44617D3863CE}"/>
              </a:ext>
            </a:extLst>
          </p:cNvPr>
          <p:cNvSpPr>
            <a:spLocks noGrp="1"/>
          </p:cNvSpPr>
          <p:nvPr>
            <p:ph idx="1"/>
          </p:nvPr>
        </p:nvSpPr>
        <p:spPr>
          <a:xfrm>
            <a:off x="270268" y="2599509"/>
            <a:ext cx="5393553" cy="3639450"/>
          </a:xfrm>
        </p:spPr>
        <p:txBody>
          <a:bodyPr vert="horz" lIns="91440" tIns="45720" rIns="91440" bIns="45720" rtlCol="0" anchor="ctr">
            <a:noAutofit/>
          </a:bodyPr>
          <a:lstStyle/>
          <a:p>
            <a:pPr marL="457200" indent="-457200">
              <a:buAutoNum type="arabicPeriod"/>
            </a:pPr>
            <a:r>
              <a:rPr lang="en-US" sz="2400" dirty="0">
                <a:latin typeface="Calibri Light"/>
                <a:ea typeface="Calibri Light"/>
                <a:cs typeface="Calibri"/>
              </a:rPr>
              <a:t>Think about what community means to us.</a:t>
            </a:r>
          </a:p>
          <a:p>
            <a:pPr marL="457200" indent="-457200">
              <a:buAutoNum type="arabicPeriod"/>
            </a:pPr>
            <a:r>
              <a:rPr lang="en-US" sz="2400" dirty="0">
                <a:latin typeface="Calibri Light"/>
                <a:ea typeface="Calibri Light"/>
                <a:cs typeface="Calibri"/>
              </a:rPr>
              <a:t>Understand that community can mean many different things.</a:t>
            </a:r>
          </a:p>
          <a:p>
            <a:pPr marL="457200" indent="-457200">
              <a:buAutoNum type="arabicPeriod"/>
            </a:pPr>
            <a:r>
              <a:rPr lang="en-US" sz="2400" dirty="0">
                <a:latin typeface="Calibri Light"/>
                <a:ea typeface="Calibri"/>
                <a:cs typeface="Calibri"/>
              </a:rPr>
              <a:t>Learn about the Moomins and the they found safety and community. (Find the Moomin on every slide         ) </a:t>
            </a:r>
          </a:p>
          <a:p>
            <a:pPr marL="457200" indent="-457200">
              <a:buAutoNum type="arabicPeriod"/>
            </a:pPr>
            <a:r>
              <a:rPr lang="en-US" sz="2400" dirty="0">
                <a:latin typeface="Calibri Light"/>
                <a:ea typeface="Calibri Light"/>
                <a:cs typeface="Calibri"/>
              </a:rPr>
              <a:t>Celebrate our different communities.</a:t>
            </a:r>
          </a:p>
          <a:p>
            <a:pPr>
              <a:buAutoNum type="arabicPeriod"/>
            </a:pPr>
            <a:endParaRPr lang="en-US" sz="2000" dirty="0">
              <a:cs typeface="Calibri"/>
            </a:endParaRPr>
          </a:p>
        </p:txBody>
      </p:sp>
      <p:sp>
        <p:nvSpPr>
          <p:cNvPr id="27" name="Rectangle 2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4" descr="A blue and white logo&#10;&#10;Description automatically generated">
            <a:extLst>
              <a:ext uri="{FF2B5EF4-FFF2-40B4-BE49-F238E27FC236}">
                <a16:creationId xmlns:a16="http://schemas.microsoft.com/office/drawing/2014/main" id="{7FE995D7-BB32-26C0-47A9-6942FC8F33D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546193" y="75695"/>
            <a:ext cx="591746" cy="549034"/>
          </a:xfrm>
          <a:prstGeom prst="rect">
            <a:avLst/>
          </a:prstGeom>
        </p:spPr>
      </p:pic>
      <p:pic>
        <p:nvPicPr>
          <p:cNvPr id="9" name="Picture 8">
            <a:extLst>
              <a:ext uri="{FF2B5EF4-FFF2-40B4-BE49-F238E27FC236}">
                <a16:creationId xmlns:a16="http://schemas.microsoft.com/office/drawing/2014/main" id="{DEB6D760-27B3-9DC9-0A97-C438BC74AC5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15346" y="4882653"/>
            <a:ext cx="304923" cy="446927"/>
          </a:xfrm>
          <a:prstGeom prst="rect">
            <a:avLst/>
          </a:prstGeom>
        </p:spPr>
      </p:pic>
      <p:pic>
        <p:nvPicPr>
          <p:cNvPr id="4" name="Picture 3" descr="A yellow sign with black text&#10;&#10;AI-generated content may be incorrect.">
            <a:extLst>
              <a:ext uri="{FF2B5EF4-FFF2-40B4-BE49-F238E27FC236}">
                <a16:creationId xmlns:a16="http://schemas.microsoft.com/office/drawing/2014/main" id="{1139D1B7-E92B-4533-A649-89FC2D3BF7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8181" y="3530031"/>
            <a:ext cx="4574655" cy="1576085"/>
          </a:xfrm>
          <a:custGeom>
            <a:avLst/>
            <a:gdLst>
              <a:gd name="connsiteX0" fmla="*/ 0 w 4574655"/>
              <a:gd name="connsiteY0" fmla="*/ 0 h 1576085"/>
              <a:gd name="connsiteX1" fmla="*/ 562029 w 4574655"/>
              <a:gd name="connsiteY1" fmla="*/ 0 h 1576085"/>
              <a:gd name="connsiteX2" fmla="*/ 1169805 w 4574655"/>
              <a:gd name="connsiteY2" fmla="*/ 0 h 1576085"/>
              <a:gd name="connsiteX3" fmla="*/ 1777580 w 4574655"/>
              <a:gd name="connsiteY3" fmla="*/ 0 h 1576085"/>
              <a:gd name="connsiteX4" fmla="*/ 2476849 w 4574655"/>
              <a:gd name="connsiteY4" fmla="*/ 0 h 1576085"/>
              <a:gd name="connsiteX5" fmla="*/ 3176118 w 4574655"/>
              <a:gd name="connsiteY5" fmla="*/ 0 h 1576085"/>
              <a:gd name="connsiteX6" fmla="*/ 3738147 w 4574655"/>
              <a:gd name="connsiteY6" fmla="*/ 0 h 1576085"/>
              <a:gd name="connsiteX7" fmla="*/ 4574655 w 4574655"/>
              <a:gd name="connsiteY7" fmla="*/ 0 h 1576085"/>
              <a:gd name="connsiteX8" fmla="*/ 4574655 w 4574655"/>
              <a:gd name="connsiteY8" fmla="*/ 478079 h 1576085"/>
              <a:gd name="connsiteX9" fmla="*/ 4574655 w 4574655"/>
              <a:gd name="connsiteY9" fmla="*/ 1019202 h 1576085"/>
              <a:gd name="connsiteX10" fmla="*/ 4574655 w 4574655"/>
              <a:gd name="connsiteY10" fmla="*/ 1576085 h 1576085"/>
              <a:gd name="connsiteX11" fmla="*/ 3966879 w 4574655"/>
              <a:gd name="connsiteY11" fmla="*/ 1576085 h 1576085"/>
              <a:gd name="connsiteX12" fmla="*/ 3267611 w 4574655"/>
              <a:gd name="connsiteY12" fmla="*/ 1576085 h 1576085"/>
              <a:gd name="connsiteX13" fmla="*/ 2751328 w 4574655"/>
              <a:gd name="connsiteY13" fmla="*/ 1576085 h 1576085"/>
              <a:gd name="connsiteX14" fmla="*/ 2097806 w 4574655"/>
              <a:gd name="connsiteY14" fmla="*/ 1576085 h 1576085"/>
              <a:gd name="connsiteX15" fmla="*/ 1352791 w 4574655"/>
              <a:gd name="connsiteY15" fmla="*/ 1576085 h 1576085"/>
              <a:gd name="connsiteX16" fmla="*/ 699269 w 4574655"/>
              <a:gd name="connsiteY16" fmla="*/ 1576085 h 1576085"/>
              <a:gd name="connsiteX17" fmla="*/ 0 w 4574655"/>
              <a:gd name="connsiteY17" fmla="*/ 1576085 h 1576085"/>
              <a:gd name="connsiteX18" fmla="*/ 0 w 4574655"/>
              <a:gd name="connsiteY18" fmla="*/ 1034962 h 1576085"/>
              <a:gd name="connsiteX19" fmla="*/ 0 w 4574655"/>
              <a:gd name="connsiteY19" fmla="*/ 493840 h 1576085"/>
              <a:gd name="connsiteX20" fmla="*/ 0 w 4574655"/>
              <a:gd name="connsiteY20" fmla="*/ 0 h 157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74655" h="1576085" fill="none" extrusionOk="0">
                <a:moveTo>
                  <a:pt x="0" y="0"/>
                </a:moveTo>
                <a:cubicBezTo>
                  <a:pt x="199634" y="26306"/>
                  <a:pt x="327250" y="23879"/>
                  <a:pt x="562029" y="0"/>
                </a:cubicBezTo>
                <a:cubicBezTo>
                  <a:pt x="796808" y="-23879"/>
                  <a:pt x="975718" y="-5103"/>
                  <a:pt x="1169805" y="0"/>
                </a:cubicBezTo>
                <a:cubicBezTo>
                  <a:pt x="1363892" y="5103"/>
                  <a:pt x="1506349" y="16090"/>
                  <a:pt x="1777580" y="0"/>
                </a:cubicBezTo>
                <a:cubicBezTo>
                  <a:pt x="2048812" y="-16090"/>
                  <a:pt x="2301035" y="-18189"/>
                  <a:pt x="2476849" y="0"/>
                </a:cubicBezTo>
                <a:cubicBezTo>
                  <a:pt x="2652663" y="18189"/>
                  <a:pt x="3014847" y="-26279"/>
                  <a:pt x="3176118" y="0"/>
                </a:cubicBezTo>
                <a:cubicBezTo>
                  <a:pt x="3337389" y="26279"/>
                  <a:pt x="3598115" y="-10096"/>
                  <a:pt x="3738147" y="0"/>
                </a:cubicBezTo>
                <a:cubicBezTo>
                  <a:pt x="3878179" y="10096"/>
                  <a:pt x="4239614" y="-28573"/>
                  <a:pt x="4574655" y="0"/>
                </a:cubicBezTo>
                <a:cubicBezTo>
                  <a:pt x="4581292" y="121633"/>
                  <a:pt x="4574080" y="266698"/>
                  <a:pt x="4574655" y="478079"/>
                </a:cubicBezTo>
                <a:cubicBezTo>
                  <a:pt x="4575230" y="689460"/>
                  <a:pt x="4576287" y="863802"/>
                  <a:pt x="4574655" y="1019202"/>
                </a:cubicBezTo>
                <a:cubicBezTo>
                  <a:pt x="4573023" y="1174602"/>
                  <a:pt x="4584474" y="1298741"/>
                  <a:pt x="4574655" y="1576085"/>
                </a:cubicBezTo>
                <a:cubicBezTo>
                  <a:pt x="4305902" y="1603873"/>
                  <a:pt x="4090681" y="1575068"/>
                  <a:pt x="3966879" y="1576085"/>
                </a:cubicBezTo>
                <a:cubicBezTo>
                  <a:pt x="3843077" y="1577102"/>
                  <a:pt x="3445074" y="1601901"/>
                  <a:pt x="3267611" y="1576085"/>
                </a:cubicBezTo>
                <a:cubicBezTo>
                  <a:pt x="3090148" y="1550269"/>
                  <a:pt x="2978696" y="1594933"/>
                  <a:pt x="2751328" y="1576085"/>
                </a:cubicBezTo>
                <a:cubicBezTo>
                  <a:pt x="2523960" y="1557237"/>
                  <a:pt x="2404864" y="1567246"/>
                  <a:pt x="2097806" y="1576085"/>
                </a:cubicBezTo>
                <a:cubicBezTo>
                  <a:pt x="1790748" y="1584924"/>
                  <a:pt x="1512737" y="1586062"/>
                  <a:pt x="1352791" y="1576085"/>
                </a:cubicBezTo>
                <a:cubicBezTo>
                  <a:pt x="1192845" y="1566108"/>
                  <a:pt x="903758" y="1559793"/>
                  <a:pt x="699269" y="1576085"/>
                </a:cubicBezTo>
                <a:cubicBezTo>
                  <a:pt x="494780" y="1592377"/>
                  <a:pt x="157973" y="1600870"/>
                  <a:pt x="0" y="1576085"/>
                </a:cubicBezTo>
                <a:cubicBezTo>
                  <a:pt x="-17869" y="1452400"/>
                  <a:pt x="8985" y="1260311"/>
                  <a:pt x="0" y="1034962"/>
                </a:cubicBezTo>
                <a:cubicBezTo>
                  <a:pt x="-8985" y="809613"/>
                  <a:pt x="-25640" y="631399"/>
                  <a:pt x="0" y="493840"/>
                </a:cubicBezTo>
                <a:cubicBezTo>
                  <a:pt x="25640" y="356281"/>
                  <a:pt x="1322" y="178478"/>
                  <a:pt x="0" y="0"/>
                </a:cubicBezTo>
                <a:close/>
              </a:path>
              <a:path w="4574655" h="1576085" stroke="0" extrusionOk="0">
                <a:moveTo>
                  <a:pt x="0" y="0"/>
                </a:moveTo>
                <a:cubicBezTo>
                  <a:pt x="149971" y="26761"/>
                  <a:pt x="405230" y="-9653"/>
                  <a:pt x="607776" y="0"/>
                </a:cubicBezTo>
                <a:cubicBezTo>
                  <a:pt x="810322" y="9653"/>
                  <a:pt x="970167" y="-17556"/>
                  <a:pt x="1307044" y="0"/>
                </a:cubicBezTo>
                <a:cubicBezTo>
                  <a:pt x="1643921" y="17556"/>
                  <a:pt x="1574437" y="-2080"/>
                  <a:pt x="1823327" y="0"/>
                </a:cubicBezTo>
                <a:cubicBezTo>
                  <a:pt x="2072217" y="2080"/>
                  <a:pt x="2200791" y="18477"/>
                  <a:pt x="2522595" y="0"/>
                </a:cubicBezTo>
                <a:cubicBezTo>
                  <a:pt x="2844399" y="-18477"/>
                  <a:pt x="2880687" y="20744"/>
                  <a:pt x="3176118" y="0"/>
                </a:cubicBezTo>
                <a:cubicBezTo>
                  <a:pt x="3471549" y="-20744"/>
                  <a:pt x="3625511" y="-1730"/>
                  <a:pt x="3738147" y="0"/>
                </a:cubicBezTo>
                <a:cubicBezTo>
                  <a:pt x="3850783" y="1730"/>
                  <a:pt x="4229081" y="9599"/>
                  <a:pt x="4574655" y="0"/>
                </a:cubicBezTo>
                <a:cubicBezTo>
                  <a:pt x="4589238" y="172893"/>
                  <a:pt x="4597126" y="306588"/>
                  <a:pt x="4574655" y="525362"/>
                </a:cubicBezTo>
                <a:cubicBezTo>
                  <a:pt x="4552184" y="744136"/>
                  <a:pt x="4558545" y="868754"/>
                  <a:pt x="4574655" y="1066484"/>
                </a:cubicBezTo>
                <a:cubicBezTo>
                  <a:pt x="4590765" y="1264214"/>
                  <a:pt x="4561912" y="1361080"/>
                  <a:pt x="4574655" y="1576085"/>
                </a:cubicBezTo>
                <a:cubicBezTo>
                  <a:pt x="4239020" y="1585322"/>
                  <a:pt x="4015662" y="1548125"/>
                  <a:pt x="3875386" y="1576085"/>
                </a:cubicBezTo>
                <a:cubicBezTo>
                  <a:pt x="3735110" y="1604045"/>
                  <a:pt x="3314992" y="1579781"/>
                  <a:pt x="3130371" y="1576085"/>
                </a:cubicBezTo>
                <a:cubicBezTo>
                  <a:pt x="2945750" y="1572389"/>
                  <a:pt x="2769891" y="1589808"/>
                  <a:pt x="2476849" y="1576085"/>
                </a:cubicBezTo>
                <a:cubicBezTo>
                  <a:pt x="2183807" y="1562362"/>
                  <a:pt x="2091865" y="1593741"/>
                  <a:pt x="1960566" y="1576085"/>
                </a:cubicBezTo>
                <a:cubicBezTo>
                  <a:pt x="1829267" y="1558429"/>
                  <a:pt x="1503609" y="1563468"/>
                  <a:pt x="1352791" y="1576085"/>
                </a:cubicBezTo>
                <a:cubicBezTo>
                  <a:pt x="1201973" y="1588702"/>
                  <a:pt x="826990" y="1585054"/>
                  <a:pt x="653522" y="1576085"/>
                </a:cubicBezTo>
                <a:cubicBezTo>
                  <a:pt x="480054" y="1567116"/>
                  <a:pt x="305904" y="1597973"/>
                  <a:pt x="0" y="1576085"/>
                </a:cubicBezTo>
                <a:cubicBezTo>
                  <a:pt x="8361" y="1405157"/>
                  <a:pt x="21834" y="1255242"/>
                  <a:pt x="0" y="1066484"/>
                </a:cubicBezTo>
                <a:cubicBezTo>
                  <a:pt x="-21834" y="877726"/>
                  <a:pt x="19527" y="795031"/>
                  <a:pt x="0" y="588405"/>
                </a:cubicBezTo>
                <a:cubicBezTo>
                  <a:pt x="-19527" y="381779"/>
                  <a:pt x="-25550" y="215610"/>
                  <a:pt x="0" y="0"/>
                </a:cubicBezTo>
                <a:close/>
              </a:path>
            </a:pathLst>
          </a:custGeom>
          <a:ln w="76200">
            <a:solidFill>
              <a:schemeClr val="tx1"/>
            </a:solidFill>
            <a:extLst>
              <a:ext uri="{C807C97D-BFC1-408E-A445-0C87EB9F89A2}">
                <ask:lineSketchStyleProps xmlns:ask="http://schemas.microsoft.com/office/drawing/2018/sketchyshapes" sd="131137790">
                  <a:prstGeom prst="rect">
                    <a:avLst/>
                  </a:prstGeom>
                  <ask:type>
                    <ask:lineSketchFreehand/>
                  </ask:type>
                </ask:lineSketchStyleProps>
              </a:ext>
            </a:extLst>
          </a:ln>
        </p:spPr>
      </p:pic>
      <p:pic>
        <p:nvPicPr>
          <p:cNvPr id="5" name="Picture 4">
            <a:extLst>
              <a:ext uri="{FF2B5EF4-FFF2-40B4-BE49-F238E27FC236}">
                <a16:creationId xmlns:a16="http://schemas.microsoft.com/office/drawing/2014/main" id="{C50BD273-12DF-4E77-6A9C-96F371D8803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608182" y="3572469"/>
            <a:ext cx="422353" cy="702225"/>
          </a:xfrm>
          <a:prstGeom prst="rect">
            <a:avLst/>
          </a:prstGeom>
        </p:spPr>
      </p:pic>
    </p:spTree>
    <p:extLst>
      <p:ext uri="{BB962C8B-B14F-4D97-AF65-F5344CB8AC3E}">
        <p14:creationId xmlns:p14="http://schemas.microsoft.com/office/powerpoint/2010/main" val="1205069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3085C5C-AD72-A9BF-B111-66EA1259EF9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8147"/>
            <a:ext cx="12192000" cy="68199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6EEB5D1-4838-7F45-9C7A-6360883E4D6B}"/>
              </a:ext>
            </a:extLst>
          </p:cNvPr>
          <p:cNvSpPr txBox="1"/>
          <p:nvPr/>
        </p:nvSpPr>
        <p:spPr>
          <a:xfrm>
            <a:off x="109857" y="82567"/>
            <a:ext cx="2835283" cy="1384995"/>
          </a:xfrm>
          <a:prstGeom prst="rect">
            <a:avLst/>
          </a:prstGeom>
          <a:no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ea typeface="Calibri"/>
                <a:cs typeface="Calibri"/>
              </a:rPr>
              <a:t>Do you </a:t>
            </a:r>
            <a:r>
              <a:rPr lang="en-US" sz="2800" b="1" dirty="0" err="1">
                <a:ea typeface="Calibri"/>
                <a:cs typeface="Calibri"/>
              </a:rPr>
              <a:t>recognise</a:t>
            </a:r>
            <a:r>
              <a:rPr lang="en-US" sz="2800" b="1" dirty="0">
                <a:ea typeface="Calibri"/>
                <a:cs typeface="Calibri"/>
              </a:rPr>
              <a:t> this book or these characters?</a:t>
            </a:r>
            <a:endParaRPr lang="en-US" sz="2800" b="1" dirty="0"/>
          </a:p>
        </p:txBody>
      </p:sp>
      <p:sp>
        <p:nvSpPr>
          <p:cNvPr id="4" name="TextBox 3">
            <a:extLst>
              <a:ext uri="{FF2B5EF4-FFF2-40B4-BE49-F238E27FC236}">
                <a16:creationId xmlns:a16="http://schemas.microsoft.com/office/drawing/2014/main" id="{DE8A83B5-0A3E-9597-74F0-F7AAC83D3362}"/>
              </a:ext>
            </a:extLst>
          </p:cNvPr>
          <p:cNvSpPr txBox="1"/>
          <p:nvPr/>
        </p:nvSpPr>
        <p:spPr>
          <a:xfrm>
            <a:off x="8319724" y="86766"/>
            <a:ext cx="3761719" cy="1384995"/>
          </a:xfrm>
          <a:prstGeom prst="rect">
            <a:avLst/>
          </a:prstGeom>
          <a:no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ea typeface="Calibri"/>
                <a:cs typeface="Calibri"/>
              </a:rPr>
              <a:t>What language do you think these books were originally written in?</a:t>
            </a:r>
            <a:endParaRPr lang="en-US" sz="2800" b="1" dirty="0"/>
          </a:p>
        </p:txBody>
      </p:sp>
      <p:sp>
        <p:nvSpPr>
          <p:cNvPr id="5" name="TextBox 4">
            <a:extLst>
              <a:ext uri="{FF2B5EF4-FFF2-40B4-BE49-F238E27FC236}">
                <a16:creationId xmlns:a16="http://schemas.microsoft.com/office/drawing/2014/main" id="{84A078F2-B194-40E0-D4D5-C356D5398663}"/>
              </a:ext>
            </a:extLst>
          </p:cNvPr>
          <p:cNvSpPr txBox="1"/>
          <p:nvPr/>
        </p:nvSpPr>
        <p:spPr>
          <a:xfrm>
            <a:off x="8102810" y="3787608"/>
            <a:ext cx="3525212" cy="1384995"/>
          </a:xfrm>
          <a:prstGeom prst="rect">
            <a:avLst/>
          </a:prstGeom>
          <a:no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ea typeface="Calibri"/>
                <a:cs typeface="Calibri"/>
              </a:rPr>
              <a:t>Look at the words on the front cover. What do you notice?</a:t>
            </a:r>
            <a:endParaRPr lang="en-US" sz="2800" b="1" dirty="0"/>
          </a:p>
        </p:txBody>
      </p:sp>
      <p:sp>
        <p:nvSpPr>
          <p:cNvPr id="6" name="TextBox 5">
            <a:extLst>
              <a:ext uri="{FF2B5EF4-FFF2-40B4-BE49-F238E27FC236}">
                <a16:creationId xmlns:a16="http://schemas.microsoft.com/office/drawing/2014/main" id="{3912EE4C-126B-E18A-6F7E-FDAA2DE671E5}"/>
              </a:ext>
            </a:extLst>
          </p:cNvPr>
          <p:cNvSpPr txBox="1"/>
          <p:nvPr/>
        </p:nvSpPr>
        <p:spPr>
          <a:xfrm>
            <a:off x="-1399" y="5882583"/>
            <a:ext cx="4718941" cy="960404"/>
          </a:xfrm>
          <a:prstGeom prst="rect">
            <a:avLst/>
          </a:prstGeom>
          <a:no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ea typeface="Calibri"/>
                <a:cs typeface="Calibri"/>
              </a:rPr>
              <a:t>Where in the world do you think this language is spoken?</a:t>
            </a:r>
            <a:endParaRPr lang="en-US" sz="2800" b="1" dirty="0"/>
          </a:p>
        </p:txBody>
      </p:sp>
      <p:pic>
        <p:nvPicPr>
          <p:cNvPr id="2" name="Picture 1">
            <a:extLst>
              <a:ext uri="{FF2B5EF4-FFF2-40B4-BE49-F238E27FC236}">
                <a16:creationId xmlns:a16="http://schemas.microsoft.com/office/drawing/2014/main" id="{514CBD66-871E-3A61-55ED-B9720AE4314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769647" y="1989328"/>
            <a:ext cx="422353" cy="702225"/>
          </a:xfrm>
          <a:prstGeom prst="rect">
            <a:avLst/>
          </a:prstGeom>
        </p:spPr>
      </p:pic>
    </p:spTree>
    <p:extLst>
      <p:ext uri="{BB962C8B-B14F-4D97-AF65-F5344CB8AC3E}">
        <p14:creationId xmlns:p14="http://schemas.microsoft.com/office/powerpoint/2010/main" val="1877363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map of the world&#10;&#10;AI-generated content may be incorrect.">
            <a:extLst>
              <a:ext uri="{FF2B5EF4-FFF2-40B4-BE49-F238E27FC236}">
                <a16:creationId xmlns:a16="http://schemas.microsoft.com/office/drawing/2014/main" id="{4D138BC5-B6E1-294E-294A-84C00EB537E7}"/>
              </a:ext>
            </a:extLst>
          </p:cNvPr>
          <p:cNvPicPr>
            <a:picLocks noGrp="1" noChangeAspect="1"/>
          </p:cNvPicPr>
          <p:nvPr>
            <p:ph idx="1"/>
          </p:nvPr>
        </p:nvPicPr>
        <p:blipFill>
          <a:blip r:embed="rId3"/>
          <a:stretch>
            <a:fillRect/>
          </a:stretch>
        </p:blipFill>
        <p:spPr>
          <a:xfrm>
            <a:off x="153567" y="1958014"/>
            <a:ext cx="9245503" cy="4726805"/>
          </a:xfrm>
        </p:spPr>
      </p:pic>
      <p:sp>
        <p:nvSpPr>
          <p:cNvPr id="5" name="TextBox 4">
            <a:extLst>
              <a:ext uri="{FF2B5EF4-FFF2-40B4-BE49-F238E27FC236}">
                <a16:creationId xmlns:a16="http://schemas.microsoft.com/office/drawing/2014/main" id="{62310987-10E8-8956-FA55-4EEADD178E86}"/>
              </a:ext>
            </a:extLst>
          </p:cNvPr>
          <p:cNvSpPr txBox="1"/>
          <p:nvPr/>
        </p:nvSpPr>
        <p:spPr>
          <a:xfrm>
            <a:off x="9582028" y="2246815"/>
            <a:ext cx="2423845" cy="4154984"/>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latin typeface="Calibri Light"/>
                <a:ea typeface="Calibri"/>
                <a:cs typeface="Calibri"/>
              </a:rPr>
              <a:t>Can you point to </a:t>
            </a:r>
            <a:r>
              <a:rPr lang="en-US" sz="2200" b="1" dirty="0">
                <a:latin typeface="Calibri Light"/>
                <a:ea typeface="Calibri"/>
                <a:cs typeface="Calibri"/>
              </a:rPr>
              <a:t>Sweden</a:t>
            </a:r>
            <a:r>
              <a:rPr lang="en-US" sz="2200" dirty="0">
                <a:latin typeface="Calibri Light"/>
                <a:ea typeface="Calibri"/>
                <a:cs typeface="Calibri"/>
              </a:rPr>
              <a:t> on the map? </a:t>
            </a:r>
            <a:endParaRPr lang="en-US" dirty="0">
              <a:latin typeface="Calibri Light"/>
              <a:ea typeface="Calibri" panose="020F0502020204030204"/>
              <a:cs typeface="Calibri" panose="020F0502020204030204"/>
            </a:endParaRPr>
          </a:p>
          <a:p>
            <a:r>
              <a:rPr lang="en-US" sz="2200" dirty="0">
                <a:latin typeface="Calibri Light"/>
                <a:ea typeface="Calibri"/>
                <a:cs typeface="Calibri"/>
              </a:rPr>
              <a:t>Can you point to </a:t>
            </a:r>
            <a:r>
              <a:rPr lang="en-US" sz="2200" b="1" dirty="0">
                <a:latin typeface="Calibri Light"/>
                <a:ea typeface="Calibri"/>
                <a:cs typeface="Calibri"/>
              </a:rPr>
              <a:t>Finland</a:t>
            </a:r>
            <a:r>
              <a:rPr lang="en-US" sz="2200" dirty="0">
                <a:latin typeface="Calibri Light"/>
                <a:ea typeface="Calibri"/>
                <a:cs typeface="Calibri"/>
              </a:rPr>
              <a:t>?</a:t>
            </a:r>
            <a:endParaRPr lang="en-US" dirty="0">
              <a:latin typeface="Calibri Light"/>
              <a:ea typeface="Calibri Light"/>
              <a:cs typeface="Calibri Light"/>
            </a:endParaRPr>
          </a:p>
          <a:p>
            <a:r>
              <a:rPr lang="en-US" sz="2200" dirty="0">
                <a:latin typeface="Calibri Light"/>
                <a:ea typeface="Calibri"/>
                <a:cs typeface="Calibri"/>
              </a:rPr>
              <a:t>Which </a:t>
            </a:r>
            <a:r>
              <a:rPr lang="en-US" sz="2200" b="1" dirty="0">
                <a:latin typeface="Calibri Light"/>
                <a:ea typeface="Calibri"/>
                <a:cs typeface="Calibri"/>
              </a:rPr>
              <a:t>continent</a:t>
            </a:r>
            <a:r>
              <a:rPr lang="en-US" sz="2200" dirty="0">
                <a:latin typeface="Calibri Light"/>
                <a:ea typeface="Calibri"/>
                <a:cs typeface="Calibri"/>
              </a:rPr>
              <a:t> are these two countries in?</a:t>
            </a:r>
          </a:p>
          <a:p>
            <a:r>
              <a:rPr lang="en-US" sz="2200" dirty="0">
                <a:latin typeface="Calibri Light"/>
                <a:ea typeface="Calibri"/>
                <a:cs typeface="Calibri"/>
              </a:rPr>
              <a:t>Do you know the </a:t>
            </a:r>
            <a:r>
              <a:rPr lang="en-US" sz="2200" b="1" dirty="0">
                <a:latin typeface="Calibri Light"/>
                <a:ea typeface="Calibri"/>
                <a:cs typeface="Calibri"/>
              </a:rPr>
              <a:t>capital city</a:t>
            </a:r>
            <a:r>
              <a:rPr lang="en-US" sz="2200" dirty="0">
                <a:latin typeface="Calibri Light"/>
                <a:ea typeface="Calibri"/>
                <a:cs typeface="Calibri"/>
              </a:rPr>
              <a:t>? </a:t>
            </a:r>
          </a:p>
          <a:p>
            <a:r>
              <a:rPr lang="en-US" sz="2200" dirty="0">
                <a:latin typeface="Calibri Light"/>
                <a:ea typeface="Calibri"/>
                <a:cs typeface="Calibri"/>
              </a:rPr>
              <a:t>What does the </a:t>
            </a:r>
            <a:r>
              <a:rPr lang="en-US" sz="2200" b="1" dirty="0">
                <a:latin typeface="Calibri Light"/>
                <a:ea typeface="Calibri"/>
                <a:cs typeface="Calibri"/>
              </a:rPr>
              <a:t>flag</a:t>
            </a:r>
            <a:r>
              <a:rPr lang="en-US" sz="2200" dirty="0">
                <a:latin typeface="Calibri Light"/>
                <a:ea typeface="Calibri"/>
                <a:cs typeface="Calibri"/>
              </a:rPr>
              <a:t> look like?</a:t>
            </a:r>
            <a:endParaRPr lang="en-US">
              <a:ea typeface="Calibri"/>
              <a:cs typeface="Calibri"/>
            </a:endParaRPr>
          </a:p>
        </p:txBody>
      </p:sp>
      <p:sp>
        <p:nvSpPr>
          <p:cNvPr id="8" name="TextBox 7">
            <a:extLst>
              <a:ext uri="{FF2B5EF4-FFF2-40B4-BE49-F238E27FC236}">
                <a16:creationId xmlns:a16="http://schemas.microsoft.com/office/drawing/2014/main" id="{C6750634-90D2-E89C-2895-0DAED9DB5C48}"/>
              </a:ext>
            </a:extLst>
          </p:cNvPr>
          <p:cNvSpPr txBox="1"/>
          <p:nvPr/>
        </p:nvSpPr>
        <p:spPr>
          <a:xfrm>
            <a:off x="156738" y="194523"/>
            <a:ext cx="11008066" cy="13460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400" dirty="0">
                <a:latin typeface="Calibri Light"/>
                <a:ea typeface="Calibri"/>
                <a:cs typeface="Calibri"/>
              </a:rPr>
              <a:t>The famous Moonins books were written by Swedish-Finnish author Tove Jansson. </a:t>
            </a:r>
            <a:endParaRPr lang="en-US" dirty="0">
              <a:latin typeface="Calibri Light"/>
              <a:ea typeface="Calibri Light"/>
              <a:cs typeface="Calibri Light"/>
            </a:endParaRPr>
          </a:p>
          <a:p>
            <a:pPr>
              <a:lnSpc>
                <a:spcPct val="90000"/>
              </a:lnSpc>
              <a:spcBef>
                <a:spcPts val="1000"/>
              </a:spcBef>
            </a:pPr>
            <a:r>
              <a:rPr lang="en-US" sz="2400" dirty="0">
                <a:latin typeface="Calibri Light"/>
                <a:ea typeface="Calibri"/>
                <a:cs typeface="Calibri"/>
              </a:rPr>
              <a:t>The original books were in Swedish.</a:t>
            </a:r>
            <a:endParaRPr lang="en-US" dirty="0">
              <a:latin typeface="Calibri Light"/>
              <a:ea typeface="Calibri Light"/>
              <a:cs typeface="Calibri Light"/>
            </a:endParaRPr>
          </a:p>
          <a:p>
            <a:pPr>
              <a:lnSpc>
                <a:spcPct val="90000"/>
              </a:lnSpc>
              <a:spcBef>
                <a:spcPts val="1000"/>
              </a:spcBef>
            </a:pPr>
            <a:r>
              <a:rPr lang="en-US" sz="2400" dirty="0">
                <a:latin typeface="Calibri Light"/>
                <a:ea typeface="Calibri"/>
                <a:cs typeface="Calibri"/>
              </a:rPr>
              <a:t>They have been translated into over 60 languages!</a:t>
            </a:r>
          </a:p>
        </p:txBody>
      </p:sp>
      <p:pic>
        <p:nvPicPr>
          <p:cNvPr id="10" name="Content Placeholder 4" descr="A blue and white logo&#10;&#10;Description automatically generated">
            <a:extLst>
              <a:ext uri="{FF2B5EF4-FFF2-40B4-BE49-F238E27FC236}">
                <a16:creationId xmlns:a16="http://schemas.microsoft.com/office/drawing/2014/main" id="{5794C805-EDEA-52C1-9EAA-8E84991DE86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546193" y="75695"/>
            <a:ext cx="591746" cy="549034"/>
          </a:xfrm>
          <a:prstGeom prst="rect">
            <a:avLst/>
          </a:prstGeom>
        </p:spPr>
      </p:pic>
      <p:pic>
        <p:nvPicPr>
          <p:cNvPr id="11" name="Picture 10">
            <a:extLst>
              <a:ext uri="{FF2B5EF4-FFF2-40B4-BE49-F238E27FC236}">
                <a16:creationId xmlns:a16="http://schemas.microsoft.com/office/drawing/2014/main" id="{96C8E34D-4AFC-5284-5C6E-8F1611266DCD}"/>
              </a:ext>
            </a:extLst>
          </p:cNvPr>
          <p:cNvPicPr>
            <a:picLocks noChangeAspect="1"/>
          </p:cNvPicPr>
          <p:nvPr/>
        </p:nvPicPr>
        <p:blipFill>
          <a:blip r:embed="rId5"/>
          <a:stretch>
            <a:fillRect/>
          </a:stretch>
        </p:blipFill>
        <p:spPr>
          <a:xfrm>
            <a:off x="153939" y="1538321"/>
            <a:ext cx="12192000" cy="333115"/>
          </a:xfrm>
          <a:prstGeom prst="rect">
            <a:avLst/>
          </a:prstGeom>
        </p:spPr>
      </p:pic>
      <p:pic>
        <p:nvPicPr>
          <p:cNvPr id="3" name="Picture 2">
            <a:extLst>
              <a:ext uri="{FF2B5EF4-FFF2-40B4-BE49-F238E27FC236}">
                <a16:creationId xmlns:a16="http://schemas.microsoft.com/office/drawing/2014/main" id="{880B7A0D-C27C-3D9B-D97D-4BAEE93C948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85056" y="2864121"/>
            <a:ext cx="422353" cy="702225"/>
          </a:xfrm>
          <a:prstGeom prst="rect">
            <a:avLst/>
          </a:prstGeom>
        </p:spPr>
      </p:pic>
    </p:spTree>
    <p:extLst>
      <p:ext uri="{BB962C8B-B14F-4D97-AF65-F5344CB8AC3E}">
        <p14:creationId xmlns:p14="http://schemas.microsoft.com/office/powerpoint/2010/main" val="2268729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1A3A1-3FA4-2213-C919-BBC56C5111ED}"/>
            </a:ext>
          </a:extLst>
        </p:cNvPr>
        <p:cNvGrpSpPr/>
        <p:nvPr/>
      </p:nvGrpSpPr>
      <p:grpSpPr>
        <a:xfrm>
          <a:off x="0" y="0"/>
          <a:ext cx="0" cy="0"/>
          <a:chOff x="0" y="0"/>
          <a:chExt cx="0" cy="0"/>
        </a:xfrm>
      </p:grpSpPr>
      <p:pic>
        <p:nvPicPr>
          <p:cNvPr id="4" name="Content Placeholder 3" descr="A map of the world&#10;&#10;AI-generated content may be incorrect.">
            <a:extLst>
              <a:ext uri="{FF2B5EF4-FFF2-40B4-BE49-F238E27FC236}">
                <a16:creationId xmlns:a16="http://schemas.microsoft.com/office/drawing/2014/main" id="{C0522114-11CB-0730-6231-9744BC5AEAA0}"/>
              </a:ext>
            </a:extLst>
          </p:cNvPr>
          <p:cNvPicPr>
            <a:picLocks noGrp="1" noChangeAspect="1"/>
          </p:cNvPicPr>
          <p:nvPr>
            <p:ph idx="1"/>
          </p:nvPr>
        </p:nvPicPr>
        <p:blipFill>
          <a:blip r:embed="rId3"/>
          <a:stretch>
            <a:fillRect/>
          </a:stretch>
        </p:blipFill>
        <p:spPr>
          <a:xfrm>
            <a:off x="1477446" y="2019590"/>
            <a:ext cx="9245503" cy="4726805"/>
          </a:xfrm>
        </p:spPr>
      </p:pic>
      <p:pic>
        <p:nvPicPr>
          <p:cNvPr id="10" name="Content Placeholder 4" descr="A blue and white logo&#10;&#10;Description automatically generated">
            <a:extLst>
              <a:ext uri="{FF2B5EF4-FFF2-40B4-BE49-F238E27FC236}">
                <a16:creationId xmlns:a16="http://schemas.microsoft.com/office/drawing/2014/main" id="{3D977B98-C838-00AE-942D-61F19C51EF4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600072" y="-1275"/>
            <a:ext cx="591746" cy="549034"/>
          </a:xfrm>
          <a:prstGeom prst="rect">
            <a:avLst/>
          </a:prstGeom>
        </p:spPr>
      </p:pic>
      <p:pic>
        <p:nvPicPr>
          <p:cNvPr id="11" name="Picture 10">
            <a:extLst>
              <a:ext uri="{FF2B5EF4-FFF2-40B4-BE49-F238E27FC236}">
                <a16:creationId xmlns:a16="http://schemas.microsoft.com/office/drawing/2014/main" id="{801789E0-8324-DE6A-FE12-25AEDB0BEE53}"/>
              </a:ext>
            </a:extLst>
          </p:cNvPr>
          <p:cNvPicPr>
            <a:picLocks noChangeAspect="1"/>
          </p:cNvPicPr>
          <p:nvPr/>
        </p:nvPicPr>
        <p:blipFill>
          <a:blip r:embed="rId5"/>
          <a:stretch>
            <a:fillRect/>
          </a:stretch>
        </p:blipFill>
        <p:spPr>
          <a:xfrm>
            <a:off x="153939" y="1538321"/>
            <a:ext cx="12192000" cy="333115"/>
          </a:xfrm>
          <a:prstGeom prst="rect">
            <a:avLst/>
          </a:prstGeom>
        </p:spPr>
      </p:pic>
      <p:sp>
        <p:nvSpPr>
          <p:cNvPr id="2" name="Oval 1">
            <a:extLst>
              <a:ext uri="{FF2B5EF4-FFF2-40B4-BE49-F238E27FC236}">
                <a16:creationId xmlns:a16="http://schemas.microsoft.com/office/drawing/2014/main" id="{F3A05B27-5289-B0A6-EABF-4061043AA6A1}"/>
              </a:ext>
            </a:extLst>
          </p:cNvPr>
          <p:cNvSpPr/>
          <p:nvPr/>
        </p:nvSpPr>
        <p:spPr>
          <a:xfrm>
            <a:off x="6249939" y="2855576"/>
            <a:ext cx="369454" cy="93903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ue and yellow flag&#10;&#10;AI-generated content may be incorrect.">
            <a:extLst>
              <a:ext uri="{FF2B5EF4-FFF2-40B4-BE49-F238E27FC236}">
                <a16:creationId xmlns:a16="http://schemas.microsoft.com/office/drawing/2014/main" id="{78F36DC1-0517-9B8D-697D-C7AFD4302DA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66507" y="545330"/>
            <a:ext cx="1398925" cy="887461"/>
          </a:xfrm>
          <a:prstGeom prst="rect">
            <a:avLst/>
          </a:prstGeom>
        </p:spPr>
      </p:pic>
      <p:pic>
        <p:nvPicPr>
          <p:cNvPr id="6" name="Picture 5" descr="A blue cross on a white background&#10;&#10;AI-generated content may be incorrect.">
            <a:extLst>
              <a:ext uri="{FF2B5EF4-FFF2-40B4-BE49-F238E27FC236}">
                <a16:creationId xmlns:a16="http://schemas.microsoft.com/office/drawing/2014/main" id="{A2CE1A74-67F2-37F2-1692-82D9149B98C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823834" y="591320"/>
            <a:ext cx="1434331" cy="903240"/>
          </a:xfrm>
          <a:prstGeom prst="rect">
            <a:avLst/>
          </a:prstGeom>
          <a:ln w="12700">
            <a:solidFill>
              <a:schemeClr val="tx1"/>
            </a:solidFill>
          </a:ln>
        </p:spPr>
      </p:pic>
      <p:sp>
        <p:nvSpPr>
          <p:cNvPr id="7" name="Oval 6">
            <a:extLst>
              <a:ext uri="{FF2B5EF4-FFF2-40B4-BE49-F238E27FC236}">
                <a16:creationId xmlns:a16="http://schemas.microsoft.com/office/drawing/2014/main" id="{11955169-6394-6961-4538-07321F4CBECA}"/>
              </a:ext>
            </a:extLst>
          </p:cNvPr>
          <p:cNvSpPr/>
          <p:nvPr/>
        </p:nvSpPr>
        <p:spPr>
          <a:xfrm rot="720000">
            <a:off x="6019030" y="2878666"/>
            <a:ext cx="307878" cy="107757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75CD71-AB4D-AA2B-DCF3-8D6E496C913E}"/>
              </a:ext>
            </a:extLst>
          </p:cNvPr>
          <p:cNvSpPr txBox="1"/>
          <p:nvPr/>
        </p:nvSpPr>
        <p:spPr>
          <a:xfrm>
            <a:off x="1893455" y="623453"/>
            <a:ext cx="792787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Calibri"/>
                <a:cs typeface="Calibri"/>
              </a:rPr>
              <a:t>Swedish Flag.      These countries are in Europe.      Finnish flag.</a:t>
            </a:r>
          </a:p>
          <a:p>
            <a:r>
              <a:rPr lang="en-US" sz="2400" dirty="0">
                <a:ea typeface="Calibri"/>
                <a:cs typeface="Calibri"/>
              </a:rPr>
              <a:t>Stockholm is the capital.                              Helsinki is the capital.</a:t>
            </a:r>
          </a:p>
        </p:txBody>
      </p:sp>
      <p:pic>
        <p:nvPicPr>
          <p:cNvPr id="5" name="Picture 4">
            <a:extLst>
              <a:ext uri="{FF2B5EF4-FFF2-40B4-BE49-F238E27FC236}">
                <a16:creationId xmlns:a16="http://schemas.microsoft.com/office/drawing/2014/main" id="{47E62030-AAA4-CACA-4DB8-519CE0F5320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217516" y="5883434"/>
            <a:ext cx="422353" cy="702225"/>
          </a:xfrm>
          <a:prstGeom prst="rect">
            <a:avLst/>
          </a:prstGeom>
        </p:spPr>
      </p:pic>
    </p:spTree>
    <p:extLst>
      <p:ext uri="{BB962C8B-B14F-4D97-AF65-F5344CB8AC3E}">
        <p14:creationId xmlns:p14="http://schemas.microsoft.com/office/powerpoint/2010/main" val="13266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CD7566-8276-6883-F3C1-EE00838D005B}"/>
              </a:ext>
            </a:extLst>
          </p:cNvPr>
          <p:cNvSpPr>
            <a:spLocks noGrp="1"/>
          </p:cNvSpPr>
          <p:nvPr>
            <p:ph type="title"/>
          </p:nvPr>
        </p:nvSpPr>
        <p:spPr>
          <a:xfrm>
            <a:off x="9075485" y="1314989"/>
            <a:ext cx="2469624" cy="5309100"/>
          </a:xfrm>
        </p:spPr>
        <p:txBody>
          <a:bodyPr vert="horz" lIns="91440" tIns="45720" rIns="91440" bIns="45720" rtlCol="0" anchor="ctr">
            <a:normAutofit fontScale="90000"/>
          </a:bodyPr>
          <a:lstStyle/>
          <a:p>
            <a:r>
              <a:rPr lang="en-US" sz="3100" b="1" kern="1200" dirty="0">
                <a:latin typeface="+mj-lt"/>
                <a:ea typeface="+mj-ea"/>
                <a:cs typeface="+mj-cs"/>
              </a:rPr>
              <a:t>The Moomin Story</a:t>
            </a:r>
            <a:br>
              <a:rPr lang="en-US" sz="3100" b="1" kern="1200" dirty="0">
                <a:latin typeface="+mj-lt"/>
                <a:ea typeface="Calibri Light"/>
                <a:cs typeface="Calibri Light"/>
              </a:rPr>
            </a:br>
            <a:br>
              <a:rPr lang="en-US" sz="3100" b="1" dirty="0"/>
            </a:br>
            <a:r>
              <a:rPr lang="en-US" sz="3100" dirty="0"/>
              <a:t>Choose 5 words</a:t>
            </a:r>
            <a:r>
              <a:rPr lang="en-US" sz="3100" kern="1200" dirty="0">
                <a:latin typeface="+mj-lt"/>
                <a:ea typeface="+mj-ea"/>
                <a:cs typeface="+mj-cs"/>
              </a:rPr>
              <a:t> </a:t>
            </a:r>
            <a:r>
              <a:rPr lang="en-US" sz="3100" dirty="0"/>
              <a:t>to show how </a:t>
            </a:r>
            <a:r>
              <a:rPr lang="en-US" sz="3100" kern="1200" dirty="0">
                <a:latin typeface="+mj-lt"/>
                <a:ea typeface="+mj-ea"/>
                <a:cs typeface="+mj-cs"/>
              </a:rPr>
              <a:t>story </a:t>
            </a:r>
            <a:r>
              <a:rPr lang="en-US" sz="3100" dirty="0"/>
              <a:t>links</a:t>
            </a:r>
            <a:r>
              <a:rPr lang="en-US" sz="3100" kern="1200" dirty="0">
                <a:latin typeface="+mj-lt"/>
                <a:ea typeface="+mj-ea"/>
                <a:cs typeface="+mj-cs"/>
              </a:rPr>
              <a:t> to our theme of community?</a:t>
            </a:r>
            <a:br>
              <a:rPr lang="en-US" sz="3100" dirty="0">
                <a:ea typeface="Calibri Light"/>
                <a:cs typeface="Calibri Light"/>
              </a:rPr>
            </a:br>
            <a:br>
              <a:rPr lang="en-US" sz="3100" dirty="0">
                <a:ea typeface="Calibri Light"/>
                <a:cs typeface="Calibri Light"/>
              </a:rPr>
            </a:br>
            <a:r>
              <a:rPr lang="en-US" sz="3100" dirty="0">
                <a:ea typeface="Calibri Light"/>
                <a:cs typeface="Calibri Light"/>
              </a:rPr>
              <a:t>1</a:t>
            </a:r>
            <a:br>
              <a:rPr lang="en-US" sz="3100" dirty="0">
                <a:ea typeface="Calibri Light"/>
                <a:cs typeface="Calibri Light"/>
              </a:rPr>
            </a:br>
            <a:r>
              <a:rPr lang="en-US" sz="3100" dirty="0">
                <a:ea typeface="Calibri Light"/>
                <a:cs typeface="Calibri Light"/>
              </a:rPr>
              <a:t>2</a:t>
            </a:r>
            <a:br>
              <a:rPr lang="en-US" sz="3100" dirty="0">
                <a:ea typeface="Calibri Light"/>
                <a:cs typeface="Calibri Light"/>
              </a:rPr>
            </a:br>
            <a:r>
              <a:rPr lang="en-US" sz="3100" dirty="0">
                <a:ea typeface="Calibri Light"/>
                <a:cs typeface="Calibri Light"/>
              </a:rPr>
              <a:t>3</a:t>
            </a:r>
            <a:br>
              <a:rPr lang="en-US" sz="3100" dirty="0">
                <a:ea typeface="Calibri Light"/>
                <a:cs typeface="Calibri Light"/>
              </a:rPr>
            </a:br>
            <a:r>
              <a:rPr lang="en-US" sz="3100" dirty="0">
                <a:ea typeface="Calibri Light"/>
                <a:cs typeface="Calibri Light"/>
              </a:rPr>
              <a:t>4</a:t>
            </a:r>
            <a:br>
              <a:rPr lang="en-US" sz="3100" dirty="0">
                <a:ea typeface="Calibri Light"/>
                <a:cs typeface="Calibri Light"/>
              </a:rPr>
            </a:br>
            <a:r>
              <a:rPr lang="en-US" sz="3100" dirty="0">
                <a:ea typeface="Calibri Light"/>
                <a:cs typeface="Calibri Light"/>
              </a:rPr>
              <a:t>5</a:t>
            </a:r>
            <a:br>
              <a:rPr lang="en-US" sz="3100" b="1" dirty="0"/>
            </a:br>
            <a:endParaRPr lang="en-US" sz="3100" b="1" kern="1200" dirty="0">
              <a:latin typeface="+mj-lt"/>
              <a:ea typeface="Calibri Light"/>
              <a:cs typeface="Calibri Light"/>
            </a:endParaRPr>
          </a:p>
        </p:txBody>
      </p:sp>
      <p:sp>
        <p:nvSpPr>
          <p:cNvPr id="14" name="Rectangle 13">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nline Media 6" title="The Moomins turn 80 in 2025 ✨ #moomin">
            <a:hlinkClick r:id="" action="ppaction://media"/>
            <a:extLst>
              <a:ext uri="{FF2B5EF4-FFF2-40B4-BE49-F238E27FC236}">
                <a16:creationId xmlns:a16="http://schemas.microsoft.com/office/drawing/2014/main" id="{A7978934-F091-B920-3012-0B380F1C7F47}"/>
              </a:ext>
            </a:extLst>
          </p:cNvPr>
          <p:cNvPicPr>
            <a:picLocks noGrp="1" noRot="1" noChangeAspect="1"/>
          </p:cNvPicPr>
          <p:nvPr>
            <p:ph idx="1"/>
            <a:videoFile r:link="rId1"/>
          </p:nvPr>
        </p:nvPicPr>
        <p:blipFill>
          <a:blip r:embed="rId4"/>
          <a:stretch>
            <a:fillRect/>
          </a:stretch>
        </p:blipFill>
        <p:spPr>
          <a:xfrm>
            <a:off x="545238" y="1315132"/>
            <a:ext cx="7608304" cy="4298691"/>
          </a:xfrm>
          <a:prstGeom prst="rect">
            <a:avLst/>
          </a:prstGeom>
        </p:spPr>
      </p:pic>
      <p:sp>
        <p:nvSpPr>
          <p:cNvPr id="18" name="Rectangle 17">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descr="A blue and white logo&#10;&#10;Description automatically generated">
            <a:extLst>
              <a:ext uri="{FF2B5EF4-FFF2-40B4-BE49-F238E27FC236}">
                <a16:creationId xmlns:a16="http://schemas.microsoft.com/office/drawing/2014/main" id="{B792398C-20B8-ADC5-0862-0C15744A20A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546193" y="75695"/>
            <a:ext cx="591746" cy="549034"/>
          </a:xfrm>
          <a:prstGeom prst="rect">
            <a:avLst/>
          </a:prstGeom>
        </p:spPr>
      </p:pic>
      <p:pic>
        <p:nvPicPr>
          <p:cNvPr id="3" name="Picture 2">
            <a:extLst>
              <a:ext uri="{FF2B5EF4-FFF2-40B4-BE49-F238E27FC236}">
                <a16:creationId xmlns:a16="http://schemas.microsoft.com/office/drawing/2014/main" id="{882C1AB0-E0B8-A370-52DC-16EF7EB28DE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630889" y="75695"/>
            <a:ext cx="422353" cy="702225"/>
          </a:xfrm>
          <a:prstGeom prst="rect">
            <a:avLst/>
          </a:prstGeom>
        </p:spPr>
      </p:pic>
      <p:pic>
        <p:nvPicPr>
          <p:cNvPr id="6" name="Picture 5">
            <a:extLst>
              <a:ext uri="{FF2B5EF4-FFF2-40B4-BE49-F238E27FC236}">
                <a16:creationId xmlns:a16="http://schemas.microsoft.com/office/drawing/2014/main" id="{EFC6C250-95D6-D2C8-A888-2D07FFADDBA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066599" y="4287446"/>
            <a:ext cx="1986643" cy="2453281"/>
          </a:xfrm>
          <a:prstGeom prst="rect">
            <a:avLst/>
          </a:prstGeom>
        </p:spPr>
      </p:pic>
    </p:spTree>
    <p:extLst>
      <p:ext uri="{BB962C8B-B14F-4D97-AF65-F5344CB8AC3E}">
        <p14:creationId xmlns:p14="http://schemas.microsoft.com/office/powerpoint/2010/main" val="175842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7C1841-35DC-FD54-D0E4-64D27915145E}"/>
              </a:ext>
            </a:extLst>
          </p:cNvPr>
          <p:cNvSpPr txBox="1"/>
          <p:nvPr/>
        </p:nvSpPr>
        <p:spPr>
          <a:xfrm>
            <a:off x="207060" y="54712"/>
            <a:ext cx="11688113" cy="9017853"/>
          </a:xfrm>
          <a:prstGeom prst="rect">
            <a:avLst/>
          </a:prstGeom>
          <a:noFill/>
        </p:spPr>
        <p:txBody>
          <a:bodyPr wrap="square" lIns="91440" tIns="45720" rIns="91440" bIns="45720" rtlCol="0" anchor="t">
            <a:spAutoFit/>
          </a:bodyPr>
          <a:lstStyle/>
          <a:p>
            <a:r>
              <a:rPr lang="en-GB" sz="3200" b="1" dirty="0">
                <a:latin typeface="Calibri"/>
                <a:ea typeface="Calibri"/>
                <a:cs typeface="Calibri"/>
              </a:rPr>
              <a:t>Community: what an interesting word!</a:t>
            </a:r>
          </a:p>
          <a:p>
            <a:endParaRPr lang="en-GB" sz="3200" dirty="0">
              <a:latin typeface="Calibri Light"/>
              <a:ea typeface="Calibri"/>
              <a:cs typeface="Calibri"/>
            </a:endParaRPr>
          </a:p>
          <a:p>
            <a:r>
              <a:rPr lang="en-GB" sz="2000" dirty="0">
                <a:latin typeface="Calibri Light"/>
                <a:ea typeface="Calibri"/>
                <a:cs typeface="Calibri"/>
              </a:rPr>
              <a:t>It comes from Latin communitas which refers to a public spirit and willingness to serve your community.</a:t>
            </a:r>
          </a:p>
          <a:p>
            <a:r>
              <a:rPr lang="en-GB" sz="2000" dirty="0">
                <a:latin typeface="Calibri Light"/>
                <a:ea typeface="Calibri"/>
                <a:cs typeface="Calibri"/>
              </a:rPr>
              <a:t>Do you agree that the statements below create a community? What else would you add to the list?</a:t>
            </a:r>
          </a:p>
          <a:p>
            <a:endParaRPr lang="en-GB" sz="2000" dirty="0">
              <a:latin typeface="Calibri Light"/>
              <a:ea typeface="Calibri"/>
              <a:cs typeface="Calibri"/>
            </a:endParaRPr>
          </a:p>
          <a:p>
            <a:pPr marL="457200" indent="-457200">
              <a:buAutoNum type="arabicPeriod"/>
            </a:pPr>
            <a:r>
              <a:rPr lang="en-GB" sz="2000" dirty="0">
                <a:latin typeface="Calibri Light"/>
                <a:ea typeface="Calibri"/>
                <a:cs typeface="Calibri"/>
              </a:rPr>
              <a:t>A group with a </a:t>
            </a:r>
            <a:r>
              <a:rPr lang="en-GB" sz="2000" b="1" dirty="0">
                <a:latin typeface="Calibri Light"/>
                <a:ea typeface="Calibri"/>
                <a:cs typeface="Calibri"/>
              </a:rPr>
              <a:t>common understanding</a:t>
            </a:r>
            <a:endParaRPr lang="en-GB" b="1">
              <a:latin typeface="Calibri Light"/>
              <a:ea typeface="Calibri" panose="020F0502020204030204"/>
              <a:cs typeface="Calibri" panose="020F0502020204030204"/>
            </a:endParaRPr>
          </a:p>
          <a:p>
            <a:pPr marL="457200" indent="-457200">
              <a:buAutoNum type="arabicPeriod"/>
            </a:pPr>
            <a:endParaRPr lang="en-GB" sz="2000" dirty="0">
              <a:latin typeface="Calibri Light"/>
              <a:ea typeface="Calibri"/>
              <a:cs typeface="Calibri"/>
            </a:endParaRPr>
          </a:p>
          <a:p>
            <a:pPr marL="457200" indent="-457200">
              <a:buAutoNum type="arabicPeriod"/>
            </a:pPr>
            <a:r>
              <a:rPr lang="en-GB" sz="2000" dirty="0">
                <a:latin typeface="Calibri Light"/>
                <a:ea typeface="Calibri"/>
                <a:cs typeface="Calibri"/>
              </a:rPr>
              <a:t>A group speaking the </a:t>
            </a:r>
            <a:r>
              <a:rPr lang="en-GB" sz="2000" b="1" dirty="0">
                <a:latin typeface="Calibri Light"/>
                <a:ea typeface="Calibri"/>
                <a:cs typeface="Calibri"/>
              </a:rPr>
              <a:t>same/similar language </a:t>
            </a:r>
            <a:r>
              <a:rPr lang="en-GB" sz="2000" dirty="0">
                <a:latin typeface="Calibri Light"/>
                <a:ea typeface="Calibri"/>
                <a:cs typeface="Calibri"/>
              </a:rPr>
              <a:t>            </a:t>
            </a:r>
          </a:p>
          <a:p>
            <a:pPr marL="457200" indent="-457200">
              <a:buAutoNum type="arabicPeriod"/>
            </a:pPr>
            <a:endParaRPr lang="en-GB" sz="2000" dirty="0">
              <a:latin typeface="Calibri Light"/>
              <a:ea typeface="Calibri"/>
              <a:cs typeface="Calibri"/>
            </a:endParaRPr>
          </a:p>
          <a:p>
            <a:pPr marL="457200" indent="-457200">
              <a:buAutoNum type="arabicPeriod"/>
            </a:pPr>
            <a:r>
              <a:rPr lang="en-GB" sz="2000" dirty="0">
                <a:latin typeface="Calibri Light"/>
                <a:ea typeface="Calibri"/>
                <a:cs typeface="Calibri"/>
              </a:rPr>
              <a:t>A group with the </a:t>
            </a:r>
            <a:r>
              <a:rPr lang="en-GB" sz="2000" b="1" dirty="0">
                <a:latin typeface="Calibri Light"/>
                <a:ea typeface="Calibri"/>
                <a:cs typeface="Calibri"/>
              </a:rPr>
              <a:t>same laws and rules</a:t>
            </a:r>
          </a:p>
          <a:p>
            <a:pPr marL="457200" indent="-457200">
              <a:buAutoNum type="arabicPeriod"/>
            </a:pPr>
            <a:endParaRPr lang="en-GB" sz="2000" dirty="0">
              <a:latin typeface="Calibri Light"/>
              <a:ea typeface="Calibri"/>
              <a:cs typeface="Calibri"/>
            </a:endParaRPr>
          </a:p>
          <a:p>
            <a:pPr marL="457200" indent="-457200">
              <a:buAutoNum type="arabicPeriod"/>
            </a:pPr>
            <a:r>
              <a:rPr lang="en-GB" sz="2000" dirty="0">
                <a:latin typeface="Calibri Light"/>
                <a:ea typeface="Calibri"/>
                <a:cs typeface="Calibri"/>
              </a:rPr>
              <a:t>A group with the </a:t>
            </a:r>
            <a:r>
              <a:rPr lang="en-GB" sz="2000" b="1" dirty="0">
                <a:latin typeface="Calibri Light"/>
                <a:ea typeface="Calibri"/>
                <a:cs typeface="Calibri"/>
              </a:rPr>
              <a:t>same/similar manners</a:t>
            </a:r>
          </a:p>
          <a:p>
            <a:pPr marL="457200" indent="-457200">
              <a:buAutoNum type="arabicPeriod"/>
            </a:pPr>
            <a:endParaRPr lang="en-GB" sz="2000" dirty="0">
              <a:latin typeface="Calibri Light"/>
              <a:ea typeface="Calibri"/>
              <a:cs typeface="Calibri"/>
            </a:endParaRPr>
          </a:p>
          <a:p>
            <a:pPr marL="457200" indent="-457200">
              <a:buAutoNum type="arabicPeriod"/>
            </a:pPr>
            <a:r>
              <a:rPr lang="en-GB" sz="2000" dirty="0">
                <a:latin typeface="Calibri Light"/>
                <a:ea typeface="Calibri"/>
                <a:cs typeface="Calibri"/>
              </a:rPr>
              <a:t>A group with </a:t>
            </a:r>
            <a:r>
              <a:rPr lang="en-GB" sz="2000" b="1" dirty="0">
                <a:latin typeface="Calibri Light"/>
                <a:ea typeface="Calibri"/>
                <a:cs typeface="Calibri"/>
              </a:rPr>
              <a:t>same/similar traditions</a:t>
            </a:r>
          </a:p>
          <a:p>
            <a:pPr marL="457200" indent="-457200">
              <a:buAutoNum type="arabicPeriod"/>
            </a:pPr>
            <a:endParaRPr lang="en-GB" sz="2000" dirty="0">
              <a:latin typeface="Calibri Light"/>
              <a:ea typeface="Calibri"/>
              <a:cs typeface="Calibri"/>
            </a:endParaRPr>
          </a:p>
          <a:p>
            <a:pPr marL="457200" indent="-457200">
              <a:buAutoNum type="arabicPeriod"/>
            </a:pPr>
            <a:r>
              <a:rPr lang="en-GB" sz="2000" dirty="0">
                <a:latin typeface="Calibri Light"/>
                <a:ea typeface="Calibri"/>
                <a:cs typeface="Calibri"/>
              </a:rPr>
              <a:t>A group interacting for </a:t>
            </a:r>
            <a:r>
              <a:rPr lang="en-GB" sz="2000" b="1" dirty="0">
                <a:latin typeface="Calibri Light"/>
                <a:ea typeface="Calibri"/>
                <a:cs typeface="Calibri"/>
              </a:rPr>
              <a:t>education</a:t>
            </a:r>
          </a:p>
          <a:p>
            <a:pPr marL="457200" indent="-457200">
              <a:buAutoNum type="arabicPeriod"/>
            </a:pPr>
            <a:endParaRPr lang="en-GB" sz="2000" dirty="0">
              <a:latin typeface="Calibri Light"/>
              <a:ea typeface="Calibri"/>
              <a:cs typeface="Calibri"/>
            </a:endParaRPr>
          </a:p>
          <a:p>
            <a:pPr marL="457200" indent="-457200">
              <a:buAutoNum type="arabicPeriod"/>
            </a:pPr>
            <a:r>
              <a:rPr lang="en-GB" sz="2000" dirty="0">
                <a:latin typeface="Calibri Light"/>
                <a:ea typeface="Calibri"/>
                <a:cs typeface="Calibri"/>
              </a:rPr>
              <a:t>A group coming together for </a:t>
            </a:r>
            <a:r>
              <a:rPr lang="en-GB" sz="2000" b="1" dirty="0">
                <a:latin typeface="Calibri Light"/>
                <a:ea typeface="Calibri"/>
                <a:cs typeface="Calibri"/>
              </a:rPr>
              <a:t>work</a:t>
            </a:r>
          </a:p>
          <a:p>
            <a:pPr marL="457200" indent="-457200">
              <a:buAutoNum type="arabicPeriod"/>
            </a:pPr>
            <a:endParaRPr lang="en-GB" sz="2000" dirty="0">
              <a:latin typeface="Calibri Light"/>
              <a:ea typeface="Calibri"/>
              <a:cs typeface="Calibri"/>
            </a:endParaRPr>
          </a:p>
          <a:p>
            <a:pPr marL="457200" indent="-457200">
              <a:buAutoNum type="arabicPeriod"/>
            </a:pPr>
            <a:r>
              <a:rPr lang="en-GB" sz="2000" dirty="0">
                <a:latin typeface="Calibri Light"/>
                <a:ea typeface="Calibri"/>
                <a:cs typeface="Calibri"/>
              </a:rPr>
              <a:t>A group coming together for </a:t>
            </a:r>
            <a:r>
              <a:rPr lang="en-GB" sz="2000" b="1" dirty="0">
                <a:latin typeface="Calibri Light"/>
                <a:ea typeface="Calibri"/>
                <a:cs typeface="Calibri"/>
              </a:rPr>
              <a:t>socialising</a:t>
            </a:r>
          </a:p>
          <a:p>
            <a:endParaRPr lang="en-GB" sz="2000" b="1" dirty="0">
              <a:ea typeface="Calibri"/>
              <a:cs typeface="Calibri"/>
            </a:endParaRPr>
          </a:p>
          <a:p>
            <a:endParaRPr lang="en-GB" sz="2000" b="1" dirty="0">
              <a:ea typeface="Calibri"/>
              <a:cs typeface="Calibri"/>
            </a:endParaRPr>
          </a:p>
          <a:p>
            <a:endParaRPr lang="en-GB" sz="3200" b="1" dirty="0">
              <a:ea typeface="Calibri"/>
              <a:cs typeface="Calibri"/>
            </a:endParaRPr>
          </a:p>
          <a:p>
            <a:endParaRPr lang="en-GB" sz="3200" b="1" dirty="0">
              <a:ea typeface="Calibri"/>
              <a:cs typeface="Calibri"/>
            </a:endParaRPr>
          </a:p>
          <a:p>
            <a:endParaRPr lang="en-GB" sz="3200" b="1" dirty="0">
              <a:ea typeface="Calibri"/>
              <a:cs typeface="Calibri"/>
            </a:endParaRPr>
          </a:p>
        </p:txBody>
      </p:sp>
      <p:pic>
        <p:nvPicPr>
          <p:cNvPr id="5" name="Content Placeholder 4" descr="A blue and white logo&#10;&#10;Description automatically generated">
            <a:extLst>
              <a:ext uri="{FF2B5EF4-FFF2-40B4-BE49-F238E27FC236}">
                <a16:creationId xmlns:a16="http://schemas.microsoft.com/office/drawing/2014/main" id="{9BA11FEB-DE92-24BA-941E-3E6ED630FDD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546193" y="75695"/>
            <a:ext cx="591746" cy="549034"/>
          </a:xfrm>
          <a:prstGeom prst="rect">
            <a:avLst/>
          </a:prstGeom>
        </p:spPr>
      </p:pic>
      <p:pic>
        <p:nvPicPr>
          <p:cNvPr id="11" name="Picture 10">
            <a:extLst>
              <a:ext uri="{FF2B5EF4-FFF2-40B4-BE49-F238E27FC236}">
                <a16:creationId xmlns:a16="http://schemas.microsoft.com/office/drawing/2014/main" id="{234536E8-7402-EBAF-25AC-A0C488850C4A}"/>
              </a:ext>
            </a:extLst>
          </p:cNvPr>
          <p:cNvPicPr>
            <a:picLocks noChangeAspect="1"/>
          </p:cNvPicPr>
          <p:nvPr/>
        </p:nvPicPr>
        <p:blipFill>
          <a:blip r:embed="rId4"/>
          <a:stretch>
            <a:fillRect/>
          </a:stretch>
        </p:blipFill>
        <p:spPr>
          <a:xfrm>
            <a:off x="0" y="768624"/>
            <a:ext cx="12192000" cy="333115"/>
          </a:xfrm>
          <a:prstGeom prst="rect">
            <a:avLst/>
          </a:prstGeom>
        </p:spPr>
      </p:pic>
      <p:sp>
        <p:nvSpPr>
          <p:cNvPr id="14" name="Rectangle 13">
            <a:extLst>
              <a:ext uri="{FF2B5EF4-FFF2-40B4-BE49-F238E27FC236}">
                <a16:creationId xmlns:a16="http://schemas.microsoft.com/office/drawing/2014/main" id="{5F40EF20-8D07-CBE6-3E9C-0987303C009A}"/>
              </a:ext>
            </a:extLst>
          </p:cNvPr>
          <p:cNvSpPr/>
          <p:nvPr/>
        </p:nvSpPr>
        <p:spPr>
          <a:xfrm>
            <a:off x="6049818" y="2047393"/>
            <a:ext cx="4063999" cy="3232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ea typeface="Calibri"/>
                <a:cs typeface="Calibri"/>
              </a:rPr>
              <a:t>Yes                No              Maybe</a:t>
            </a:r>
            <a:endParaRPr lang="en-US" sz="2200" dirty="0"/>
          </a:p>
        </p:txBody>
      </p:sp>
      <p:sp>
        <p:nvSpPr>
          <p:cNvPr id="15" name="Rectangle 14">
            <a:extLst>
              <a:ext uri="{FF2B5EF4-FFF2-40B4-BE49-F238E27FC236}">
                <a16:creationId xmlns:a16="http://schemas.microsoft.com/office/drawing/2014/main" id="{B5D8B55C-0037-C45B-EAB3-50F97DE942EB}"/>
              </a:ext>
            </a:extLst>
          </p:cNvPr>
          <p:cNvSpPr/>
          <p:nvPr/>
        </p:nvSpPr>
        <p:spPr>
          <a:xfrm>
            <a:off x="6049818" y="2655454"/>
            <a:ext cx="4063999" cy="3232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ea typeface="Calibri"/>
                <a:cs typeface="Calibri"/>
              </a:rPr>
              <a:t>Yes                No              Maybe</a:t>
            </a:r>
            <a:endParaRPr lang="en-US" sz="2200" dirty="0"/>
          </a:p>
        </p:txBody>
      </p:sp>
      <p:sp>
        <p:nvSpPr>
          <p:cNvPr id="16" name="Rectangle 15">
            <a:extLst>
              <a:ext uri="{FF2B5EF4-FFF2-40B4-BE49-F238E27FC236}">
                <a16:creationId xmlns:a16="http://schemas.microsoft.com/office/drawing/2014/main" id="{30BF409E-302A-C639-ECC0-14C707C45512}"/>
              </a:ext>
            </a:extLst>
          </p:cNvPr>
          <p:cNvSpPr/>
          <p:nvPr/>
        </p:nvSpPr>
        <p:spPr>
          <a:xfrm>
            <a:off x="6049817" y="3271210"/>
            <a:ext cx="4063999" cy="3232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ea typeface="Calibri"/>
                <a:cs typeface="Calibri"/>
              </a:rPr>
              <a:t>Yes                No              Maybe</a:t>
            </a:r>
            <a:endParaRPr lang="en-US" sz="2200" dirty="0"/>
          </a:p>
        </p:txBody>
      </p:sp>
      <p:sp>
        <p:nvSpPr>
          <p:cNvPr id="17" name="Rectangle 16">
            <a:extLst>
              <a:ext uri="{FF2B5EF4-FFF2-40B4-BE49-F238E27FC236}">
                <a16:creationId xmlns:a16="http://schemas.microsoft.com/office/drawing/2014/main" id="{D14EF138-5B9D-E485-F568-10D1458D7D52}"/>
              </a:ext>
            </a:extLst>
          </p:cNvPr>
          <p:cNvSpPr/>
          <p:nvPr/>
        </p:nvSpPr>
        <p:spPr>
          <a:xfrm>
            <a:off x="6049818" y="3856181"/>
            <a:ext cx="4063999" cy="3232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ea typeface="Calibri"/>
                <a:cs typeface="Calibri"/>
              </a:rPr>
              <a:t>Yes                No              Maybe</a:t>
            </a:r>
            <a:endParaRPr lang="en-US" sz="2200" dirty="0"/>
          </a:p>
        </p:txBody>
      </p:sp>
      <p:sp>
        <p:nvSpPr>
          <p:cNvPr id="18" name="Rectangle 17">
            <a:extLst>
              <a:ext uri="{FF2B5EF4-FFF2-40B4-BE49-F238E27FC236}">
                <a16:creationId xmlns:a16="http://schemas.microsoft.com/office/drawing/2014/main" id="{1AF05338-1AC0-A32D-3405-57CBC8C78320}"/>
              </a:ext>
            </a:extLst>
          </p:cNvPr>
          <p:cNvSpPr/>
          <p:nvPr/>
        </p:nvSpPr>
        <p:spPr>
          <a:xfrm>
            <a:off x="6049817" y="4402665"/>
            <a:ext cx="4063999" cy="3232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ea typeface="Calibri"/>
                <a:cs typeface="Calibri"/>
              </a:rPr>
              <a:t>Yes                No              Maybe</a:t>
            </a:r>
            <a:endParaRPr lang="en-US" sz="2200" dirty="0"/>
          </a:p>
        </p:txBody>
      </p:sp>
      <p:sp>
        <p:nvSpPr>
          <p:cNvPr id="19" name="Rectangle 18">
            <a:extLst>
              <a:ext uri="{FF2B5EF4-FFF2-40B4-BE49-F238E27FC236}">
                <a16:creationId xmlns:a16="http://schemas.microsoft.com/office/drawing/2014/main" id="{90EF15CB-C661-9D9F-E5B5-790C146BF086}"/>
              </a:ext>
            </a:extLst>
          </p:cNvPr>
          <p:cNvSpPr/>
          <p:nvPr/>
        </p:nvSpPr>
        <p:spPr>
          <a:xfrm>
            <a:off x="6049818" y="5072302"/>
            <a:ext cx="4063999" cy="3232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ea typeface="Calibri"/>
                <a:cs typeface="Calibri"/>
              </a:rPr>
              <a:t>Yes                No              Maybe</a:t>
            </a:r>
            <a:endParaRPr lang="en-US" sz="2200" dirty="0"/>
          </a:p>
        </p:txBody>
      </p:sp>
      <p:sp>
        <p:nvSpPr>
          <p:cNvPr id="20" name="Rectangle 19">
            <a:extLst>
              <a:ext uri="{FF2B5EF4-FFF2-40B4-BE49-F238E27FC236}">
                <a16:creationId xmlns:a16="http://schemas.microsoft.com/office/drawing/2014/main" id="{02E913A0-A545-4107-4423-EF156EEDF61D}"/>
              </a:ext>
            </a:extLst>
          </p:cNvPr>
          <p:cNvSpPr/>
          <p:nvPr/>
        </p:nvSpPr>
        <p:spPr>
          <a:xfrm>
            <a:off x="6049817" y="5711150"/>
            <a:ext cx="4063999" cy="3232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ea typeface="Calibri"/>
                <a:cs typeface="Calibri"/>
              </a:rPr>
              <a:t>Yes                No              Maybe</a:t>
            </a:r>
            <a:endParaRPr lang="en-US" sz="2200" dirty="0"/>
          </a:p>
        </p:txBody>
      </p:sp>
      <p:sp>
        <p:nvSpPr>
          <p:cNvPr id="21" name="Rectangle 20">
            <a:extLst>
              <a:ext uri="{FF2B5EF4-FFF2-40B4-BE49-F238E27FC236}">
                <a16:creationId xmlns:a16="http://schemas.microsoft.com/office/drawing/2014/main" id="{C4B3DF6C-F835-E24C-AFEB-5310172F1CF9}"/>
              </a:ext>
            </a:extLst>
          </p:cNvPr>
          <p:cNvSpPr/>
          <p:nvPr/>
        </p:nvSpPr>
        <p:spPr>
          <a:xfrm>
            <a:off x="6049817" y="6288422"/>
            <a:ext cx="4063999" cy="3232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ea typeface="Calibri"/>
                <a:cs typeface="Calibri"/>
              </a:rPr>
              <a:t>Yes                No              Maybe</a:t>
            </a:r>
            <a:endParaRPr lang="en-US" sz="2200" dirty="0"/>
          </a:p>
        </p:txBody>
      </p:sp>
      <p:pic>
        <p:nvPicPr>
          <p:cNvPr id="2" name="Picture 1">
            <a:extLst>
              <a:ext uri="{FF2B5EF4-FFF2-40B4-BE49-F238E27FC236}">
                <a16:creationId xmlns:a16="http://schemas.microsoft.com/office/drawing/2014/main" id="{60698E3C-65F4-A10C-FFA7-5F5430A9CC8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750382" y="6089376"/>
            <a:ext cx="422353" cy="702225"/>
          </a:xfrm>
          <a:prstGeom prst="rect">
            <a:avLst/>
          </a:prstGeom>
        </p:spPr>
      </p:pic>
    </p:spTree>
    <p:extLst>
      <p:ext uri="{BB962C8B-B14F-4D97-AF65-F5344CB8AC3E}">
        <p14:creationId xmlns:p14="http://schemas.microsoft.com/office/powerpoint/2010/main" val="18883031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4A62F04B66FB4987FF5F75B7C6923B" ma:contentTypeVersion="0" ma:contentTypeDescription="Create a new document." ma:contentTypeScope="" ma:versionID="6933566ca9964ff0339705a3cf862473">
  <xsd:schema xmlns:xsd="http://www.w3.org/2001/XMLSchema" xmlns:xs="http://www.w3.org/2001/XMLSchema" xmlns:p="http://schemas.microsoft.com/office/2006/metadata/properties" targetNamespace="http://schemas.microsoft.com/office/2006/metadata/properties" ma:root="true" ma:fieldsID="17291bd3bbf7a2c2f590eed14957b8f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62A3BF-32A1-4403-BBA1-9D1859F4E97A}"/>
</file>

<file path=customXml/itemProps2.xml><?xml version="1.0" encoding="utf-8"?>
<ds:datastoreItem xmlns:ds="http://schemas.openxmlformats.org/officeDocument/2006/customXml" ds:itemID="{00818394-975A-4B4E-9129-081E85FACDA3}"/>
</file>

<file path=customXml/itemProps3.xml><?xml version="1.0" encoding="utf-8"?>
<ds:datastoreItem xmlns:ds="http://schemas.openxmlformats.org/officeDocument/2006/customXml" ds:itemID="{9AAB57B1-8AC5-4B20-9DBF-FACAE231F0E4}"/>
</file>

<file path=docMetadata/LabelInfo.xml><?xml version="1.0" encoding="utf-8"?>
<clbl:labelList xmlns:clbl="http://schemas.microsoft.com/office/2020/mipLabelMetadata">
  <clbl:label id="{ee9f1815-02c5-4408-9dab-2cb52c8e7fbd}" enabled="0" method="" siteId="{ee9f1815-02c5-4408-9dab-2cb52c8e7fbd}" removed="1"/>
</clbl:labelList>
</file>

<file path=docProps/app.xml><?xml version="1.0" encoding="utf-8"?>
<Properties xmlns="http://schemas.openxmlformats.org/officeDocument/2006/extended-properties" xmlns:vt="http://schemas.openxmlformats.org/officeDocument/2006/docPropsVTypes">
  <Template>office theme</Template>
  <TotalTime>626</TotalTime>
  <Words>2446</Words>
  <Application>Microsoft Office PowerPoint</Application>
  <PresentationFormat>Widescreen</PresentationFormat>
  <Paragraphs>199</Paragraphs>
  <Slides>18</Slides>
  <Notes>16</Notes>
  <HiddenSlides>2</HiddenSlides>
  <MMClips>13</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Please read and consider this guidance before delivering the lesson.</vt:lpstr>
      <vt:lpstr>Today we will...</vt:lpstr>
      <vt:lpstr>PowerPoint Presentation</vt:lpstr>
      <vt:lpstr>PowerPoint Presentation</vt:lpstr>
      <vt:lpstr>PowerPoint Presentation</vt:lpstr>
      <vt:lpstr>The Moomin Story  Choose 5 words to show how story links to our theme of community?  1 2 3 4 5 </vt:lpstr>
      <vt:lpstr>PowerPoint Presentation</vt:lpstr>
      <vt:lpstr>Match the word with the language. Read and listen!  How did you decide? What do you notice? Do you know where these languages are spoken? Do you speak these languages? </vt:lpstr>
      <vt:lpstr>Here are the answers</vt:lpstr>
      <vt:lpstr>PowerPoint Presentation</vt:lpstr>
      <vt:lpstr>    MY COMMUNITY </vt:lpstr>
      <vt:lpstr>PowerPoint Presentation</vt:lpstr>
      <vt:lpstr>  1. What community do you belong to?  2. How do you feel when you’re in that community?  3. Are you part of more than one community?  4. Is your community linked to a physical place?  5. How do you feel when you enter that space?  6. Are your friends and family part of your community?  7. Do you think your community will change as you grow up?   </vt:lpstr>
      <vt:lpstr>PowerPoint Presentation</vt:lpstr>
      <vt:lpstr>Community is about Connections LEARN TO SAY ‘WELCOME’  in some of the languages spoken at your school. It’s hard to feel part of a community if you are new. A small act of kindness, such as learning a word in a friend’s language, goes a long way! </vt:lpstr>
      <vt:lpstr>WoLLoW would like to know...  3 main words that describe community for you.  1  2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 Dean</dc:creator>
  <cp:lastModifiedBy>J Rose-Brown</cp:lastModifiedBy>
  <cp:revision>681</cp:revision>
  <dcterms:created xsi:type="dcterms:W3CDTF">2023-12-29T15:12:17Z</dcterms:created>
  <dcterms:modified xsi:type="dcterms:W3CDTF">2025-06-03T09:40:59Z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0x010100EE4A62F04B66FB4987FF5F75B7C6923B</vt:lpwstr>
  </property>
</Properties>
</file>