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
  </p:notesMasterIdLst>
  <p:sldIdLst>
    <p:sldId id="256" r:id="rId2"/>
    <p:sldId id="257" r:id="rId3"/>
    <p:sldId id="261" r:id="rId4"/>
    <p:sldId id="260"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480"/>
    <a:srgbClr val="0053BE"/>
    <a:srgbClr val="006C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FCAFCF-5961-5703-9020-5DFA12D39D6A}" v="6" dt="2026-08-21T09:07:43.9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48"/>
    <p:restoredTop sz="86370"/>
  </p:normalViewPr>
  <p:slideViewPr>
    <p:cSldViewPr snapToGrid="0">
      <p:cViewPr varScale="1">
        <p:scale>
          <a:sx n="93" d="100"/>
          <a:sy n="93" d="100"/>
        </p:scale>
        <p:origin x="66" y="84"/>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4F6754-864F-6F41-B0A3-88330E02A3DF}" type="datetimeFigureOut">
              <a:rPr lang="en-US" smtClean="0"/>
              <a:t>9/2/2026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CDB10A-9F07-6D47-B09F-5DE3D48996A8}" type="slidenum">
              <a:rPr lang="en-US" smtClean="0"/>
              <a:t>‹#›</a:t>
            </a:fld>
            <a:endParaRPr lang="en-US"/>
          </a:p>
        </p:txBody>
      </p:sp>
    </p:spTree>
    <p:extLst>
      <p:ext uri="{BB962C8B-B14F-4D97-AF65-F5344CB8AC3E}">
        <p14:creationId xmlns:p14="http://schemas.microsoft.com/office/powerpoint/2010/main" val="1483701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CDB10A-9F07-6D47-B09F-5DE3D48996A8}" type="slidenum">
              <a:rPr lang="en-US" smtClean="0"/>
              <a:t>1</a:t>
            </a:fld>
            <a:endParaRPr lang="en-US"/>
          </a:p>
        </p:txBody>
      </p:sp>
    </p:spTree>
    <p:extLst>
      <p:ext uri="{BB962C8B-B14F-4D97-AF65-F5344CB8AC3E}">
        <p14:creationId xmlns:p14="http://schemas.microsoft.com/office/powerpoint/2010/main" val="1770878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ACDB10A-9F07-6D47-B09F-5DE3D48996A8}" type="slidenum">
              <a:rPr lang="en-US" smtClean="0"/>
              <a:t>2</a:t>
            </a:fld>
            <a:endParaRPr lang="en-US"/>
          </a:p>
        </p:txBody>
      </p:sp>
    </p:spTree>
    <p:extLst>
      <p:ext uri="{BB962C8B-B14F-4D97-AF65-F5344CB8AC3E}">
        <p14:creationId xmlns:p14="http://schemas.microsoft.com/office/powerpoint/2010/main" val="2829401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CDB10A-9F07-6D47-B09F-5DE3D48996A8}" type="slidenum">
              <a:rPr lang="en-US" smtClean="0"/>
              <a:t>3</a:t>
            </a:fld>
            <a:endParaRPr lang="en-US"/>
          </a:p>
        </p:txBody>
      </p:sp>
    </p:spTree>
    <p:extLst>
      <p:ext uri="{BB962C8B-B14F-4D97-AF65-F5344CB8AC3E}">
        <p14:creationId xmlns:p14="http://schemas.microsoft.com/office/powerpoint/2010/main" val="16620541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CDB10A-9F07-6D47-B09F-5DE3D48996A8}" type="slidenum">
              <a:rPr lang="en-US" smtClean="0"/>
              <a:t>4</a:t>
            </a:fld>
            <a:endParaRPr lang="en-US"/>
          </a:p>
        </p:txBody>
      </p:sp>
    </p:spTree>
    <p:extLst>
      <p:ext uri="{BB962C8B-B14F-4D97-AF65-F5344CB8AC3E}">
        <p14:creationId xmlns:p14="http://schemas.microsoft.com/office/powerpoint/2010/main" val="2288686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8B04F-D737-717D-46D9-D41DA1067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E3FA38-F652-CE03-FFC0-9BB1BE1F08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0CD741-5659-D319-AC6E-F74747A9AFE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8B6834-6FE7-5292-B670-927AACB156FD}"/>
              </a:ext>
            </a:extLst>
          </p:cNvPr>
          <p:cNvSpPr>
            <a:spLocks noGrp="1"/>
          </p:cNvSpPr>
          <p:nvPr>
            <p:ph type="sldNum" sz="quarter" idx="5"/>
          </p:nvPr>
        </p:nvSpPr>
        <p:spPr/>
        <p:txBody>
          <a:bodyPr/>
          <a:lstStyle/>
          <a:p>
            <a:fld id="{7ACDB10A-9F07-6D47-B09F-5DE3D48996A8}" type="slidenum">
              <a:rPr lang="en-US" smtClean="0"/>
              <a:t>5</a:t>
            </a:fld>
            <a:endParaRPr lang="en-US"/>
          </a:p>
        </p:txBody>
      </p:sp>
    </p:spTree>
    <p:extLst>
      <p:ext uri="{BB962C8B-B14F-4D97-AF65-F5344CB8AC3E}">
        <p14:creationId xmlns:p14="http://schemas.microsoft.com/office/powerpoint/2010/main" val="36049505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25B23-D02D-097A-D9FE-39AFDFF233D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4228675-E370-8814-15D7-759C84E5FC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E50EA8F-42EB-8106-5C6A-B5D8547144CB}"/>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5" name="Footer Placeholder 4">
            <a:extLst>
              <a:ext uri="{FF2B5EF4-FFF2-40B4-BE49-F238E27FC236}">
                <a16:creationId xmlns:a16="http://schemas.microsoft.com/office/drawing/2014/main" id="{95F6B901-D9EB-6ABA-7CD2-91B9F3B517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8B966F-B2DA-3E21-49D8-191A4FBE49D9}"/>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1715276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A7F725-482E-361D-C615-DF178CC68387}"/>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58CC1CD1-75C3-49B7-3893-787AD25819E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D8FACAF-3467-6AE0-AB2E-BD08F8C11D07}"/>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5" name="Footer Placeholder 4">
            <a:extLst>
              <a:ext uri="{FF2B5EF4-FFF2-40B4-BE49-F238E27FC236}">
                <a16:creationId xmlns:a16="http://schemas.microsoft.com/office/drawing/2014/main" id="{68A2553E-8B11-068B-CDBB-A24C11F43A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98AA9B-EF15-05E8-00CB-661893A12FBE}"/>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292134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E4C4B6C-86D9-E82B-4C0B-9EEB09CD389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16270CE-ADD5-B305-2861-640806EE609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A3376D7-BE40-0957-4624-6D3D7A06D542}"/>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5" name="Footer Placeholder 4">
            <a:extLst>
              <a:ext uri="{FF2B5EF4-FFF2-40B4-BE49-F238E27FC236}">
                <a16:creationId xmlns:a16="http://schemas.microsoft.com/office/drawing/2014/main" id="{FB5F60D0-7D4C-634B-EA47-75CE1096BC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BA9EEC-8B87-F543-15CA-AE568322AE52}"/>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2032302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118B8-0589-868D-B75E-03F1D56E837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3F9243A-8162-0DC6-8CB6-6B465056CAC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2285AD0-73A6-99D1-1BE1-1C52BC65DCE1}"/>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5" name="Footer Placeholder 4">
            <a:extLst>
              <a:ext uri="{FF2B5EF4-FFF2-40B4-BE49-F238E27FC236}">
                <a16:creationId xmlns:a16="http://schemas.microsoft.com/office/drawing/2014/main" id="{318D4033-F658-568C-35E0-79047AFEE8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17D5A99-C600-7929-B148-C3D6BE78B506}"/>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4156741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1E187-19B4-EB38-694D-E840CB1BC0A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18906F49-F1B5-4084-6FC9-86E6B71EB4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5EB22BD3-9F37-1FE2-8973-4C0B2895819A}"/>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5" name="Footer Placeholder 4">
            <a:extLst>
              <a:ext uri="{FF2B5EF4-FFF2-40B4-BE49-F238E27FC236}">
                <a16:creationId xmlns:a16="http://schemas.microsoft.com/office/drawing/2014/main" id="{464CA17A-3C9E-06E2-9DFB-AE7F4C3094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B3C99B-C163-B853-08B0-E8F7337B0C0F}"/>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42556225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1A439-5959-2BF8-C8C7-60D8537CD40B}"/>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1F319B55-4312-DF85-89F6-CE0E48A5F01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8670A65-03F7-A3ED-C879-EE495E99DD3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A64E92DD-9583-C95A-5B96-1C4B61B11D3E}"/>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6" name="Footer Placeholder 5">
            <a:extLst>
              <a:ext uri="{FF2B5EF4-FFF2-40B4-BE49-F238E27FC236}">
                <a16:creationId xmlns:a16="http://schemas.microsoft.com/office/drawing/2014/main" id="{420DE64B-F45C-E6C6-ACB0-B1CB817DD2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04E519-5AF8-23BF-95DA-3841E70E799D}"/>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4085449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7C05A-1E9C-E7C3-3DFF-6543A33048BE}"/>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D503903-B95D-D8C5-F424-6657163F20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2F9F731-9A1C-FD48-D206-DDCE40309AB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0D34797-5290-8E86-B9B3-DD6AFA709D2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135FA92-AC31-AA86-EDE7-B9945BCAF26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C5A0B614-4D2E-4D20-38D4-0B4BF083427F}"/>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8" name="Footer Placeholder 7">
            <a:extLst>
              <a:ext uri="{FF2B5EF4-FFF2-40B4-BE49-F238E27FC236}">
                <a16:creationId xmlns:a16="http://schemas.microsoft.com/office/drawing/2014/main" id="{2CD7D59D-7A39-8640-B0C8-6CA9387A9E6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1EB538B-841E-C138-2F07-8F1F57AD2115}"/>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830607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56DEA-B934-771A-C7D6-6E6F7572854E}"/>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4E3CDCE2-63CE-5597-936E-79AEBF67E5B2}"/>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4" name="Footer Placeholder 3">
            <a:extLst>
              <a:ext uri="{FF2B5EF4-FFF2-40B4-BE49-F238E27FC236}">
                <a16:creationId xmlns:a16="http://schemas.microsoft.com/office/drawing/2014/main" id="{535B8AAA-3A83-4157-CDDC-0079E89E68B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804DE60-AE6A-DB0B-DA1B-9BE6B767EA03}"/>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34830430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D3698E-1B89-CBBA-A380-E5379414A9A8}"/>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3" name="Footer Placeholder 2">
            <a:extLst>
              <a:ext uri="{FF2B5EF4-FFF2-40B4-BE49-F238E27FC236}">
                <a16:creationId xmlns:a16="http://schemas.microsoft.com/office/drawing/2014/main" id="{D5BACF55-76CE-4D44-1239-415CF1B16E9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EE4D278-A190-B436-608C-773775D3D66E}"/>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829896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3CDFB-63F8-B6B9-3E64-298AFB2F023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7DF7D4C-BE98-A97E-B866-542D324915E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53C079A-DFCC-001D-3646-DD2F3AD3A9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4CACC9C-8848-5C68-558A-4DBB002071BF}"/>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6" name="Footer Placeholder 5">
            <a:extLst>
              <a:ext uri="{FF2B5EF4-FFF2-40B4-BE49-F238E27FC236}">
                <a16:creationId xmlns:a16="http://schemas.microsoft.com/office/drawing/2014/main" id="{094E0BEB-3C6D-7D58-B1AB-BF22E70A8B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53C20D-B618-DA6A-D92A-AF03D39E9B0B}"/>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4111119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08D3D-2FF4-4000-AE4D-66F90130DEA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D335830-2189-C0C7-3A4E-D590423D28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a:extLst>
              <a:ext uri="{FF2B5EF4-FFF2-40B4-BE49-F238E27FC236}">
                <a16:creationId xmlns:a16="http://schemas.microsoft.com/office/drawing/2014/main" id="{D9DE7523-D78B-3E0F-154B-E048CA8BC6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5DB82EA-246B-E68E-2BED-5D28C0A69CBF}"/>
              </a:ext>
            </a:extLst>
          </p:cNvPr>
          <p:cNvSpPr>
            <a:spLocks noGrp="1"/>
          </p:cNvSpPr>
          <p:nvPr>
            <p:ph type="dt" sz="half" idx="10"/>
          </p:nvPr>
        </p:nvSpPr>
        <p:spPr/>
        <p:txBody>
          <a:bodyPr/>
          <a:lstStyle/>
          <a:p>
            <a:fld id="{A0C26CE0-B654-C44F-B6A6-28CA8F4CCD4F}" type="datetimeFigureOut">
              <a:rPr lang="en-US" smtClean="0"/>
              <a:t>9/2/2026</a:t>
            </a:fld>
            <a:endParaRPr lang="en-US"/>
          </a:p>
        </p:txBody>
      </p:sp>
      <p:sp>
        <p:nvSpPr>
          <p:cNvPr id="6" name="Footer Placeholder 5">
            <a:extLst>
              <a:ext uri="{FF2B5EF4-FFF2-40B4-BE49-F238E27FC236}">
                <a16:creationId xmlns:a16="http://schemas.microsoft.com/office/drawing/2014/main" id="{8287B726-0732-F9F6-D5BA-596ED6FA94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DAC7AD0-8633-3906-3EC0-85854E50876F}"/>
              </a:ext>
            </a:extLst>
          </p:cNvPr>
          <p:cNvSpPr>
            <a:spLocks noGrp="1"/>
          </p:cNvSpPr>
          <p:nvPr>
            <p:ph type="sldNum" sz="quarter" idx="12"/>
          </p:nvPr>
        </p:nvSpPr>
        <p:spPr/>
        <p:txBody>
          <a:bodyPr/>
          <a:lstStyle/>
          <a:p>
            <a:fld id="{8E4E90D8-2A6E-C94E-9818-8BFA36C59FAF}" type="slidenum">
              <a:rPr lang="en-US" smtClean="0"/>
              <a:t>‹#›</a:t>
            </a:fld>
            <a:endParaRPr lang="en-US"/>
          </a:p>
        </p:txBody>
      </p:sp>
    </p:spTree>
    <p:extLst>
      <p:ext uri="{BB962C8B-B14F-4D97-AF65-F5344CB8AC3E}">
        <p14:creationId xmlns:p14="http://schemas.microsoft.com/office/powerpoint/2010/main" val="2366078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ED9404-8B72-9F15-12F2-FCE5482E0E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a:extLst>
              <a:ext uri="{FF2B5EF4-FFF2-40B4-BE49-F238E27FC236}">
                <a16:creationId xmlns:a16="http://schemas.microsoft.com/office/drawing/2014/main" id="{D3A6F683-1322-E662-A7EF-3B7101449F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a:extLst>
              <a:ext uri="{FF2B5EF4-FFF2-40B4-BE49-F238E27FC236}">
                <a16:creationId xmlns:a16="http://schemas.microsoft.com/office/drawing/2014/main" id="{50F28069-26E8-2BCB-1B55-AEFD9ED8B7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C26CE0-B654-C44F-B6A6-28CA8F4CCD4F}" type="datetimeFigureOut">
              <a:rPr lang="en-US" smtClean="0"/>
              <a:t>9/2/2026</a:t>
            </a:fld>
            <a:endParaRPr lang="en-US"/>
          </a:p>
        </p:txBody>
      </p:sp>
      <p:sp>
        <p:nvSpPr>
          <p:cNvPr id="5" name="Footer Placeholder 4">
            <a:extLst>
              <a:ext uri="{FF2B5EF4-FFF2-40B4-BE49-F238E27FC236}">
                <a16:creationId xmlns:a16="http://schemas.microsoft.com/office/drawing/2014/main" id="{A2C60E7F-AF15-B575-AE39-BEFA085202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A23C6A00-9FAA-960A-70C6-51BC23D6F7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E4E90D8-2A6E-C94E-9818-8BFA36C59FAF}" type="slidenum">
              <a:rPr lang="en-US" smtClean="0"/>
              <a:t>‹#›</a:t>
            </a:fld>
            <a:endParaRPr lang="en-US"/>
          </a:p>
        </p:txBody>
      </p:sp>
      <p:pic>
        <p:nvPicPr>
          <p:cNvPr id="7" name="Picture 6">
            <a:extLst>
              <a:ext uri="{FF2B5EF4-FFF2-40B4-BE49-F238E27FC236}">
                <a16:creationId xmlns:a16="http://schemas.microsoft.com/office/drawing/2014/main" id="{9F37067A-10AD-D556-9945-C86EF144E899}"/>
              </a:ext>
              <a:ext uri="{C183D7F6-B498-43B3-948B-1728B52AA6E4}">
                <adec:decorative xmlns:adec="http://schemas.microsoft.com/office/drawing/2017/decorative" val="1"/>
              </a:ext>
            </a:extLst>
          </p:cNvPr>
          <p:cNvPicPr>
            <a:picLocks noChangeAspect="1"/>
          </p:cNvPicPr>
          <p:nvPr userDrawn="1"/>
        </p:nvPicPr>
        <p:blipFill>
          <a:blip r:embed="rId13">
            <a:alphaModFix amt="11000"/>
          </a:blip>
          <a:stretch>
            <a:fillRect/>
          </a:stretch>
        </p:blipFill>
        <p:spPr>
          <a:xfrm>
            <a:off x="8696738" y="4505135"/>
            <a:ext cx="3783496" cy="3343656"/>
          </a:xfrm>
          <a:prstGeom prst="rect">
            <a:avLst/>
          </a:prstGeom>
        </p:spPr>
      </p:pic>
      <p:sp>
        <p:nvSpPr>
          <p:cNvPr id="8" name="Rectangle 7">
            <a:extLst>
              <a:ext uri="{FF2B5EF4-FFF2-40B4-BE49-F238E27FC236}">
                <a16:creationId xmlns:a16="http://schemas.microsoft.com/office/drawing/2014/main" id="{3F52876D-7437-5CA1-BE1F-E926BCE26FE8}"/>
              </a:ext>
            </a:extLst>
          </p:cNvPr>
          <p:cNvSpPr/>
          <p:nvPr userDrawn="1"/>
        </p:nvSpPr>
        <p:spPr>
          <a:xfrm>
            <a:off x="0" y="6644640"/>
            <a:ext cx="12192000" cy="213360"/>
          </a:xfrm>
          <a:prstGeom prst="rect">
            <a:avLst/>
          </a:prstGeom>
          <a:solidFill>
            <a:srgbClr val="0053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888255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i="0" kern="1200">
          <a:solidFill>
            <a:srgbClr val="0053B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D91223B-E2CD-330E-FC18-A67CC3CC66D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213606" cy="6858000"/>
          </a:xfrm>
          <a:prstGeom prst="rect">
            <a:avLst/>
          </a:prstGeom>
        </p:spPr>
      </p:pic>
      <p:pic>
        <p:nvPicPr>
          <p:cNvPr id="10" name="Picture 9">
            <a:extLst>
              <a:ext uri="{FF2B5EF4-FFF2-40B4-BE49-F238E27FC236}">
                <a16:creationId xmlns:a16="http://schemas.microsoft.com/office/drawing/2014/main" id="{A5EA2B82-18DE-3E5E-9ECB-680E3C4DDB7E}"/>
              </a:ext>
              <a:ext uri="{C183D7F6-B498-43B3-948B-1728B52AA6E4}">
                <adec:decorative xmlns:adec="http://schemas.microsoft.com/office/drawing/2017/decorative" val="1"/>
              </a:ext>
            </a:extLst>
          </p:cNvPr>
          <p:cNvPicPr>
            <a:picLocks noChangeAspect="1"/>
          </p:cNvPicPr>
          <p:nvPr/>
        </p:nvPicPr>
        <p:blipFill>
          <a:blip r:embed="rId4">
            <a:alphaModFix amt="20000"/>
          </a:blip>
          <a:stretch>
            <a:fillRect/>
          </a:stretch>
        </p:blipFill>
        <p:spPr>
          <a:xfrm>
            <a:off x="8919778" y="-1487244"/>
            <a:ext cx="5451370" cy="5117088"/>
          </a:xfrm>
          <a:prstGeom prst="rect">
            <a:avLst/>
          </a:prstGeom>
        </p:spPr>
      </p:pic>
      <p:sp>
        <p:nvSpPr>
          <p:cNvPr id="8" name="TextBox 7">
            <a:extLst>
              <a:ext uri="{FF2B5EF4-FFF2-40B4-BE49-F238E27FC236}">
                <a16:creationId xmlns:a16="http://schemas.microsoft.com/office/drawing/2014/main" id="{C6B85422-633A-9EAA-FC40-2E488AA42350}"/>
              </a:ext>
            </a:extLst>
          </p:cNvPr>
          <p:cNvSpPr txBox="1">
            <a:spLocks/>
          </p:cNvSpPr>
          <p:nvPr/>
        </p:nvSpPr>
        <p:spPr>
          <a:xfrm>
            <a:off x="5694779" y="6477311"/>
            <a:ext cx="6518827" cy="253916"/>
          </a:xfrm>
          <a:prstGeom prst="rect">
            <a:avLst/>
          </a:prstGeom>
          <a:noFill/>
        </p:spPr>
        <p:txBody>
          <a:bodyPr wrap="square" rtlCol="0">
            <a:spAutoFit/>
          </a:bodyPr>
          <a:lstStyle/>
          <a:p>
            <a:pPr algn="r"/>
            <a:r>
              <a:rPr lang="en-GB" sz="1050" b="1" dirty="0">
                <a:solidFill>
                  <a:schemeClr val="bg1"/>
                </a:solidFill>
                <a:latin typeface="Arial" panose="020B0604020202020204" pitchFamily="34" charset="0"/>
                <a:cs typeface="Arial" panose="020B0604020202020204" pitchFamily="34" charset="0"/>
              </a:rPr>
              <a:t>A practical guide to navigating the LOF dashboard, exploring outcomes and interpreting insights</a:t>
            </a:r>
            <a:endParaRPr lang="en-US" sz="1050" b="1" dirty="0">
              <a:solidFill>
                <a:schemeClr val="bg1"/>
              </a:solidFill>
              <a:latin typeface="Arial" panose="020B0604020202020204" pitchFamily="34" charset="0"/>
              <a:cs typeface="Arial" panose="020B0604020202020204" pitchFamily="34" charset="0"/>
            </a:endParaRPr>
          </a:p>
        </p:txBody>
      </p:sp>
      <p:pic>
        <p:nvPicPr>
          <p:cNvPr id="4" name="Picture 3" descr="Coventry City Council">
            <a:extLst>
              <a:ext uri="{FF2B5EF4-FFF2-40B4-BE49-F238E27FC236}">
                <a16:creationId xmlns:a16="http://schemas.microsoft.com/office/drawing/2014/main" id="{498FF39E-3B04-EFA0-6738-9ED1BF127A49}"/>
              </a:ext>
            </a:extLst>
          </p:cNvPr>
          <p:cNvPicPr>
            <a:picLocks/>
          </p:cNvPicPr>
          <p:nvPr/>
        </p:nvPicPr>
        <p:blipFill>
          <a:blip r:embed="rId5"/>
          <a:stretch>
            <a:fillRect/>
          </a:stretch>
        </p:blipFill>
        <p:spPr>
          <a:xfrm>
            <a:off x="0" y="5213542"/>
            <a:ext cx="2553810" cy="1644828"/>
          </a:xfrm>
          <a:prstGeom prst="rect">
            <a:avLst/>
          </a:prstGeom>
        </p:spPr>
      </p:pic>
      <p:sp>
        <p:nvSpPr>
          <p:cNvPr id="7" name="Title 6">
            <a:extLst>
              <a:ext uri="{FF2B5EF4-FFF2-40B4-BE49-F238E27FC236}">
                <a16:creationId xmlns:a16="http://schemas.microsoft.com/office/drawing/2014/main" id="{359C80AA-AD3D-C861-B2FC-AC9A15E72449}"/>
              </a:ext>
            </a:extLst>
          </p:cNvPr>
          <p:cNvSpPr txBox="1">
            <a:spLocks noGrp="1"/>
          </p:cNvSpPr>
          <p:nvPr>
            <p:ph type="title" idx="4294967295"/>
          </p:nvPr>
        </p:nvSpPr>
        <p:spPr>
          <a:xfrm>
            <a:off x="1618919" y="3629844"/>
            <a:ext cx="10573081" cy="169277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Local Outcomes Framework</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Dashboard User Guide</a:t>
            </a:r>
            <a:endParaRPr kumimoji="0" lang="en-US" sz="6000" b="1" i="0" u="none" strike="noStrike" kern="1200" cap="none" spc="0" normalizeH="0" baseline="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394447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4664E-A375-0A53-41F3-64ECC0635BAD}"/>
              </a:ext>
            </a:extLst>
          </p:cNvPr>
          <p:cNvSpPr>
            <a:spLocks noGrp="1"/>
          </p:cNvSpPr>
          <p:nvPr>
            <p:ph type="title"/>
          </p:nvPr>
        </p:nvSpPr>
        <p:spPr>
          <a:xfrm>
            <a:off x="0" y="29135"/>
            <a:ext cx="2957641" cy="1016485"/>
          </a:xfrm>
        </p:spPr>
        <p:txBody>
          <a:bodyPr>
            <a:normAutofit/>
          </a:bodyPr>
          <a:lstStyle/>
          <a:p>
            <a:r>
              <a:rPr lang="en-GB" sz="2400" dirty="0"/>
              <a:t>How to Navigate Dashboard</a:t>
            </a:r>
            <a:endParaRPr lang="en-US" sz="2400" dirty="0"/>
          </a:p>
        </p:txBody>
      </p:sp>
      <p:pic>
        <p:nvPicPr>
          <p:cNvPr id="8" name="Content Placeholder 7">
            <a:extLst>
              <a:ext uri="{FF2B5EF4-FFF2-40B4-BE49-F238E27FC236}">
                <a16:creationId xmlns:a16="http://schemas.microsoft.com/office/drawing/2014/main" id="{80F92321-8234-C55D-C4BB-8AC5FB2CB2B1}"/>
              </a:ext>
            </a:extLst>
          </p:cNvPr>
          <p:cNvPicPr>
            <a:picLocks noGrp="1" noChangeAspect="1"/>
          </p:cNvPicPr>
          <p:nvPr>
            <p:ph idx="1"/>
          </p:nvPr>
        </p:nvPicPr>
        <p:blipFill>
          <a:blip r:embed="rId3"/>
          <a:srcRect/>
          <a:stretch/>
        </p:blipFill>
        <p:spPr>
          <a:xfrm>
            <a:off x="2458387" y="1152691"/>
            <a:ext cx="7791634" cy="3892208"/>
          </a:xfrm>
          <a:prstGeom prst="rect">
            <a:avLst/>
          </a:prstGeom>
        </p:spPr>
      </p:pic>
      <p:sp>
        <p:nvSpPr>
          <p:cNvPr id="10" name="TextBox 9">
            <a:extLst>
              <a:ext uri="{FF2B5EF4-FFF2-40B4-BE49-F238E27FC236}">
                <a16:creationId xmlns:a16="http://schemas.microsoft.com/office/drawing/2014/main" id="{013B5D5D-CA36-75A0-2925-0AC2C8655B26}"/>
              </a:ext>
            </a:extLst>
          </p:cNvPr>
          <p:cNvSpPr txBox="1">
            <a:spLocks noGrp="1" noRot="1" noMove="1" noResize="1" noEditPoints="1" noAdjustHandles="1" noChangeArrowheads="1" noChangeShapeType="1"/>
          </p:cNvSpPr>
          <p:nvPr/>
        </p:nvSpPr>
        <p:spPr>
          <a:xfrm>
            <a:off x="209863" y="5119117"/>
            <a:ext cx="11652354" cy="1323439"/>
          </a:xfrm>
          <a:prstGeom prst="rect">
            <a:avLst/>
          </a:prstGeom>
          <a:noFill/>
        </p:spPr>
        <p:txBody>
          <a:bodyPr wrap="square">
            <a:spAutoFit/>
          </a:bodyPr>
          <a:lstStyle/>
          <a:p>
            <a:r>
              <a:rPr lang="en-GB" sz="1600" dirty="0"/>
              <a:t>What is the dashboard for?</a:t>
            </a:r>
          </a:p>
          <a:p>
            <a:endParaRPr lang="en-GB" sz="1600" dirty="0"/>
          </a:p>
          <a:p>
            <a:r>
              <a:rPr lang="en-GB" sz="1600" dirty="0"/>
              <a:t>The Local Outcomes Framework dashboard brings together outcome and output measures across Coventry’s services. It is designed to help users understand progress, identify areas requiring attention and explore the evidence behind the city’s strategic priorities</a:t>
            </a:r>
          </a:p>
        </p:txBody>
      </p:sp>
      <p:sp>
        <p:nvSpPr>
          <p:cNvPr id="13" name="TextBox 12">
            <a:extLst>
              <a:ext uri="{FF2B5EF4-FFF2-40B4-BE49-F238E27FC236}">
                <a16:creationId xmlns:a16="http://schemas.microsoft.com/office/drawing/2014/main" id="{B08E1E3F-E1CA-695F-7A40-CF2A9450AE86}"/>
              </a:ext>
            </a:extLst>
          </p:cNvPr>
          <p:cNvSpPr txBox="1"/>
          <p:nvPr/>
        </p:nvSpPr>
        <p:spPr>
          <a:xfrm>
            <a:off x="2375452" y="1730115"/>
            <a:ext cx="1098818" cy="1698885"/>
          </a:xfrm>
          <a:prstGeom prst="rect">
            <a:avLst/>
          </a:prstGeom>
          <a:noFill/>
          <a:ln w="28575">
            <a:solidFill>
              <a:srgbClr val="003480"/>
            </a:solidFill>
          </a:ln>
        </p:spPr>
        <p:txBody>
          <a:bodyPr wrap="square" rtlCol="0">
            <a:spAutoFit/>
          </a:bodyPr>
          <a:lstStyle/>
          <a:p>
            <a:endParaRPr lang="en-GB" dirty="0"/>
          </a:p>
        </p:txBody>
      </p:sp>
      <p:sp>
        <p:nvSpPr>
          <p:cNvPr id="16" name="Rectangle 15">
            <a:extLst>
              <a:ext uri="{FF2B5EF4-FFF2-40B4-BE49-F238E27FC236}">
                <a16:creationId xmlns:a16="http://schemas.microsoft.com/office/drawing/2014/main" id="{04E140C9-2872-33E4-044B-58BA319749F5}"/>
              </a:ext>
            </a:extLst>
          </p:cNvPr>
          <p:cNvSpPr/>
          <p:nvPr/>
        </p:nvSpPr>
        <p:spPr>
          <a:xfrm>
            <a:off x="7036125" y="1184132"/>
            <a:ext cx="3255363" cy="347994"/>
          </a:xfrm>
          <a:prstGeom prst="rect">
            <a:avLst/>
          </a:prstGeom>
          <a:noFill/>
          <a:ln w="28575">
            <a:solidFill>
              <a:srgbClr val="0034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5" name="Straight Arrow Connector 24">
            <a:extLst>
              <a:ext uri="{FF2B5EF4-FFF2-40B4-BE49-F238E27FC236}">
                <a16:creationId xmlns:a16="http://schemas.microsoft.com/office/drawing/2014/main" id="{4B76E94E-E27A-0C38-CE08-2956019F564C}"/>
              </a:ext>
            </a:extLst>
          </p:cNvPr>
          <p:cNvCxnSpPr>
            <a:cxnSpLocks/>
          </p:cNvCxnSpPr>
          <p:nvPr/>
        </p:nvCxnSpPr>
        <p:spPr>
          <a:xfrm flipH="1" flipV="1">
            <a:off x="9735003" y="1650236"/>
            <a:ext cx="850171" cy="523614"/>
          </a:xfrm>
          <a:prstGeom prst="straightConnector1">
            <a:avLst/>
          </a:prstGeom>
          <a:ln>
            <a:solidFill>
              <a:srgbClr val="00348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02F38649-9599-4E07-F8F8-609EDFDAB392}"/>
              </a:ext>
            </a:extLst>
          </p:cNvPr>
          <p:cNvCxnSpPr>
            <a:cxnSpLocks/>
          </p:cNvCxnSpPr>
          <p:nvPr/>
        </p:nvCxnSpPr>
        <p:spPr>
          <a:xfrm>
            <a:off x="8776252" y="950131"/>
            <a:ext cx="458107" cy="205438"/>
          </a:xfrm>
          <a:prstGeom prst="straightConnector1">
            <a:avLst/>
          </a:prstGeom>
          <a:ln>
            <a:solidFill>
              <a:srgbClr val="003480"/>
            </a:solidFill>
            <a:tailEnd type="triangle"/>
          </a:ln>
        </p:spPr>
        <p:style>
          <a:lnRef idx="2">
            <a:schemeClr val="accent1"/>
          </a:lnRef>
          <a:fillRef idx="0">
            <a:schemeClr val="accent1"/>
          </a:fillRef>
          <a:effectRef idx="1">
            <a:schemeClr val="accent1"/>
          </a:effectRef>
          <a:fontRef idx="minor">
            <a:schemeClr val="tx1"/>
          </a:fontRef>
        </p:style>
      </p:cxnSp>
      <p:sp>
        <p:nvSpPr>
          <p:cNvPr id="31" name="Rectangle 30">
            <a:extLst>
              <a:ext uri="{FF2B5EF4-FFF2-40B4-BE49-F238E27FC236}">
                <a16:creationId xmlns:a16="http://schemas.microsoft.com/office/drawing/2014/main" id="{9FF1BD62-8719-B0D4-E09C-52E92D28915E}"/>
              </a:ext>
            </a:extLst>
          </p:cNvPr>
          <p:cNvSpPr/>
          <p:nvPr/>
        </p:nvSpPr>
        <p:spPr>
          <a:xfrm>
            <a:off x="3816626" y="69574"/>
            <a:ext cx="4959626" cy="97604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Header Toolbar</a:t>
            </a:r>
            <a:br>
              <a:rPr lang="en-GB" sz="1200" dirty="0">
                <a:solidFill>
                  <a:schemeClr val="tx1"/>
                </a:solidFill>
              </a:rPr>
            </a:br>
            <a:r>
              <a:rPr lang="en-GB" sz="1200" dirty="0">
                <a:solidFill>
                  <a:schemeClr val="tx1"/>
                </a:solidFill>
              </a:rPr>
              <a:t>Last Updated: Shows when the data was last refreshed.</a:t>
            </a:r>
            <a:br>
              <a:rPr lang="en-GB" sz="1200" dirty="0">
                <a:solidFill>
                  <a:schemeClr val="tx1"/>
                </a:solidFill>
              </a:rPr>
            </a:br>
            <a:r>
              <a:rPr lang="en-GB" sz="1200" dirty="0">
                <a:solidFill>
                  <a:schemeClr val="tx1"/>
                </a:solidFill>
              </a:rPr>
              <a:t>Definitions &amp; Methodology: Explains how indicators are obtained &amp; used.</a:t>
            </a:r>
            <a:br>
              <a:rPr lang="en-GB" sz="1200" dirty="0">
                <a:solidFill>
                  <a:schemeClr val="tx1"/>
                </a:solidFill>
              </a:rPr>
            </a:br>
            <a:r>
              <a:rPr lang="en-GB" sz="1200" dirty="0">
                <a:solidFill>
                  <a:schemeClr val="tx1"/>
                </a:solidFill>
              </a:rPr>
              <a:t>Envelope Icon: Send an email to the Strategy &amp; Performance team.</a:t>
            </a:r>
            <a:br>
              <a:rPr lang="en-GB" sz="1200" dirty="0">
                <a:solidFill>
                  <a:schemeClr val="tx1"/>
                </a:solidFill>
              </a:rPr>
            </a:br>
            <a:r>
              <a:rPr lang="en-GB" sz="1200" dirty="0">
                <a:solidFill>
                  <a:schemeClr val="tx1"/>
                </a:solidFill>
              </a:rPr>
              <a:t>Info Icon: Share your feedback on the dashboard.</a:t>
            </a:r>
          </a:p>
        </p:txBody>
      </p:sp>
      <p:sp>
        <p:nvSpPr>
          <p:cNvPr id="33" name="Rectangle 32">
            <a:extLst>
              <a:ext uri="{FF2B5EF4-FFF2-40B4-BE49-F238E27FC236}">
                <a16:creationId xmlns:a16="http://schemas.microsoft.com/office/drawing/2014/main" id="{FB81ABFA-CDDD-3DE1-0771-29C8AEBA9164}"/>
              </a:ext>
            </a:extLst>
          </p:cNvPr>
          <p:cNvSpPr/>
          <p:nvPr/>
        </p:nvSpPr>
        <p:spPr>
          <a:xfrm>
            <a:off x="10283475" y="2262913"/>
            <a:ext cx="1802551" cy="300959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Explore Priority Outcomes</a:t>
            </a:r>
          </a:p>
          <a:p>
            <a:endParaRPr lang="en-GB" sz="1200" dirty="0">
              <a:solidFill>
                <a:schemeClr val="tx1"/>
              </a:solidFill>
            </a:endParaRPr>
          </a:p>
          <a:p>
            <a:pPr lvl="0"/>
            <a:r>
              <a:rPr lang="en-GB" sz="1200" dirty="0">
                <a:solidFill>
                  <a:schemeClr val="tx1"/>
                </a:solidFill>
              </a:rPr>
              <a:t>1. Click a Priority Outcome bar chart to select an area you want to learn more about.</a:t>
            </a:r>
            <a:br>
              <a:rPr lang="en-GB" sz="1200" dirty="0">
                <a:solidFill>
                  <a:schemeClr val="tx1"/>
                </a:solidFill>
              </a:rPr>
            </a:br>
            <a:endParaRPr lang="en-GB" sz="1200" dirty="0">
              <a:solidFill>
                <a:schemeClr val="tx1"/>
              </a:solidFill>
            </a:endParaRPr>
          </a:p>
          <a:p>
            <a:pPr lvl="0"/>
            <a:r>
              <a:rPr lang="en-GB" sz="1200" dirty="0">
                <a:solidFill>
                  <a:schemeClr val="tx1"/>
                </a:solidFill>
              </a:rPr>
              <a:t>2. The "More Insights" button will light up.</a:t>
            </a:r>
          </a:p>
          <a:p>
            <a:pPr lvl="0"/>
            <a:br>
              <a:rPr lang="en-GB" sz="1200" dirty="0">
                <a:solidFill>
                  <a:schemeClr val="tx1"/>
                </a:solidFill>
              </a:rPr>
            </a:br>
            <a:r>
              <a:rPr lang="en-GB" sz="1200" dirty="0">
                <a:solidFill>
                  <a:schemeClr val="tx1"/>
                </a:solidFill>
              </a:rPr>
              <a:t>3. Click "More Insights" to view all specific indicators for your chosen priority.</a:t>
            </a:r>
          </a:p>
          <a:p>
            <a:pPr algn="ctr"/>
            <a:endParaRPr lang="en-GB" sz="1200" dirty="0">
              <a:solidFill>
                <a:schemeClr val="tx1"/>
              </a:solidFill>
            </a:endParaRPr>
          </a:p>
        </p:txBody>
      </p:sp>
      <p:sp>
        <p:nvSpPr>
          <p:cNvPr id="35" name="Rectangle 34">
            <a:extLst>
              <a:ext uri="{FF2B5EF4-FFF2-40B4-BE49-F238E27FC236}">
                <a16:creationId xmlns:a16="http://schemas.microsoft.com/office/drawing/2014/main" id="{407DFB61-B9C2-7E14-9E14-73B2B1366823}"/>
              </a:ext>
            </a:extLst>
          </p:cNvPr>
          <p:cNvSpPr/>
          <p:nvPr/>
        </p:nvSpPr>
        <p:spPr>
          <a:xfrm>
            <a:off x="192479" y="2043134"/>
            <a:ext cx="1666565" cy="264813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Page Navigation</a:t>
            </a:r>
          </a:p>
          <a:p>
            <a:br>
              <a:rPr lang="en-GB" sz="1200" dirty="0">
                <a:solidFill>
                  <a:schemeClr val="tx1"/>
                </a:solidFill>
              </a:rPr>
            </a:br>
            <a:r>
              <a:rPr lang="en-GB" sz="1200" dirty="0">
                <a:solidFill>
                  <a:schemeClr val="tx1"/>
                </a:solidFill>
              </a:rPr>
              <a:t>Click any item in this sidebar to explore different views</a:t>
            </a:r>
            <a:br>
              <a:rPr lang="en-GB" sz="1200" dirty="0">
                <a:solidFill>
                  <a:schemeClr val="tx1"/>
                </a:solidFill>
              </a:rPr>
            </a:br>
            <a:br>
              <a:rPr lang="en-GB" sz="1200" dirty="0">
                <a:solidFill>
                  <a:schemeClr val="tx1"/>
                </a:solidFill>
              </a:rPr>
            </a:br>
            <a:r>
              <a:rPr lang="en-GB" sz="1200" dirty="0">
                <a:solidFill>
                  <a:schemeClr val="tx1"/>
                </a:solidFill>
              </a:rPr>
              <a:t>Overview: General summary.</a:t>
            </a:r>
            <a:br>
              <a:rPr lang="en-GB" sz="1200" dirty="0">
                <a:solidFill>
                  <a:schemeClr val="tx1"/>
                </a:solidFill>
              </a:rPr>
            </a:br>
            <a:r>
              <a:rPr lang="en-GB" sz="1200" dirty="0">
                <a:solidFill>
                  <a:schemeClr val="tx1"/>
                </a:solidFill>
              </a:rPr>
              <a:t>Outcomes: Detailed city priorities.</a:t>
            </a:r>
            <a:br>
              <a:rPr lang="en-GB" sz="1200" dirty="0">
                <a:solidFill>
                  <a:schemeClr val="tx1"/>
                </a:solidFill>
              </a:rPr>
            </a:br>
            <a:r>
              <a:rPr lang="en-GB" sz="1200" dirty="0">
                <a:solidFill>
                  <a:schemeClr val="tx1"/>
                </a:solidFill>
              </a:rPr>
              <a:t>LOF Report Explorer: Have access to the data tables to see raw data.</a:t>
            </a:r>
          </a:p>
        </p:txBody>
      </p:sp>
      <p:cxnSp>
        <p:nvCxnSpPr>
          <p:cNvPr id="37" name="Straight Arrow Connector 36">
            <a:extLst>
              <a:ext uri="{FF2B5EF4-FFF2-40B4-BE49-F238E27FC236}">
                <a16:creationId xmlns:a16="http://schemas.microsoft.com/office/drawing/2014/main" id="{1653B87E-2BCB-D138-6B5C-63830D4D8341}"/>
              </a:ext>
            </a:extLst>
          </p:cNvPr>
          <p:cNvCxnSpPr>
            <a:cxnSpLocks/>
          </p:cNvCxnSpPr>
          <p:nvPr/>
        </p:nvCxnSpPr>
        <p:spPr>
          <a:xfrm flipV="1">
            <a:off x="1859044" y="2107095"/>
            <a:ext cx="516408" cy="477078"/>
          </a:xfrm>
          <a:prstGeom prst="straightConnector1">
            <a:avLst/>
          </a:prstGeom>
          <a:ln>
            <a:solidFill>
              <a:srgbClr val="00348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169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D69DFD-74DC-FDF0-43E0-142F654534A1}"/>
              </a:ext>
            </a:extLst>
          </p:cNvPr>
          <p:cNvSpPr>
            <a:spLocks noGrp="1"/>
          </p:cNvSpPr>
          <p:nvPr>
            <p:ph type="title"/>
          </p:nvPr>
        </p:nvSpPr>
        <p:spPr>
          <a:xfrm>
            <a:off x="86975" y="72680"/>
            <a:ext cx="5903844" cy="792023"/>
          </a:xfrm>
        </p:spPr>
        <p:txBody>
          <a:bodyPr>
            <a:normAutofit/>
          </a:bodyPr>
          <a:lstStyle/>
          <a:p>
            <a:r>
              <a:rPr lang="en-GB" sz="2000" dirty="0"/>
              <a:t>How to Navigate Priority Outcomes</a:t>
            </a:r>
            <a:endParaRPr lang="en-US" sz="2200" dirty="0"/>
          </a:p>
        </p:txBody>
      </p:sp>
      <p:pic>
        <p:nvPicPr>
          <p:cNvPr id="11" name="Content Placeholder 10">
            <a:extLst>
              <a:ext uri="{FF2B5EF4-FFF2-40B4-BE49-F238E27FC236}">
                <a16:creationId xmlns:a16="http://schemas.microsoft.com/office/drawing/2014/main" id="{BE4748B8-E5DF-49CC-E266-9E417C3A438D}"/>
              </a:ext>
            </a:extLst>
          </p:cNvPr>
          <p:cNvPicPr>
            <a:picLocks noGrp="1" noChangeAspect="1"/>
          </p:cNvPicPr>
          <p:nvPr>
            <p:ph idx="1"/>
          </p:nvPr>
        </p:nvPicPr>
        <p:blipFill>
          <a:blip r:embed="rId3"/>
          <a:srcRect/>
          <a:stretch/>
        </p:blipFill>
        <p:spPr>
          <a:xfrm>
            <a:off x="86975" y="1030496"/>
            <a:ext cx="5903844" cy="4351338"/>
          </a:xfrm>
          <a:prstGeom prst="rect">
            <a:avLst/>
          </a:prstGeom>
          <a:ln w="28575">
            <a:solidFill>
              <a:srgbClr val="003480"/>
            </a:solidFill>
          </a:ln>
        </p:spPr>
      </p:pic>
      <p:pic>
        <p:nvPicPr>
          <p:cNvPr id="13" name="Picture 12">
            <a:extLst>
              <a:ext uri="{FF2B5EF4-FFF2-40B4-BE49-F238E27FC236}">
                <a16:creationId xmlns:a16="http://schemas.microsoft.com/office/drawing/2014/main" id="{1242052D-A603-F36C-9F39-46FFFC4123C8}"/>
              </a:ext>
            </a:extLst>
          </p:cNvPr>
          <p:cNvPicPr>
            <a:picLocks noChangeAspect="1"/>
          </p:cNvPicPr>
          <p:nvPr/>
        </p:nvPicPr>
        <p:blipFill>
          <a:blip r:embed="rId4"/>
          <a:srcRect/>
          <a:stretch/>
        </p:blipFill>
        <p:spPr>
          <a:xfrm>
            <a:off x="6095999" y="1878911"/>
            <a:ext cx="6009025" cy="3502923"/>
          </a:xfrm>
          <a:prstGeom prst="rect">
            <a:avLst/>
          </a:prstGeom>
          <a:ln w="28575">
            <a:solidFill>
              <a:srgbClr val="003480"/>
            </a:solidFill>
          </a:ln>
        </p:spPr>
      </p:pic>
      <p:sp>
        <p:nvSpPr>
          <p:cNvPr id="17" name="Rectangle 16">
            <a:extLst>
              <a:ext uri="{FF2B5EF4-FFF2-40B4-BE49-F238E27FC236}">
                <a16:creationId xmlns:a16="http://schemas.microsoft.com/office/drawing/2014/main" id="{698B13FC-8A2E-7E14-3E7A-934F1F35569D}"/>
              </a:ext>
            </a:extLst>
          </p:cNvPr>
          <p:cNvSpPr/>
          <p:nvPr/>
        </p:nvSpPr>
        <p:spPr>
          <a:xfrm>
            <a:off x="11360426" y="1818861"/>
            <a:ext cx="831574" cy="65598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w="28575">
                <a:solidFill>
                  <a:srgbClr val="003480"/>
                </a:solidFill>
              </a:ln>
              <a:noFill/>
            </a:endParaRPr>
          </a:p>
        </p:txBody>
      </p:sp>
      <p:sp>
        <p:nvSpPr>
          <p:cNvPr id="21" name="Rectangle 20">
            <a:extLst>
              <a:ext uri="{FF2B5EF4-FFF2-40B4-BE49-F238E27FC236}">
                <a16:creationId xmlns:a16="http://schemas.microsoft.com/office/drawing/2014/main" id="{45A6AA91-9037-247A-88AD-CBEB16094552}"/>
              </a:ext>
            </a:extLst>
          </p:cNvPr>
          <p:cNvSpPr/>
          <p:nvPr/>
        </p:nvSpPr>
        <p:spPr>
          <a:xfrm>
            <a:off x="86975" y="5476461"/>
            <a:ext cx="5903844" cy="113306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Step 1: How to Explore</a:t>
            </a:r>
          </a:p>
          <a:p>
            <a:endParaRPr lang="en-GB" sz="1200" b="1" dirty="0">
              <a:solidFill>
                <a:schemeClr val="tx1"/>
              </a:solidFill>
            </a:endParaRPr>
          </a:p>
          <a:p>
            <a:pPr lvl="0"/>
            <a:r>
              <a:rPr lang="en-GB" sz="1200" dirty="0">
                <a:solidFill>
                  <a:schemeClr val="tx1"/>
                </a:solidFill>
              </a:rPr>
              <a:t>1. Select a Priority Outcome: Click any bar on the Priority Outcomes chart to highlight an area of interest.</a:t>
            </a:r>
          </a:p>
          <a:p>
            <a:pPr lvl="0"/>
            <a:r>
              <a:rPr lang="en-GB" sz="1200" dirty="0">
                <a:solidFill>
                  <a:schemeClr val="tx1"/>
                </a:solidFill>
              </a:rPr>
              <a:t>2. Click "More Insights": Once selected, the More Insights button will light up at the top right. Click it to open the detailed page.</a:t>
            </a:r>
          </a:p>
        </p:txBody>
      </p:sp>
      <p:sp>
        <p:nvSpPr>
          <p:cNvPr id="22" name="Arrow: Right 21">
            <a:extLst>
              <a:ext uri="{FF2B5EF4-FFF2-40B4-BE49-F238E27FC236}">
                <a16:creationId xmlns:a16="http://schemas.microsoft.com/office/drawing/2014/main" id="{8460F8A3-CAB6-66CF-0C74-50DF468F2735}"/>
              </a:ext>
            </a:extLst>
          </p:cNvPr>
          <p:cNvSpPr/>
          <p:nvPr/>
        </p:nvSpPr>
        <p:spPr>
          <a:xfrm>
            <a:off x="6013169" y="1222099"/>
            <a:ext cx="453886" cy="132798"/>
          </a:xfrm>
          <a:prstGeom prst="rightArrow">
            <a:avLst/>
          </a:prstGeom>
          <a:ln>
            <a:solidFill>
              <a:srgbClr val="0034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Down 22">
            <a:extLst>
              <a:ext uri="{FF2B5EF4-FFF2-40B4-BE49-F238E27FC236}">
                <a16:creationId xmlns:a16="http://schemas.microsoft.com/office/drawing/2014/main" id="{F3F0A5D8-D7FA-BE60-04F4-5ECB39C66050}"/>
              </a:ext>
            </a:extLst>
          </p:cNvPr>
          <p:cNvSpPr/>
          <p:nvPr/>
        </p:nvSpPr>
        <p:spPr>
          <a:xfrm>
            <a:off x="6406592" y="1371808"/>
            <a:ext cx="137493" cy="49019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DD4107F4-30B3-AC16-3730-33683B86812E}"/>
              </a:ext>
            </a:extLst>
          </p:cNvPr>
          <p:cNvSpPr/>
          <p:nvPr/>
        </p:nvSpPr>
        <p:spPr>
          <a:xfrm>
            <a:off x="6857162" y="197161"/>
            <a:ext cx="5247862" cy="133508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Step 2: Explore Priority Outcome</a:t>
            </a:r>
          </a:p>
          <a:p>
            <a:endParaRPr lang="en-GB" sz="1200" b="1" dirty="0">
              <a:solidFill>
                <a:schemeClr val="tx1"/>
              </a:solidFill>
            </a:endParaRPr>
          </a:p>
          <a:p>
            <a:pPr lvl="0"/>
            <a:r>
              <a:rPr lang="en-GB" sz="1200" dirty="0">
                <a:solidFill>
                  <a:schemeClr val="tx1"/>
                </a:solidFill>
              </a:rPr>
              <a:t>1. View Details &amp; Commentary: Here, you can read full commentaries and see all indicators. Select any item in the table and click More Insights again to dive deeper into specific measures.</a:t>
            </a:r>
            <a:br>
              <a:rPr lang="en-GB" sz="1200" dirty="0">
                <a:solidFill>
                  <a:schemeClr val="tx1"/>
                </a:solidFill>
              </a:rPr>
            </a:br>
            <a:r>
              <a:rPr lang="en-GB" sz="1200" dirty="0">
                <a:solidFill>
                  <a:schemeClr val="tx1"/>
                </a:solidFill>
              </a:rPr>
              <a:t>2. Back to home: Takes you back to the home page at any point whilst using the drill down.</a:t>
            </a:r>
          </a:p>
        </p:txBody>
      </p:sp>
      <p:cxnSp>
        <p:nvCxnSpPr>
          <p:cNvPr id="27" name="Straight Arrow Connector 26">
            <a:extLst>
              <a:ext uri="{FF2B5EF4-FFF2-40B4-BE49-F238E27FC236}">
                <a16:creationId xmlns:a16="http://schemas.microsoft.com/office/drawing/2014/main" id="{518617F3-229C-83DE-6D65-9D906C297798}"/>
              </a:ext>
            </a:extLst>
          </p:cNvPr>
          <p:cNvCxnSpPr>
            <a:cxnSpLocks/>
          </p:cNvCxnSpPr>
          <p:nvPr/>
        </p:nvCxnSpPr>
        <p:spPr>
          <a:xfrm>
            <a:off x="10127974" y="1540565"/>
            <a:ext cx="1232452" cy="606287"/>
          </a:xfrm>
          <a:prstGeom prst="straightConnector1">
            <a:avLst/>
          </a:prstGeom>
          <a:ln>
            <a:solidFill>
              <a:srgbClr val="00348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13296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CACFE-BD08-600F-F7FA-9901A59B3ED3}"/>
              </a:ext>
            </a:extLst>
          </p:cNvPr>
          <p:cNvSpPr>
            <a:spLocks noGrp="1"/>
          </p:cNvSpPr>
          <p:nvPr>
            <p:ph type="title"/>
          </p:nvPr>
        </p:nvSpPr>
        <p:spPr>
          <a:xfrm>
            <a:off x="182216" y="275673"/>
            <a:ext cx="4702865" cy="618849"/>
          </a:xfrm>
        </p:spPr>
        <p:txBody>
          <a:bodyPr>
            <a:normAutofit/>
          </a:bodyPr>
          <a:lstStyle/>
          <a:p>
            <a:r>
              <a:rPr lang="en-US" sz="2200" dirty="0"/>
              <a:t>Focusing on specific Indicators</a:t>
            </a:r>
          </a:p>
        </p:txBody>
      </p:sp>
      <p:pic>
        <p:nvPicPr>
          <p:cNvPr id="8" name="Content Placeholder 7">
            <a:extLst>
              <a:ext uri="{FF2B5EF4-FFF2-40B4-BE49-F238E27FC236}">
                <a16:creationId xmlns:a16="http://schemas.microsoft.com/office/drawing/2014/main" id="{A63B553B-7FDE-5F80-6AE5-F882F8FDD9F9}"/>
              </a:ext>
            </a:extLst>
          </p:cNvPr>
          <p:cNvPicPr>
            <a:picLocks noGrp="1" noChangeAspect="1"/>
          </p:cNvPicPr>
          <p:nvPr>
            <p:ph sz="half" idx="2"/>
          </p:nvPr>
        </p:nvPicPr>
        <p:blipFill>
          <a:blip r:embed="rId3"/>
          <a:srcRect/>
          <a:stretch/>
        </p:blipFill>
        <p:spPr>
          <a:xfrm>
            <a:off x="6172200" y="2550657"/>
            <a:ext cx="5181600" cy="2901274"/>
          </a:xfrm>
          <a:prstGeom prst="rect">
            <a:avLst/>
          </a:prstGeom>
          <a:ln w="28575">
            <a:solidFill>
              <a:srgbClr val="003480"/>
            </a:solidFill>
          </a:ln>
        </p:spPr>
      </p:pic>
      <p:sp>
        <p:nvSpPr>
          <p:cNvPr id="10" name="Arrow: Right 9">
            <a:extLst>
              <a:ext uri="{FF2B5EF4-FFF2-40B4-BE49-F238E27FC236}">
                <a16:creationId xmlns:a16="http://schemas.microsoft.com/office/drawing/2014/main" id="{128930A9-0EB5-679A-CF78-2E8F1F24D492}"/>
              </a:ext>
            </a:extLst>
          </p:cNvPr>
          <p:cNvSpPr/>
          <p:nvPr/>
        </p:nvSpPr>
        <p:spPr>
          <a:xfrm>
            <a:off x="5541065" y="3362601"/>
            <a:ext cx="453886" cy="132798"/>
          </a:xfrm>
          <a:prstGeom prst="rightArrow">
            <a:avLst/>
          </a:prstGeom>
          <a:ln>
            <a:solidFill>
              <a:srgbClr val="0034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Content Placeholder 13">
            <a:extLst>
              <a:ext uri="{FF2B5EF4-FFF2-40B4-BE49-F238E27FC236}">
                <a16:creationId xmlns:a16="http://schemas.microsoft.com/office/drawing/2014/main" id="{254FD45B-469B-1755-28C9-6B33DAB33066}"/>
              </a:ext>
            </a:extLst>
          </p:cNvPr>
          <p:cNvPicPr>
            <a:picLocks noGrp="1" noChangeAspect="1"/>
          </p:cNvPicPr>
          <p:nvPr>
            <p:ph sz="half" idx="1"/>
          </p:nvPr>
        </p:nvPicPr>
        <p:blipFill>
          <a:blip r:embed="rId4"/>
          <a:srcRect/>
          <a:stretch/>
        </p:blipFill>
        <p:spPr>
          <a:xfrm>
            <a:off x="182216" y="1222513"/>
            <a:ext cx="5181600" cy="3198331"/>
          </a:xfrm>
          <a:prstGeom prst="rect">
            <a:avLst/>
          </a:prstGeom>
          <a:ln w="28575">
            <a:solidFill>
              <a:schemeClr val="tx1"/>
            </a:solidFill>
          </a:ln>
        </p:spPr>
      </p:pic>
      <p:sp>
        <p:nvSpPr>
          <p:cNvPr id="20" name="Rectangle 19">
            <a:extLst>
              <a:ext uri="{FF2B5EF4-FFF2-40B4-BE49-F238E27FC236}">
                <a16:creationId xmlns:a16="http://schemas.microsoft.com/office/drawing/2014/main" id="{9D788689-9B26-4488-76E4-F40AE413013A}"/>
              </a:ext>
            </a:extLst>
          </p:cNvPr>
          <p:cNvSpPr/>
          <p:nvPr/>
        </p:nvSpPr>
        <p:spPr>
          <a:xfrm>
            <a:off x="6172199" y="70984"/>
            <a:ext cx="5181600" cy="223489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Step 4: Viewing Detailed Indicator Cont’d</a:t>
            </a:r>
            <a:br>
              <a:rPr lang="en-GB" sz="1200" b="1" dirty="0">
                <a:solidFill>
                  <a:schemeClr val="tx1"/>
                </a:solidFill>
              </a:rPr>
            </a:br>
            <a:br>
              <a:rPr lang="en-GB" sz="1200" b="1" dirty="0">
                <a:solidFill>
                  <a:schemeClr val="tx1"/>
                </a:solidFill>
              </a:rPr>
            </a:br>
            <a:r>
              <a:rPr lang="en-GB" sz="1200" dirty="0">
                <a:solidFill>
                  <a:schemeClr val="tx1"/>
                </a:solidFill>
              </a:rPr>
              <a:t>1. Check Your Current Tab: Look at the breadcrumbs (navigation path) at the top of the screen to see where you are and retrace your steps easily.</a:t>
            </a:r>
          </a:p>
          <a:p>
            <a:endParaRPr lang="en-GB" sz="1200" dirty="0">
              <a:solidFill>
                <a:schemeClr val="tx1"/>
              </a:solidFill>
            </a:endParaRPr>
          </a:p>
          <a:p>
            <a:r>
              <a:rPr lang="en-GB" sz="1200" dirty="0">
                <a:solidFill>
                  <a:schemeClr val="tx1"/>
                </a:solidFill>
              </a:rPr>
              <a:t>2. Read Context &amp; View Trends: Read the Context section to understand what the data means. View the bar chart at the bottom to see performance trends over time, comparing Coventry to similar councils (Statistical Neighbours Average).</a:t>
            </a:r>
          </a:p>
          <a:p>
            <a:endParaRPr lang="en-GB" sz="1200" dirty="0">
              <a:solidFill>
                <a:schemeClr val="tx1"/>
              </a:solidFill>
            </a:endParaRPr>
          </a:p>
          <a:p>
            <a:r>
              <a:rPr lang="en-GB" sz="1200" dirty="0">
                <a:solidFill>
                  <a:schemeClr val="tx1"/>
                </a:solidFill>
              </a:rPr>
              <a:t>3. Easy Navigation: Use the "Back to Previous Page" or "Back to Home" buttons at the bottom to return to earlier views.</a:t>
            </a:r>
          </a:p>
        </p:txBody>
      </p:sp>
      <p:sp>
        <p:nvSpPr>
          <p:cNvPr id="22" name="Rectangle 21">
            <a:extLst>
              <a:ext uri="{FF2B5EF4-FFF2-40B4-BE49-F238E27FC236}">
                <a16:creationId xmlns:a16="http://schemas.microsoft.com/office/drawing/2014/main" id="{3F99C1BB-E53C-241F-1251-F5443DF96A82}"/>
              </a:ext>
            </a:extLst>
          </p:cNvPr>
          <p:cNvSpPr/>
          <p:nvPr/>
        </p:nvSpPr>
        <p:spPr>
          <a:xfrm>
            <a:off x="182216" y="4552122"/>
            <a:ext cx="5247862" cy="191825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Step 3: Viewing Detailed Indicator </a:t>
            </a:r>
            <a:br>
              <a:rPr lang="en-GB" sz="1200" dirty="0">
                <a:solidFill>
                  <a:schemeClr val="tx1"/>
                </a:solidFill>
              </a:rPr>
            </a:br>
            <a:endParaRPr lang="en-GB" sz="1200" dirty="0">
              <a:solidFill>
                <a:schemeClr val="tx1"/>
              </a:solidFill>
            </a:endParaRPr>
          </a:p>
          <a:p>
            <a:r>
              <a:rPr lang="en-GB" sz="1200" dirty="0">
                <a:solidFill>
                  <a:schemeClr val="tx1"/>
                </a:solidFill>
              </a:rPr>
              <a:t>1. Select an Indicator: Click any row in the LOF Metrics table (e.g., Absence rate). The row will highlight grey, and the "More Insights" button at the top right will light up.</a:t>
            </a:r>
            <a:br>
              <a:rPr lang="en-GB" sz="1200" dirty="0">
                <a:solidFill>
                  <a:schemeClr val="tx1"/>
                </a:solidFill>
              </a:rPr>
            </a:br>
            <a:br>
              <a:rPr lang="en-GB" sz="1200" dirty="0">
                <a:solidFill>
                  <a:schemeClr val="tx1"/>
                </a:solidFill>
              </a:rPr>
            </a:br>
            <a:r>
              <a:rPr lang="en-GB" sz="1200" dirty="0">
                <a:solidFill>
                  <a:schemeClr val="tx1"/>
                </a:solidFill>
              </a:rPr>
              <a:t>2. Click "More Insights": This takes you to the detailed view page for your chosen indicator.</a:t>
            </a:r>
            <a:br>
              <a:rPr lang="en-GB" sz="1200" dirty="0">
                <a:solidFill>
                  <a:schemeClr val="tx1"/>
                </a:solidFill>
              </a:rPr>
            </a:br>
            <a:br>
              <a:rPr lang="en-GB" sz="800" dirty="0">
                <a:solidFill>
                  <a:schemeClr val="tx1"/>
                </a:solidFill>
              </a:rPr>
            </a:br>
            <a:endParaRPr lang="en-GB" sz="800" dirty="0">
              <a:solidFill>
                <a:schemeClr val="tx1"/>
              </a:solidFill>
            </a:endParaRPr>
          </a:p>
        </p:txBody>
      </p:sp>
      <p:sp>
        <p:nvSpPr>
          <p:cNvPr id="23" name="Rectangle 22">
            <a:extLst>
              <a:ext uri="{FF2B5EF4-FFF2-40B4-BE49-F238E27FC236}">
                <a16:creationId xmlns:a16="http://schemas.microsoft.com/office/drawing/2014/main" id="{0ED39D00-52B4-7DCF-D76E-BAC704384DCB}"/>
              </a:ext>
            </a:extLst>
          </p:cNvPr>
          <p:cNvSpPr/>
          <p:nvPr/>
        </p:nvSpPr>
        <p:spPr>
          <a:xfrm>
            <a:off x="6858000" y="2425148"/>
            <a:ext cx="2902226" cy="248478"/>
          </a:xfrm>
          <a:prstGeom prst="rect">
            <a:avLst/>
          </a:prstGeom>
          <a:noFill/>
          <a:ln w="285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w="28575">
                <a:solidFill>
                  <a:schemeClr val="tx1"/>
                </a:solidFill>
              </a:ln>
              <a:noFill/>
            </a:endParaRPr>
          </a:p>
        </p:txBody>
      </p:sp>
      <p:cxnSp>
        <p:nvCxnSpPr>
          <p:cNvPr id="25" name="Straight Arrow Connector 24">
            <a:extLst>
              <a:ext uri="{FF2B5EF4-FFF2-40B4-BE49-F238E27FC236}">
                <a16:creationId xmlns:a16="http://schemas.microsoft.com/office/drawing/2014/main" id="{FE8F7FD9-40A7-8243-0ECD-302BAB643806}"/>
              </a:ext>
            </a:extLst>
          </p:cNvPr>
          <p:cNvCxnSpPr/>
          <p:nvPr/>
        </p:nvCxnSpPr>
        <p:spPr>
          <a:xfrm>
            <a:off x="8517835" y="2295939"/>
            <a:ext cx="0" cy="129209"/>
          </a:xfrm>
          <a:prstGeom prst="straightConnector1">
            <a:avLst/>
          </a:prstGeom>
          <a:ln>
            <a:solidFill>
              <a:srgbClr val="00348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1801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4BBFC-39B0-ADCE-DB70-94D25C8A93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E54A89-EB92-3300-4C33-51CE54FB2940}"/>
              </a:ext>
            </a:extLst>
          </p:cNvPr>
          <p:cNvSpPr>
            <a:spLocks noGrp="1"/>
          </p:cNvSpPr>
          <p:nvPr>
            <p:ph type="title"/>
          </p:nvPr>
        </p:nvSpPr>
        <p:spPr>
          <a:xfrm>
            <a:off x="112644" y="255104"/>
            <a:ext cx="6069495" cy="479701"/>
          </a:xfrm>
        </p:spPr>
        <p:txBody>
          <a:bodyPr>
            <a:normAutofit/>
          </a:bodyPr>
          <a:lstStyle/>
          <a:p>
            <a:r>
              <a:rPr lang="en-GB" sz="2200" dirty="0"/>
              <a:t>Outcomes vs. Outputs &amp; Report Explorer</a:t>
            </a:r>
            <a:endParaRPr lang="en-US" sz="2200" dirty="0"/>
          </a:p>
        </p:txBody>
      </p:sp>
      <p:pic>
        <p:nvPicPr>
          <p:cNvPr id="6" name="Content Placeholder 5">
            <a:extLst>
              <a:ext uri="{FF2B5EF4-FFF2-40B4-BE49-F238E27FC236}">
                <a16:creationId xmlns:a16="http://schemas.microsoft.com/office/drawing/2014/main" id="{B6E81C6E-2063-D90B-4B27-21FCCE86A8EF}"/>
              </a:ext>
            </a:extLst>
          </p:cNvPr>
          <p:cNvPicPr>
            <a:picLocks noGrp="1" noChangeAspect="1"/>
          </p:cNvPicPr>
          <p:nvPr>
            <p:ph sz="half" idx="1"/>
          </p:nvPr>
        </p:nvPicPr>
        <p:blipFill>
          <a:blip r:embed="rId3"/>
          <a:srcRect/>
          <a:stretch/>
        </p:blipFill>
        <p:spPr>
          <a:xfrm>
            <a:off x="112644" y="875679"/>
            <a:ext cx="5181600" cy="2897101"/>
          </a:xfrm>
          <a:prstGeom prst="rect">
            <a:avLst/>
          </a:prstGeom>
          <a:ln w="28575">
            <a:solidFill>
              <a:srgbClr val="003480"/>
            </a:solidFill>
          </a:ln>
        </p:spPr>
      </p:pic>
      <p:pic>
        <p:nvPicPr>
          <p:cNvPr id="8" name="Content Placeholder 7">
            <a:extLst>
              <a:ext uri="{FF2B5EF4-FFF2-40B4-BE49-F238E27FC236}">
                <a16:creationId xmlns:a16="http://schemas.microsoft.com/office/drawing/2014/main" id="{CDF38B78-84E9-9EF5-1D72-3FD211E12C24}"/>
              </a:ext>
            </a:extLst>
          </p:cNvPr>
          <p:cNvPicPr>
            <a:picLocks noGrp="1" noChangeAspect="1"/>
          </p:cNvPicPr>
          <p:nvPr>
            <p:ph sz="half" idx="2"/>
          </p:nvPr>
        </p:nvPicPr>
        <p:blipFill>
          <a:blip r:embed="rId4"/>
          <a:srcRect/>
          <a:stretch/>
        </p:blipFill>
        <p:spPr>
          <a:xfrm>
            <a:off x="5721626" y="860526"/>
            <a:ext cx="5980043" cy="2912254"/>
          </a:xfrm>
          <a:prstGeom prst="rect">
            <a:avLst/>
          </a:prstGeom>
          <a:ln w="28575">
            <a:solidFill>
              <a:srgbClr val="003480"/>
            </a:solidFill>
          </a:ln>
        </p:spPr>
      </p:pic>
      <p:sp>
        <p:nvSpPr>
          <p:cNvPr id="10" name="Rectangle 9">
            <a:extLst>
              <a:ext uri="{FF2B5EF4-FFF2-40B4-BE49-F238E27FC236}">
                <a16:creationId xmlns:a16="http://schemas.microsoft.com/office/drawing/2014/main" id="{F564FC98-0664-4E5B-BDE5-D1A4955139AE}"/>
              </a:ext>
            </a:extLst>
          </p:cNvPr>
          <p:cNvSpPr/>
          <p:nvPr/>
        </p:nvSpPr>
        <p:spPr>
          <a:xfrm>
            <a:off x="112644" y="4263887"/>
            <a:ext cx="5247862" cy="2196548"/>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Outcomes &amp; Outputs View</a:t>
            </a:r>
          </a:p>
          <a:p>
            <a:endParaRPr lang="en-GB" sz="1200" b="1" dirty="0">
              <a:solidFill>
                <a:schemeClr val="tx1"/>
              </a:solidFill>
            </a:endParaRPr>
          </a:p>
          <a:p>
            <a:pPr lvl="0"/>
            <a:r>
              <a:rPr lang="en-GB" sz="1200" dirty="0">
                <a:solidFill>
                  <a:schemeClr val="tx1"/>
                </a:solidFill>
              </a:rPr>
              <a:t>Switch to Outputs: Click the "Outputs" button at the top right to switch to the dedicated page for output metrics.</a:t>
            </a:r>
          </a:p>
          <a:p>
            <a:pPr lvl="0"/>
            <a:endParaRPr lang="en-GB" sz="1200" dirty="0">
              <a:solidFill>
                <a:schemeClr val="tx1"/>
              </a:solidFill>
            </a:endParaRPr>
          </a:p>
          <a:p>
            <a:pPr lvl="0"/>
            <a:r>
              <a:rPr lang="en-GB" sz="1200" dirty="0">
                <a:solidFill>
                  <a:schemeClr val="tx1"/>
                </a:solidFill>
              </a:rPr>
              <a:t>Search Bar: Use the "Search by Indicator ID" search bar at the top right to jump directly to a specific metric if you know its ID.</a:t>
            </a:r>
          </a:p>
          <a:p>
            <a:pPr lvl="0"/>
            <a:endParaRPr lang="en-GB" sz="1200" dirty="0">
              <a:solidFill>
                <a:schemeClr val="tx1"/>
              </a:solidFill>
            </a:endParaRPr>
          </a:p>
          <a:p>
            <a:pPr lvl="0"/>
            <a:r>
              <a:rPr lang="en-GB" sz="1200" dirty="0">
                <a:solidFill>
                  <a:schemeClr val="tx1"/>
                </a:solidFill>
              </a:rPr>
              <a:t>The bar chart compares each value from individual indicators over time for specific outcome/output measures.</a:t>
            </a:r>
          </a:p>
        </p:txBody>
      </p:sp>
      <p:sp>
        <p:nvSpPr>
          <p:cNvPr id="12" name="Rectangle 11">
            <a:extLst>
              <a:ext uri="{FF2B5EF4-FFF2-40B4-BE49-F238E27FC236}">
                <a16:creationId xmlns:a16="http://schemas.microsoft.com/office/drawing/2014/main" id="{882A8B86-9685-8A6E-AF76-762476BD32EC}"/>
              </a:ext>
            </a:extLst>
          </p:cNvPr>
          <p:cNvSpPr/>
          <p:nvPr/>
        </p:nvSpPr>
        <p:spPr>
          <a:xfrm>
            <a:off x="5721626" y="4263887"/>
            <a:ext cx="5980043" cy="22661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200" b="1" dirty="0">
                <a:solidFill>
                  <a:schemeClr val="tx1"/>
                </a:solidFill>
              </a:rPr>
              <a:t>LOF Data Report Explorer (Deep-Dive View)</a:t>
            </a:r>
          </a:p>
          <a:p>
            <a:endParaRPr lang="en-GB" sz="1200" b="1" dirty="0">
              <a:solidFill>
                <a:schemeClr val="tx1"/>
              </a:solidFill>
            </a:endParaRPr>
          </a:p>
          <a:p>
            <a:r>
              <a:rPr lang="en-GB" sz="1200" dirty="0">
                <a:solidFill>
                  <a:schemeClr val="tx1"/>
                </a:solidFill>
              </a:rPr>
              <a:t>The Report Explorer lets you inspect all 154  indicators used to build the dashboard.</a:t>
            </a:r>
          </a:p>
          <a:p>
            <a:endParaRPr lang="en-GB" sz="1200" dirty="0">
              <a:solidFill>
                <a:schemeClr val="tx1"/>
              </a:solidFill>
            </a:endParaRPr>
          </a:p>
          <a:p>
            <a:pPr lvl="0"/>
            <a:r>
              <a:rPr lang="en-GB" sz="1200" dirty="0">
                <a:solidFill>
                  <a:schemeClr val="tx1"/>
                </a:solidFill>
              </a:rPr>
              <a:t>Search Feature: Use the Search by Indicator ID bar at the top right to look up specific metrics.</a:t>
            </a:r>
          </a:p>
          <a:p>
            <a:pPr lvl="0"/>
            <a:r>
              <a:rPr lang="en-GB" sz="1200" dirty="0">
                <a:solidFill>
                  <a:schemeClr val="tx1"/>
                </a:solidFill>
              </a:rPr>
              <a:t>Outcome/ Output: Filter by outcome or output type.</a:t>
            </a:r>
          </a:p>
          <a:p>
            <a:pPr lvl="0"/>
            <a:r>
              <a:rPr lang="en-GB" sz="1200" dirty="0">
                <a:solidFill>
                  <a:schemeClr val="tx1"/>
                </a:solidFill>
              </a:rPr>
              <a:t>Area &amp; Priority Outcome: Narrow down by specific city priority or geographic/service area.</a:t>
            </a:r>
          </a:p>
          <a:p>
            <a:pPr lvl="0"/>
            <a:r>
              <a:rPr lang="en-GB" sz="1200" dirty="0">
                <a:solidFill>
                  <a:schemeClr val="tx1"/>
                </a:solidFill>
              </a:rPr>
              <a:t>Sources: Filter by data origin (e.g., DfE, DHSC, ASCOF).</a:t>
            </a:r>
          </a:p>
          <a:p>
            <a:pPr lvl="0"/>
            <a:r>
              <a:rPr lang="en-GB" sz="1200" dirty="0">
                <a:solidFill>
                  <a:schemeClr val="tx1"/>
                </a:solidFill>
              </a:rPr>
              <a:t>Polarity: Filter based on direction of travel</a:t>
            </a:r>
          </a:p>
          <a:p>
            <a:pPr lvl="0"/>
            <a:r>
              <a:rPr lang="en-GB" sz="1200" dirty="0">
                <a:solidFill>
                  <a:schemeClr val="tx1"/>
                </a:solidFill>
              </a:rPr>
              <a:t>Directorate: Filter by the responsible council department.</a:t>
            </a:r>
            <a:endParaRPr lang="en-GB" sz="800" dirty="0">
              <a:solidFill>
                <a:schemeClr val="tx1"/>
              </a:solidFill>
            </a:endParaRPr>
          </a:p>
        </p:txBody>
      </p:sp>
    </p:spTree>
    <p:extLst>
      <p:ext uri="{BB962C8B-B14F-4D97-AF65-F5344CB8AC3E}">
        <p14:creationId xmlns:p14="http://schemas.microsoft.com/office/powerpoint/2010/main" val="367533052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2" id="{D5DED9BC-B73C-AF4A-9D62-F6B59E6959D9}" vid="{671D28B8-AE7F-E14B-B244-E1A7F78F72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3007</TotalTime>
  <Words>728</Words>
  <Application>Microsoft Office PowerPoint</Application>
  <PresentationFormat>Widescreen</PresentationFormat>
  <Paragraphs>54</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Aptos</vt:lpstr>
      <vt:lpstr>Arial</vt:lpstr>
      <vt:lpstr>Office Theme</vt:lpstr>
      <vt:lpstr>Local Outcomes Framework Dashboard User Guide</vt:lpstr>
      <vt:lpstr>How to Navigate Dashboard</vt:lpstr>
      <vt:lpstr>How to Navigate Priority Outcomes</vt:lpstr>
      <vt:lpstr>Focusing on specific Indicators</vt:lpstr>
      <vt:lpstr>Outcomes vs. Outputs &amp; Report Explorer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Haigh, Nicole</dc:creator>
  <cp:lastModifiedBy>Evans, Thomas</cp:lastModifiedBy>
  <cp:revision>10</cp:revision>
  <dcterms:created xsi:type="dcterms:W3CDTF">2026-03-16T16:05:20Z</dcterms:created>
  <dcterms:modified xsi:type="dcterms:W3CDTF">2026-09-02T13:50:48Z</dcterms:modified>
</cp:coreProperties>
</file>