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sldIdLst>
    <p:sldId id="256" r:id="rId2"/>
  </p:sldIdLst>
  <p:sldSz cx="7562850" cy="10688638"/>
  <p:notesSz cx="10233025" cy="710247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0055E5B-1F05-4F29-A243-4D9C289588CB}" v="1" dt="2026-10-26T15:20:05.32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8" d="100"/>
          <a:sy n="38" d="100"/>
        </p:scale>
        <p:origin x="2284"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45124" cy="430860"/>
          </a:xfrm>
          <a:prstGeom prst="rect">
            <a:avLst/>
          </a:prstGeom>
        </p:spPr>
        <p:txBody>
          <a:bodyPr vert="horz" lIns="86850" tIns="43425" rIns="86850" bIns="43425" rtlCol="0"/>
          <a:lstStyle>
            <a:lvl1pPr algn="l">
              <a:defRPr sz="1100"/>
            </a:lvl1pPr>
          </a:lstStyle>
          <a:p>
            <a:endParaRPr lang="en-US"/>
          </a:p>
        </p:txBody>
      </p:sp>
      <p:sp>
        <p:nvSpPr>
          <p:cNvPr id="3" name="Date Placeholder 2"/>
          <p:cNvSpPr>
            <a:spLocks noGrp="1"/>
          </p:cNvSpPr>
          <p:nvPr>
            <p:ph type="dt" idx="1"/>
          </p:nvPr>
        </p:nvSpPr>
        <p:spPr>
          <a:xfrm>
            <a:off x="3719028" y="0"/>
            <a:ext cx="2845124" cy="430860"/>
          </a:xfrm>
          <a:prstGeom prst="rect">
            <a:avLst/>
          </a:prstGeom>
        </p:spPr>
        <p:txBody>
          <a:bodyPr vert="horz" lIns="86850" tIns="43425" rIns="86850" bIns="43425" rtlCol="0"/>
          <a:lstStyle>
            <a:lvl1pPr algn="r">
              <a:defRPr sz="1100"/>
            </a:lvl1pPr>
          </a:lstStyle>
          <a:p>
            <a:fld id="{5282F153-3F37-0F45-9E97-73ACFA13230C}" type="datetimeFigureOut">
              <a:rPr lang="en-US"/>
              <a:t>10/26/2026</a:t>
            </a:fld>
            <a:endParaRPr lang="en-US"/>
          </a:p>
        </p:txBody>
      </p:sp>
      <p:sp>
        <p:nvSpPr>
          <p:cNvPr id="4" name="Slide Image Placeholder 3"/>
          <p:cNvSpPr>
            <a:spLocks noGrp="1" noRot="1" noChangeAspect="1"/>
          </p:cNvSpPr>
          <p:nvPr>
            <p:ph type="sldImg" idx="2"/>
          </p:nvPr>
        </p:nvSpPr>
        <p:spPr>
          <a:xfrm>
            <a:off x="2257425" y="1073150"/>
            <a:ext cx="2051050" cy="2898775"/>
          </a:xfrm>
          <a:prstGeom prst="rect">
            <a:avLst/>
          </a:prstGeom>
          <a:noFill/>
          <a:ln w="12700">
            <a:solidFill>
              <a:prstClr val="black"/>
            </a:solidFill>
          </a:ln>
        </p:spPr>
        <p:txBody>
          <a:bodyPr vert="horz" lIns="86850" tIns="43425" rIns="86850" bIns="43425" rtlCol="0" anchor="ctr"/>
          <a:lstStyle/>
          <a:p>
            <a:endParaRPr lang="en-US"/>
          </a:p>
        </p:txBody>
      </p:sp>
      <p:sp>
        <p:nvSpPr>
          <p:cNvPr id="5" name="Notes Placeholder 4"/>
          <p:cNvSpPr>
            <a:spLocks noGrp="1"/>
          </p:cNvSpPr>
          <p:nvPr>
            <p:ph type="body" sz="quarter" idx="3"/>
          </p:nvPr>
        </p:nvSpPr>
        <p:spPr>
          <a:xfrm>
            <a:off x="656567" y="4132674"/>
            <a:ext cx="5252537" cy="3381279"/>
          </a:xfrm>
          <a:prstGeom prst="rect">
            <a:avLst/>
          </a:prstGeom>
        </p:spPr>
        <p:txBody>
          <a:bodyPr vert="horz" lIns="86850" tIns="43425" rIns="86850" bIns="4342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156517"/>
            <a:ext cx="2845124" cy="430859"/>
          </a:xfrm>
          <a:prstGeom prst="rect">
            <a:avLst/>
          </a:prstGeom>
        </p:spPr>
        <p:txBody>
          <a:bodyPr vert="horz" lIns="86850" tIns="43425" rIns="86850" bIns="43425" rtlCol="0" anchor="b"/>
          <a:lstStyle>
            <a:lvl1pPr algn="l">
              <a:defRPr sz="1100"/>
            </a:lvl1pPr>
          </a:lstStyle>
          <a:p>
            <a:endParaRPr lang="en-US"/>
          </a:p>
        </p:txBody>
      </p:sp>
      <p:sp>
        <p:nvSpPr>
          <p:cNvPr id="7" name="Slide Number Placeholder 6"/>
          <p:cNvSpPr>
            <a:spLocks noGrp="1"/>
          </p:cNvSpPr>
          <p:nvPr>
            <p:ph type="sldNum" sz="quarter" idx="5"/>
          </p:nvPr>
        </p:nvSpPr>
        <p:spPr>
          <a:xfrm>
            <a:off x="3719028" y="8156517"/>
            <a:ext cx="2845124" cy="430859"/>
          </a:xfrm>
          <a:prstGeom prst="rect">
            <a:avLst/>
          </a:prstGeom>
        </p:spPr>
        <p:txBody>
          <a:bodyPr vert="horz" lIns="86850" tIns="43425" rIns="86850" bIns="43425" rtlCol="0" anchor="b"/>
          <a:lstStyle>
            <a:lvl1pPr algn="r">
              <a:defRPr sz="11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57425" y="1073150"/>
            <a:ext cx="2051050" cy="28987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5324838"/>
      </p:ext>
    </p:extLst>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g"/><Relationship Id="rId13" Type="http://schemas.openxmlformats.org/officeDocument/2006/relationships/image" Target="../media/image11.jpg"/><Relationship Id="rId18" Type="http://schemas.openxmlformats.org/officeDocument/2006/relationships/image" Target="../media/image16.jpeg"/><Relationship Id="rId26" Type="http://schemas.openxmlformats.org/officeDocument/2006/relationships/image" Target="../media/image24.jpg"/><Relationship Id="rId39" Type="http://schemas.openxmlformats.org/officeDocument/2006/relationships/image" Target="../media/image37.jpeg"/><Relationship Id="rId3" Type="http://schemas.openxmlformats.org/officeDocument/2006/relationships/image" Target="../media/image1.jpg"/><Relationship Id="rId21" Type="http://schemas.openxmlformats.org/officeDocument/2006/relationships/image" Target="../media/image19.jpeg"/><Relationship Id="rId34" Type="http://schemas.openxmlformats.org/officeDocument/2006/relationships/image" Target="../media/image32.jpeg"/><Relationship Id="rId7" Type="http://schemas.openxmlformats.org/officeDocument/2006/relationships/image" Target="../media/image5.jpg"/><Relationship Id="rId12" Type="http://schemas.openxmlformats.org/officeDocument/2006/relationships/image" Target="../media/image10.jpg"/><Relationship Id="rId17" Type="http://schemas.openxmlformats.org/officeDocument/2006/relationships/image" Target="../media/image15.jpeg"/><Relationship Id="rId25" Type="http://schemas.openxmlformats.org/officeDocument/2006/relationships/image" Target="../media/image23.jpg"/><Relationship Id="rId33" Type="http://schemas.openxmlformats.org/officeDocument/2006/relationships/image" Target="../media/image31.jpeg"/><Relationship Id="rId38" Type="http://schemas.openxmlformats.org/officeDocument/2006/relationships/image" Target="../media/image36.jpg"/><Relationship Id="rId2" Type="http://schemas.openxmlformats.org/officeDocument/2006/relationships/notesSlide" Target="../notesSlides/notesSlide1.xml"/><Relationship Id="rId16" Type="http://schemas.openxmlformats.org/officeDocument/2006/relationships/image" Target="../media/image14.jpeg"/><Relationship Id="rId20" Type="http://schemas.openxmlformats.org/officeDocument/2006/relationships/image" Target="../media/image18.jpeg"/><Relationship Id="rId29" Type="http://schemas.openxmlformats.org/officeDocument/2006/relationships/image" Target="../media/image27.jpeg"/><Relationship Id="rId41" Type="http://schemas.openxmlformats.org/officeDocument/2006/relationships/image" Target="../media/image39.png"/><Relationship Id="rId1" Type="http://schemas.openxmlformats.org/officeDocument/2006/relationships/slideLayout" Target="../slideLayouts/slideLayout1.xml"/><Relationship Id="rId6" Type="http://schemas.openxmlformats.org/officeDocument/2006/relationships/image" Target="../media/image4.jpg"/><Relationship Id="rId11" Type="http://schemas.openxmlformats.org/officeDocument/2006/relationships/image" Target="../media/image9.jpg"/><Relationship Id="rId24" Type="http://schemas.openxmlformats.org/officeDocument/2006/relationships/image" Target="../media/image22.jpeg"/><Relationship Id="rId32" Type="http://schemas.openxmlformats.org/officeDocument/2006/relationships/image" Target="../media/image30.jpg"/><Relationship Id="rId37" Type="http://schemas.openxmlformats.org/officeDocument/2006/relationships/image" Target="../media/image35.jpeg"/><Relationship Id="rId40" Type="http://schemas.openxmlformats.org/officeDocument/2006/relationships/image" Target="../media/image38.png"/><Relationship Id="rId5" Type="http://schemas.openxmlformats.org/officeDocument/2006/relationships/image" Target="../media/image3.jpg"/><Relationship Id="rId15" Type="http://schemas.openxmlformats.org/officeDocument/2006/relationships/image" Target="../media/image13.jpg"/><Relationship Id="rId23" Type="http://schemas.openxmlformats.org/officeDocument/2006/relationships/image" Target="../media/image21.jpeg"/><Relationship Id="rId28" Type="http://schemas.openxmlformats.org/officeDocument/2006/relationships/image" Target="../media/image26.jpeg"/><Relationship Id="rId36" Type="http://schemas.openxmlformats.org/officeDocument/2006/relationships/image" Target="../media/image34.jpeg"/><Relationship Id="rId10" Type="http://schemas.openxmlformats.org/officeDocument/2006/relationships/image" Target="../media/image8.jpg"/><Relationship Id="rId19" Type="http://schemas.openxmlformats.org/officeDocument/2006/relationships/image" Target="../media/image17.jpeg"/><Relationship Id="rId31" Type="http://schemas.openxmlformats.org/officeDocument/2006/relationships/image" Target="../media/image29.jpeg"/><Relationship Id="rId4" Type="http://schemas.openxmlformats.org/officeDocument/2006/relationships/image" Target="../media/image2.jpg"/><Relationship Id="rId9" Type="http://schemas.openxmlformats.org/officeDocument/2006/relationships/image" Target="../media/image7.jpg"/><Relationship Id="rId14" Type="http://schemas.openxmlformats.org/officeDocument/2006/relationships/image" Target="../media/image12.jpg"/><Relationship Id="rId22" Type="http://schemas.openxmlformats.org/officeDocument/2006/relationships/image" Target="../media/image20.jpeg"/><Relationship Id="rId27" Type="http://schemas.openxmlformats.org/officeDocument/2006/relationships/image" Target="../media/image25.jpeg"/><Relationship Id="rId30" Type="http://schemas.openxmlformats.org/officeDocument/2006/relationships/image" Target="../media/image28.jpg"/><Relationship Id="rId35" Type="http://schemas.openxmlformats.org/officeDocument/2006/relationships/image" Target="../media/image33.jpe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4F6F3"/>
        </a:solidFill>
        <a:effectLst/>
      </p:bgPr>
    </p:bg>
    <p:spTree>
      <p:nvGrpSpPr>
        <p:cNvPr id="1" name=""/>
        <p:cNvGrpSpPr/>
        <p:nvPr/>
      </p:nvGrpSpPr>
      <p:grpSpPr>
        <a:xfrm>
          <a:off x="0" y="0"/>
          <a:ext cx="0" cy="0"/>
          <a:chOff x="0" y="0"/>
          <a:chExt cx="0" cy="0"/>
        </a:xfrm>
      </p:grpSpPr>
      <p:sp>
        <p:nvSpPr>
          <p:cNvPr id="2" name="Header band">
            <a:extLst>
              <a:ext uri="{C183D7F6-B498-43B3-948B-1728B52AA6E4}">
                <adec:decorative xmlns:adec="http://schemas.microsoft.com/office/drawing/2017/decorative" val="1"/>
              </a:ext>
            </a:extLst>
          </p:cNvPr>
          <p:cNvSpPr/>
          <p:nvPr/>
        </p:nvSpPr>
        <p:spPr>
          <a:xfrm>
            <a:off x="0" y="0"/>
            <a:ext cx="7562088" cy="969264"/>
          </a:xfrm>
          <a:prstGeom prst="rect">
            <a:avLst/>
          </a:prstGeom>
          <a:solidFill>
            <a:srgbClr val="14532D"/>
          </a:solidFill>
          <a:ln w="12700">
            <a:solidFill>
              <a:srgbClr val="14532D"/>
            </a:solidFill>
            <a:prstDash val="solid"/>
          </a:ln>
        </p:spPr>
        <p:txBody>
          <a:bodyPr/>
          <a:lstStyle/>
          <a:p>
            <a:endParaRPr lang="en-GB"/>
          </a:p>
        </p:txBody>
      </p:sp>
      <p:sp>
        <p:nvSpPr>
          <p:cNvPr id="3" name="Text 1"/>
          <p:cNvSpPr/>
          <p:nvPr/>
        </p:nvSpPr>
        <p:spPr>
          <a:xfrm>
            <a:off x="256032" y="18288"/>
            <a:ext cx="3941064" cy="914400"/>
          </a:xfrm>
          <a:prstGeom prst="rect">
            <a:avLst/>
          </a:prstGeom>
          <a:noFill/>
          <a:ln/>
        </p:spPr>
        <p:txBody>
          <a:bodyPr wrap="square" lIns="0" tIns="0" rIns="0" bIns="0" rtlCol="0" anchor="ctr"/>
          <a:lstStyle/>
          <a:p>
            <a:pPr marL="0" indent="0">
              <a:buNone/>
            </a:pPr>
            <a:r>
              <a:rPr lang="en-US" sz="2200" b="1">
                <a:solidFill>
                  <a:srgbClr val="FFFFFF"/>
                </a:solidFill>
                <a:latin typeface="Arial" pitchFamily="34" charset="0"/>
                <a:ea typeface="Arial" pitchFamily="34" charset="-122"/>
                <a:cs typeface="Arial" pitchFamily="34" charset="-120"/>
              </a:rPr>
              <a:t>Your bins</a:t>
            </a:r>
            <a:endParaRPr lang="en-US" sz="2200"/>
          </a:p>
          <a:p>
            <a:pPr marL="0" indent="0">
              <a:buNone/>
            </a:pPr>
            <a:r>
              <a:rPr lang="en-US" sz="1000">
                <a:solidFill>
                  <a:srgbClr val="D7E8DC"/>
                </a:solidFill>
                <a:latin typeface="Arial" pitchFamily="34" charset="0"/>
                <a:ea typeface="Arial" pitchFamily="34" charset="-122"/>
                <a:cs typeface="Arial" pitchFamily="34" charset="-120"/>
              </a:rPr>
              <a:t>A guide for tenants — please keep on display</a:t>
            </a:r>
            <a:endParaRPr lang="en-US" sz="2200"/>
          </a:p>
        </p:txBody>
      </p:sp>
      <p:sp>
        <p:nvSpPr>
          <p:cNvPr id="4" name="Text 2"/>
          <p:cNvSpPr/>
          <p:nvPr/>
        </p:nvSpPr>
        <p:spPr>
          <a:xfrm>
            <a:off x="4517136" y="164592"/>
            <a:ext cx="1600200" cy="640080"/>
          </a:xfrm>
          <a:prstGeom prst="rect">
            <a:avLst/>
          </a:prstGeom>
          <a:noFill/>
          <a:ln/>
        </p:spPr>
        <p:txBody>
          <a:bodyPr wrap="square" lIns="0" tIns="0" rIns="0" bIns="0" rtlCol="0" anchor="ctr"/>
          <a:lstStyle/>
          <a:p>
            <a:pPr marL="0" indent="0" algn="r">
              <a:buNone/>
            </a:pPr>
            <a:r>
              <a:rPr lang="en-US" sz="1150" b="1">
                <a:solidFill>
                  <a:srgbClr val="FFFFFF"/>
                </a:solidFill>
                <a:latin typeface="Arial" pitchFamily="34" charset="0"/>
                <a:ea typeface="Arial" pitchFamily="34" charset="-122"/>
                <a:cs typeface="Arial" pitchFamily="34" charset="-120"/>
              </a:rPr>
              <a:t>Coventry City Council</a:t>
            </a:r>
            <a:endParaRPr lang="en-US" sz="1150"/>
          </a:p>
          <a:p>
            <a:pPr marL="0" indent="0" algn="r">
              <a:buNone/>
            </a:pPr>
            <a:r>
              <a:rPr lang="en-US" sz="950">
                <a:solidFill>
                  <a:srgbClr val="D7E8DC"/>
                </a:solidFill>
                <a:latin typeface="Arial" pitchFamily="34" charset="0"/>
                <a:ea typeface="Arial" pitchFamily="34" charset="-122"/>
                <a:cs typeface="Arial" pitchFamily="34" charset="-120"/>
              </a:rPr>
              <a:t>coventry.gov.uk/bins</a:t>
            </a:r>
            <a:endParaRPr lang="en-US" sz="1150"/>
          </a:p>
        </p:txBody>
      </p:sp>
      <p:sp>
        <p:nvSpPr>
          <p:cNvPr id="5" name="Council logo slot">
            <a:extLst>
              <a:ext uri="{C183D7F6-B498-43B3-948B-1728B52AA6E4}">
                <adec:decorative xmlns:adec="http://schemas.microsoft.com/office/drawing/2017/decorative" val="1"/>
              </a:ext>
            </a:extLst>
          </p:cNvPr>
          <p:cNvSpPr/>
          <p:nvPr/>
        </p:nvSpPr>
        <p:spPr>
          <a:xfrm>
            <a:off x="6227064" y="155448"/>
            <a:ext cx="1115568" cy="658368"/>
          </a:xfrm>
          <a:prstGeom prst="rect">
            <a:avLst/>
          </a:prstGeom>
          <a:solidFill>
            <a:srgbClr val="FFFFFF"/>
          </a:solidFill>
          <a:ln w="12700">
            <a:solidFill>
              <a:srgbClr val="9FBFA9"/>
            </a:solidFill>
            <a:prstDash val="dash"/>
          </a:ln>
        </p:spPr>
        <p:txBody>
          <a:bodyPr/>
          <a:lstStyle/>
          <a:p>
            <a:endParaRPr lang="en-GB"/>
          </a:p>
        </p:txBody>
      </p:sp>
      <p:sp>
        <p:nvSpPr>
          <p:cNvPr id="6" name="Text 4">
            <a:extLst>
              <a:ext uri="{C183D7F6-B498-43B3-948B-1728B52AA6E4}">
                <adec:decorative xmlns:adec="http://schemas.microsoft.com/office/drawing/2017/decorative" val="0"/>
              </a:ext>
            </a:extLst>
          </p:cNvPr>
          <p:cNvSpPr/>
          <p:nvPr/>
        </p:nvSpPr>
        <p:spPr>
          <a:xfrm>
            <a:off x="6227064" y="173736"/>
            <a:ext cx="1042416" cy="621792"/>
          </a:xfrm>
          <a:prstGeom prst="rect">
            <a:avLst/>
          </a:prstGeom>
          <a:noFill/>
          <a:ln/>
        </p:spPr>
        <p:txBody>
          <a:bodyPr wrap="square" lIns="0" tIns="0" rIns="0" bIns="0" rtlCol="0" anchor="ctr"/>
          <a:lstStyle/>
          <a:p>
            <a:pPr marL="0" indent="0" algn="ctr">
              <a:lnSpc>
                <a:spcPct val="95000"/>
              </a:lnSpc>
              <a:buNone/>
            </a:pPr>
            <a:r>
              <a:rPr lang="en-US" sz="620">
                <a:solidFill>
                  <a:srgbClr val="6B7F70"/>
                </a:solidFill>
                <a:latin typeface="Arial" pitchFamily="34" charset="0"/>
                <a:ea typeface="Arial" pitchFamily="34" charset="-122"/>
                <a:cs typeface="Arial" pitchFamily="34" charset="-120"/>
              </a:rPr>
              <a:t>Place the Coventry City Council logo here</a:t>
            </a:r>
            <a:endParaRPr lang="en-US" sz="620"/>
          </a:p>
        </p:txBody>
      </p:sp>
      <p:sp>
        <p:nvSpPr>
          <p:cNvPr id="7" name="Key tick">
            <a:extLst>
              <a:ext uri="{C183D7F6-B498-43B3-948B-1728B52AA6E4}">
                <adec:decorative xmlns:adec="http://schemas.microsoft.com/office/drawing/2017/decorative" val="1"/>
              </a:ext>
            </a:extLst>
          </p:cNvPr>
          <p:cNvSpPr/>
          <p:nvPr/>
        </p:nvSpPr>
        <p:spPr>
          <a:xfrm>
            <a:off x="256032" y="1060704"/>
            <a:ext cx="182880" cy="182880"/>
          </a:xfrm>
          <a:prstGeom prst="ellipse">
            <a:avLst/>
          </a:prstGeom>
          <a:solidFill>
            <a:srgbClr val="15803D"/>
          </a:solidFill>
          <a:ln w="12700">
            <a:solidFill>
              <a:srgbClr val="15803D"/>
            </a:solidFill>
            <a:prstDash val="solid"/>
          </a:ln>
        </p:spPr>
        <p:txBody>
          <a:bodyPr/>
          <a:lstStyle/>
          <a:p>
            <a:endParaRPr lang="en-GB"/>
          </a:p>
        </p:txBody>
      </p:sp>
      <p:sp>
        <p:nvSpPr>
          <p:cNvPr id="8" name="Text 6">
            <a:extLst>
              <a:ext uri="{C183D7F6-B498-43B3-948B-1728B52AA6E4}">
                <adec:decorative xmlns:adec="http://schemas.microsoft.com/office/drawing/2017/decorative" val="0"/>
              </a:ext>
            </a:extLst>
          </p:cNvPr>
          <p:cNvSpPr/>
          <p:nvPr/>
        </p:nvSpPr>
        <p:spPr>
          <a:xfrm>
            <a:off x="256032" y="1060704"/>
            <a:ext cx="182880" cy="182880"/>
          </a:xfrm>
          <a:prstGeom prst="rect">
            <a:avLst/>
          </a:prstGeom>
          <a:noFill/>
          <a:ln/>
        </p:spPr>
        <p:txBody>
          <a:bodyPr wrap="square" lIns="0" tIns="0" rIns="0" bIns="0" rtlCol="0" anchor="ctr"/>
          <a:lstStyle/>
          <a:p>
            <a:pPr marL="0" indent="0" algn="ctr">
              <a:buNone/>
            </a:pPr>
            <a:r>
              <a:rPr lang="en-US" sz="900" b="1">
                <a:solidFill>
                  <a:srgbClr val="FFFFFF"/>
                </a:solidFill>
                <a:latin typeface="Arial" pitchFamily="34" charset="0"/>
                <a:ea typeface="Arial" pitchFamily="34" charset="-122"/>
                <a:cs typeface="Arial" pitchFamily="34" charset="-120"/>
              </a:rPr>
              <a:t>✓</a:t>
            </a:r>
            <a:endParaRPr lang="en-US" sz="900"/>
          </a:p>
        </p:txBody>
      </p:sp>
      <p:sp>
        <p:nvSpPr>
          <p:cNvPr id="9" name="Text 7"/>
          <p:cNvSpPr/>
          <p:nvPr/>
        </p:nvSpPr>
        <p:spPr>
          <a:xfrm>
            <a:off x="475488" y="1060704"/>
            <a:ext cx="822960" cy="182880"/>
          </a:xfrm>
          <a:prstGeom prst="rect">
            <a:avLst/>
          </a:prstGeom>
          <a:noFill/>
          <a:ln/>
        </p:spPr>
        <p:txBody>
          <a:bodyPr wrap="square" lIns="0" tIns="0" rIns="0" bIns="0" rtlCol="0" anchor="ctr"/>
          <a:lstStyle/>
          <a:p>
            <a:pPr marL="0" indent="0">
              <a:buNone/>
            </a:pPr>
            <a:r>
              <a:rPr lang="en-US" sz="850" b="1">
                <a:solidFill>
                  <a:srgbClr val="1A1A1A"/>
                </a:solidFill>
                <a:latin typeface="Arial" pitchFamily="34" charset="0"/>
                <a:ea typeface="Arial" pitchFamily="34" charset="-122"/>
                <a:cs typeface="Arial" pitchFamily="34" charset="-120"/>
              </a:rPr>
              <a:t>= put it in</a:t>
            </a:r>
            <a:endParaRPr lang="en-US" sz="850"/>
          </a:p>
        </p:txBody>
      </p:sp>
      <p:sp>
        <p:nvSpPr>
          <p:cNvPr id="10" name="Key cross">
            <a:extLst>
              <a:ext uri="{C183D7F6-B498-43B3-948B-1728B52AA6E4}">
                <adec:decorative xmlns:adec="http://schemas.microsoft.com/office/drawing/2017/decorative" val="1"/>
              </a:ext>
            </a:extLst>
          </p:cNvPr>
          <p:cNvSpPr/>
          <p:nvPr/>
        </p:nvSpPr>
        <p:spPr>
          <a:xfrm>
            <a:off x="1335024" y="1060704"/>
            <a:ext cx="182880" cy="182880"/>
          </a:xfrm>
          <a:prstGeom prst="ellipse">
            <a:avLst/>
          </a:prstGeom>
          <a:solidFill>
            <a:srgbClr val="C10000"/>
          </a:solidFill>
          <a:ln w="12700">
            <a:solidFill>
              <a:srgbClr val="C10000"/>
            </a:solidFill>
            <a:prstDash val="solid"/>
          </a:ln>
        </p:spPr>
        <p:txBody>
          <a:bodyPr/>
          <a:lstStyle/>
          <a:p>
            <a:endParaRPr lang="en-GB"/>
          </a:p>
        </p:txBody>
      </p:sp>
      <p:sp>
        <p:nvSpPr>
          <p:cNvPr id="11" name="Text 9">
            <a:extLst>
              <a:ext uri="{C183D7F6-B498-43B3-948B-1728B52AA6E4}">
                <adec:decorative xmlns:adec="http://schemas.microsoft.com/office/drawing/2017/decorative" val="0"/>
              </a:ext>
            </a:extLst>
          </p:cNvPr>
          <p:cNvSpPr/>
          <p:nvPr/>
        </p:nvSpPr>
        <p:spPr>
          <a:xfrm>
            <a:off x="1335024" y="1060704"/>
            <a:ext cx="182880" cy="182880"/>
          </a:xfrm>
          <a:prstGeom prst="rect">
            <a:avLst/>
          </a:prstGeom>
          <a:noFill/>
          <a:ln/>
        </p:spPr>
        <p:txBody>
          <a:bodyPr wrap="square" lIns="0" tIns="0" rIns="0" bIns="0" rtlCol="0" anchor="ctr"/>
          <a:lstStyle/>
          <a:p>
            <a:pPr marL="0" indent="0" algn="ctr">
              <a:buNone/>
            </a:pPr>
            <a:r>
              <a:rPr lang="en-US" sz="900" b="1">
                <a:solidFill>
                  <a:srgbClr val="FFFFFF"/>
                </a:solidFill>
                <a:latin typeface="Arial" pitchFamily="34" charset="0"/>
                <a:ea typeface="Arial" pitchFamily="34" charset="-122"/>
                <a:cs typeface="Arial" pitchFamily="34" charset="-120"/>
              </a:rPr>
              <a:t>✗</a:t>
            </a:r>
            <a:endParaRPr lang="en-US" sz="900"/>
          </a:p>
        </p:txBody>
      </p:sp>
      <p:sp>
        <p:nvSpPr>
          <p:cNvPr id="12" name="Text 10">
            <a:extLst>
              <a:ext uri="{C183D7F6-B498-43B3-948B-1728B52AA6E4}">
                <adec:decorative xmlns:adec="http://schemas.microsoft.com/office/drawing/2017/decorative" val="0"/>
              </a:ext>
            </a:extLst>
          </p:cNvPr>
          <p:cNvSpPr/>
          <p:nvPr/>
        </p:nvSpPr>
        <p:spPr>
          <a:xfrm>
            <a:off x="1554480" y="1060704"/>
            <a:ext cx="1280160" cy="182880"/>
          </a:xfrm>
          <a:prstGeom prst="rect">
            <a:avLst/>
          </a:prstGeom>
          <a:noFill/>
          <a:ln/>
        </p:spPr>
        <p:txBody>
          <a:bodyPr wrap="square" lIns="0" tIns="0" rIns="0" bIns="0" rtlCol="0" anchor="ctr"/>
          <a:lstStyle/>
          <a:p>
            <a:pPr marL="0" indent="0">
              <a:buNone/>
            </a:pPr>
            <a:r>
              <a:rPr lang="en-US" sz="850" b="1">
                <a:solidFill>
                  <a:srgbClr val="1A1A1A"/>
                </a:solidFill>
                <a:latin typeface="Arial" pitchFamily="34" charset="0"/>
                <a:ea typeface="Arial" pitchFamily="34" charset="-122"/>
                <a:cs typeface="Arial" pitchFamily="34" charset="-120"/>
              </a:rPr>
              <a:t>= never put it in</a:t>
            </a:r>
            <a:endParaRPr lang="en-US" sz="850"/>
          </a:p>
        </p:txBody>
      </p:sp>
      <p:sp>
        <p:nvSpPr>
          <p:cNvPr id="13" name="Food waste section frame">
            <a:extLst>
              <a:ext uri="{C183D7F6-B498-43B3-948B-1728B52AA6E4}">
                <adec:decorative xmlns:adec="http://schemas.microsoft.com/office/drawing/2017/decorative" val="1"/>
              </a:ext>
            </a:extLst>
          </p:cNvPr>
          <p:cNvSpPr/>
          <p:nvPr/>
        </p:nvSpPr>
        <p:spPr>
          <a:xfrm>
            <a:off x="256032" y="1335024"/>
            <a:ext cx="7050024" cy="2798064"/>
          </a:xfrm>
          <a:prstGeom prst="rect">
            <a:avLst/>
          </a:prstGeom>
          <a:solidFill>
            <a:srgbClr val="FFFFFF"/>
          </a:solidFill>
          <a:ln w="25400">
            <a:solidFill>
              <a:srgbClr val="B45309"/>
            </a:solidFill>
            <a:prstDash val="solid"/>
          </a:ln>
          <a:effectLst>
            <a:outerShdw blurRad="50800" dist="12700" dir="5400000" algn="bl" rotWithShape="0">
              <a:srgbClr val="000000">
                <a:alpha val="12000"/>
              </a:srgbClr>
            </a:outerShdw>
          </a:effectLst>
        </p:spPr>
        <p:txBody>
          <a:bodyPr/>
          <a:lstStyle/>
          <a:p>
            <a:endParaRPr lang="en-GB"/>
          </a:p>
        </p:txBody>
      </p:sp>
      <p:sp>
        <p:nvSpPr>
          <p:cNvPr id="14" name="Food waste heading band">
            <a:extLst>
              <a:ext uri="{C183D7F6-B498-43B3-948B-1728B52AA6E4}">
                <adec:decorative xmlns:adec="http://schemas.microsoft.com/office/drawing/2017/decorative" val="1"/>
              </a:ext>
            </a:extLst>
          </p:cNvPr>
          <p:cNvSpPr/>
          <p:nvPr/>
        </p:nvSpPr>
        <p:spPr>
          <a:xfrm>
            <a:off x="256032" y="1335024"/>
            <a:ext cx="7050024" cy="566928"/>
          </a:xfrm>
          <a:prstGeom prst="rect">
            <a:avLst/>
          </a:prstGeom>
          <a:solidFill>
            <a:srgbClr val="B45309"/>
          </a:solidFill>
          <a:ln w="12700">
            <a:solidFill>
              <a:srgbClr val="B45309"/>
            </a:solidFill>
            <a:prstDash val="solid"/>
          </a:ln>
        </p:spPr>
        <p:txBody>
          <a:bodyPr/>
          <a:lstStyle/>
          <a:p>
            <a:endParaRPr lang="en-GB"/>
          </a:p>
        </p:txBody>
      </p:sp>
      <p:sp>
        <p:nvSpPr>
          <p:cNvPr id="15" name="New flash">
            <a:extLst>
              <a:ext uri="{C183D7F6-B498-43B3-948B-1728B52AA6E4}">
                <adec:decorative xmlns:adec="http://schemas.microsoft.com/office/drawing/2017/decorative" val="1"/>
              </a:ext>
            </a:extLst>
          </p:cNvPr>
          <p:cNvSpPr/>
          <p:nvPr/>
        </p:nvSpPr>
        <p:spPr>
          <a:xfrm>
            <a:off x="365760" y="1463040"/>
            <a:ext cx="548640" cy="310896"/>
          </a:xfrm>
          <a:prstGeom prst="rect">
            <a:avLst/>
          </a:prstGeom>
          <a:solidFill>
            <a:srgbClr val="FFFFFF"/>
          </a:solidFill>
          <a:ln w="12700">
            <a:solidFill>
              <a:srgbClr val="FFFFFF"/>
            </a:solidFill>
            <a:prstDash val="solid"/>
          </a:ln>
        </p:spPr>
        <p:txBody>
          <a:bodyPr/>
          <a:lstStyle/>
          <a:p>
            <a:endParaRPr lang="en-GB"/>
          </a:p>
        </p:txBody>
      </p:sp>
      <p:sp>
        <p:nvSpPr>
          <p:cNvPr id="16" name="Text 14"/>
          <p:cNvSpPr/>
          <p:nvPr/>
        </p:nvSpPr>
        <p:spPr>
          <a:xfrm>
            <a:off x="365760" y="1463040"/>
            <a:ext cx="548640" cy="310896"/>
          </a:xfrm>
          <a:prstGeom prst="rect">
            <a:avLst/>
          </a:prstGeom>
          <a:noFill/>
          <a:ln/>
        </p:spPr>
        <p:txBody>
          <a:bodyPr wrap="square" lIns="0" tIns="0" rIns="0" bIns="0" rtlCol="0" anchor="ctr"/>
          <a:lstStyle/>
          <a:p>
            <a:pPr marL="0" indent="0" algn="ctr">
              <a:buNone/>
            </a:pPr>
            <a:r>
              <a:rPr lang="en-US" sz="1050" b="1">
                <a:solidFill>
                  <a:srgbClr val="B45309"/>
                </a:solidFill>
                <a:latin typeface="Arial" pitchFamily="34" charset="0"/>
                <a:ea typeface="Arial" pitchFamily="34" charset="-122"/>
                <a:cs typeface="Arial" pitchFamily="34" charset="-120"/>
              </a:rPr>
              <a:t>NEW</a:t>
            </a:r>
            <a:endParaRPr lang="en-US" sz="1050"/>
          </a:p>
        </p:txBody>
      </p:sp>
      <p:sp>
        <p:nvSpPr>
          <p:cNvPr id="17" name="Text 15"/>
          <p:cNvSpPr/>
          <p:nvPr/>
        </p:nvSpPr>
        <p:spPr>
          <a:xfrm>
            <a:off x="1005840" y="1353312"/>
            <a:ext cx="6172200" cy="530352"/>
          </a:xfrm>
          <a:prstGeom prst="rect">
            <a:avLst/>
          </a:prstGeom>
          <a:noFill/>
          <a:ln/>
        </p:spPr>
        <p:txBody>
          <a:bodyPr wrap="square" lIns="0" tIns="0" rIns="0" bIns="0" rtlCol="0" anchor="ctr"/>
          <a:lstStyle/>
          <a:p>
            <a:pPr marL="0" indent="0">
              <a:buNone/>
            </a:pPr>
            <a:r>
              <a:rPr lang="en-US" sz="1600" b="1">
                <a:solidFill>
                  <a:srgbClr val="FFFFFF"/>
                </a:solidFill>
                <a:latin typeface="Arial" pitchFamily="34" charset="0"/>
                <a:ea typeface="Arial" pitchFamily="34" charset="-122"/>
                <a:cs typeface="Arial" pitchFamily="34" charset="-120"/>
              </a:rPr>
              <a:t>Using your FOOD WASTE caddy</a:t>
            </a:r>
            <a:endParaRPr lang="en-US" sz="1600"/>
          </a:p>
          <a:p>
            <a:pPr marL="0" indent="0">
              <a:buNone/>
            </a:pPr>
            <a:r>
              <a:rPr lang="en-US" sz="900">
                <a:solidFill>
                  <a:srgbClr val="FDE3C6"/>
                </a:solidFill>
                <a:latin typeface="Arial" pitchFamily="34" charset="0"/>
                <a:ea typeface="Arial" pitchFamily="34" charset="-122"/>
                <a:cs typeface="Arial" pitchFamily="34" charset="-120"/>
              </a:rPr>
              <a:t>Emptied every week by Coventry council crews</a:t>
            </a:r>
            <a:endParaRPr lang="en-US" sz="1600"/>
          </a:p>
        </p:txBody>
      </p:sp>
      <p:pic>
        <p:nvPicPr>
          <p:cNvPr id="18" name="Image 0" descr="Small green kitchen food waste caddy with a lid and carry handle"/>
          <p:cNvPicPr>
            <a:picLocks noChangeAspect="1"/>
          </p:cNvPicPr>
          <p:nvPr/>
        </p:nvPicPr>
        <p:blipFill>
          <a:blip r:embed="rId3"/>
          <a:stretch>
            <a:fillRect/>
          </a:stretch>
        </p:blipFill>
        <p:spPr>
          <a:xfrm>
            <a:off x="637428" y="1993392"/>
            <a:ext cx="864841" cy="1024128"/>
          </a:xfrm>
          <a:prstGeom prst="rect">
            <a:avLst/>
          </a:prstGeom>
        </p:spPr>
      </p:pic>
      <p:sp>
        <p:nvSpPr>
          <p:cNvPr id="19" name="Text 16"/>
          <p:cNvSpPr/>
          <p:nvPr/>
        </p:nvSpPr>
        <p:spPr>
          <a:xfrm>
            <a:off x="347472" y="3035808"/>
            <a:ext cx="1444752" cy="164592"/>
          </a:xfrm>
          <a:prstGeom prst="rect">
            <a:avLst/>
          </a:prstGeom>
          <a:noFill/>
          <a:ln/>
        </p:spPr>
        <p:txBody>
          <a:bodyPr wrap="square" lIns="0" tIns="0" rIns="0" bIns="0" rtlCol="0" anchor="ctr"/>
          <a:lstStyle/>
          <a:p>
            <a:pPr marL="0" indent="0" algn="ctr">
              <a:buNone/>
            </a:pPr>
            <a:r>
              <a:rPr lang="en-US" sz="800" b="1">
                <a:solidFill>
                  <a:srgbClr val="1A1A1A"/>
                </a:solidFill>
                <a:latin typeface="Arial" pitchFamily="34" charset="0"/>
                <a:ea typeface="Arial" pitchFamily="34" charset="-122"/>
                <a:cs typeface="Arial" pitchFamily="34" charset="-120"/>
              </a:rPr>
              <a:t>Your kitchen caddy</a:t>
            </a:r>
            <a:endParaRPr lang="en-US" sz="800"/>
          </a:p>
        </p:txBody>
      </p:sp>
      <p:sp>
        <p:nvSpPr>
          <p:cNvPr id="20" name="Text 17"/>
          <p:cNvSpPr/>
          <p:nvPr/>
        </p:nvSpPr>
        <p:spPr>
          <a:xfrm>
            <a:off x="347472" y="3218688"/>
            <a:ext cx="1481328" cy="877824"/>
          </a:xfrm>
          <a:prstGeom prst="rect">
            <a:avLst/>
          </a:prstGeom>
          <a:noFill/>
          <a:ln/>
        </p:spPr>
        <p:txBody>
          <a:bodyPr wrap="square" lIns="0" tIns="0" rIns="0" bIns="0" rtlCol="0" anchor="t"/>
          <a:lstStyle/>
          <a:p>
            <a:pPr marL="0" indent="0">
              <a:lnSpc>
                <a:spcPct val="105000"/>
              </a:lnSpc>
              <a:buNone/>
            </a:pPr>
            <a:r>
              <a:rPr lang="en-US" sz="740">
                <a:solidFill>
                  <a:srgbClr val="1A1A1A"/>
                </a:solidFill>
                <a:latin typeface="Arial" pitchFamily="34" charset="0"/>
                <a:ea typeface="Arial" pitchFamily="34" charset="-122"/>
                <a:cs typeface="Arial" pitchFamily="34" charset="-120"/>
              </a:rPr>
              <a:t>1.  Keep your food waste bin next to your other bins.</a:t>
            </a:r>
            <a:endParaRPr lang="en-US" sz="740"/>
          </a:p>
          <a:p>
            <a:pPr marL="0" indent="0">
              <a:lnSpc>
                <a:spcPct val="105000"/>
              </a:lnSpc>
              <a:buNone/>
            </a:pPr>
            <a:r>
              <a:rPr lang="en-US" sz="740">
                <a:solidFill>
                  <a:srgbClr val="1A1A1A"/>
                </a:solidFill>
                <a:latin typeface="Arial" pitchFamily="34" charset="0"/>
                <a:ea typeface="Arial" pitchFamily="34" charset="-122"/>
                <a:cs typeface="Arial" pitchFamily="34" charset="-120"/>
              </a:rPr>
              <a:t>2.  Put your food waste in it in a compostable or paper bag.</a:t>
            </a:r>
            <a:endParaRPr lang="en-US" sz="740"/>
          </a:p>
          <a:p>
            <a:pPr marL="0" indent="0">
              <a:lnSpc>
                <a:spcPct val="105000"/>
              </a:lnSpc>
              <a:buNone/>
            </a:pPr>
            <a:r>
              <a:rPr lang="en-US" sz="740">
                <a:solidFill>
                  <a:srgbClr val="1A1A1A"/>
                </a:solidFill>
                <a:latin typeface="Arial" pitchFamily="34" charset="0"/>
                <a:ea typeface="Arial" pitchFamily="34" charset="-122"/>
                <a:cs typeface="Arial" pitchFamily="34" charset="-120"/>
              </a:rPr>
              <a:t>3.  Put it out next to your other bins on your collection day for Coventry council crews to empty.</a:t>
            </a:r>
            <a:endParaRPr lang="en-US" sz="740"/>
          </a:p>
        </p:txBody>
      </p:sp>
      <p:sp>
        <p:nvSpPr>
          <p:cNvPr id="21" name="Text 18">
            <a:extLst>
              <a:ext uri="{C183D7F6-B498-43B3-948B-1728B52AA6E4}">
                <adec:decorative xmlns:adec="http://schemas.microsoft.com/office/drawing/2017/decorative" val="0"/>
              </a:ext>
            </a:extLst>
          </p:cNvPr>
          <p:cNvSpPr/>
          <p:nvPr/>
        </p:nvSpPr>
        <p:spPr>
          <a:xfrm>
            <a:off x="1993392" y="1993392"/>
            <a:ext cx="5257800" cy="164592"/>
          </a:xfrm>
          <a:prstGeom prst="rect">
            <a:avLst/>
          </a:prstGeom>
          <a:noFill/>
          <a:ln/>
        </p:spPr>
        <p:txBody>
          <a:bodyPr wrap="square" lIns="0" tIns="0" rIns="0" bIns="0" rtlCol="0" anchor="ctr"/>
          <a:lstStyle/>
          <a:p>
            <a:pPr marL="0" indent="0">
              <a:buNone/>
            </a:pPr>
            <a:r>
              <a:rPr lang="en-US" sz="850" b="1" kern="0" spc="60">
                <a:solidFill>
                  <a:srgbClr val="15803D"/>
                </a:solidFill>
                <a:latin typeface="Arial" pitchFamily="34" charset="0"/>
                <a:ea typeface="Arial" pitchFamily="34" charset="-122"/>
                <a:cs typeface="Arial" pitchFamily="34" charset="-120"/>
              </a:rPr>
              <a:t>✓  YES PLEASE — all food, cooked or raw</a:t>
            </a:r>
            <a:endParaRPr lang="en-US" sz="850"/>
          </a:p>
        </p:txBody>
      </p:sp>
      <p:pic>
        <p:nvPicPr>
          <p:cNvPr id="22" name="Image 1" descr="Fruit &amp; veg peelings"/>
          <p:cNvPicPr>
            <a:picLocks noChangeAspect="1"/>
          </p:cNvPicPr>
          <p:nvPr/>
        </p:nvPicPr>
        <p:blipFill>
          <a:blip r:embed="rId4"/>
          <a:stretch>
            <a:fillRect/>
          </a:stretch>
        </p:blipFill>
        <p:spPr>
          <a:xfrm>
            <a:off x="2253996" y="2278373"/>
            <a:ext cx="457200" cy="289573"/>
          </a:xfrm>
          <a:prstGeom prst="rect">
            <a:avLst/>
          </a:prstGeom>
        </p:spPr>
      </p:pic>
      <p:sp>
        <p:nvSpPr>
          <p:cNvPr id="23" name="Allowed or not allowed badge">
            <a:extLst>
              <a:ext uri="{C183D7F6-B498-43B3-948B-1728B52AA6E4}">
                <adec:decorative xmlns:adec="http://schemas.microsoft.com/office/drawing/2017/decorative" val="1"/>
              </a:ext>
            </a:extLst>
          </p:cNvPr>
          <p:cNvSpPr/>
          <p:nvPr/>
        </p:nvSpPr>
        <p:spPr>
          <a:xfrm>
            <a:off x="2592324" y="2167128"/>
            <a:ext cx="219456" cy="219456"/>
          </a:xfrm>
          <a:prstGeom prst="ellipse">
            <a:avLst/>
          </a:prstGeom>
          <a:solidFill>
            <a:srgbClr val="15803D"/>
          </a:solidFill>
          <a:ln w="15875">
            <a:solidFill>
              <a:srgbClr val="FFFFFF"/>
            </a:solidFill>
            <a:prstDash val="solid"/>
          </a:ln>
        </p:spPr>
        <p:txBody>
          <a:bodyPr/>
          <a:lstStyle/>
          <a:p>
            <a:endParaRPr lang="en-GB"/>
          </a:p>
        </p:txBody>
      </p:sp>
      <p:sp>
        <p:nvSpPr>
          <p:cNvPr id="24" name="Text 20"/>
          <p:cNvSpPr/>
          <p:nvPr/>
        </p:nvSpPr>
        <p:spPr>
          <a:xfrm>
            <a:off x="2592324" y="2167128"/>
            <a:ext cx="219456" cy="219456"/>
          </a:xfrm>
          <a:prstGeom prst="rect">
            <a:avLst/>
          </a:prstGeom>
          <a:noFill/>
          <a:ln/>
        </p:spPr>
        <p:txBody>
          <a:bodyPr wrap="square" lIns="0" tIns="0" rIns="0" bIns="0" rtlCol="0" anchor="ctr"/>
          <a:lstStyle/>
          <a:p>
            <a:pPr marL="0" indent="0" algn="ctr">
              <a:buNone/>
            </a:pPr>
            <a:r>
              <a:rPr lang="en-US" sz="1000" b="1">
                <a:solidFill>
                  <a:srgbClr val="FFFFFF"/>
                </a:solidFill>
                <a:latin typeface="Arial" pitchFamily="34" charset="0"/>
                <a:ea typeface="Arial" pitchFamily="34" charset="-122"/>
                <a:cs typeface="Arial" pitchFamily="34" charset="-120"/>
              </a:rPr>
              <a:t>✓</a:t>
            </a:r>
            <a:endParaRPr lang="en-US" sz="1000"/>
          </a:p>
        </p:txBody>
      </p:sp>
      <p:sp>
        <p:nvSpPr>
          <p:cNvPr id="25" name="Text 21">
            <a:extLst>
              <a:ext uri="{C183D7F6-B498-43B3-948B-1728B52AA6E4}">
                <adec:decorative xmlns:adec="http://schemas.microsoft.com/office/drawing/2017/decorative" val="0"/>
              </a:ext>
            </a:extLst>
          </p:cNvPr>
          <p:cNvSpPr/>
          <p:nvPr/>
        </p:nvSpPr>
        <p:spPr>
          <a:xfrm>
            <a:off x="2107692" y="2679192"/>
            <a:ext cx="749808" cy="274320"/>
          </a:xfrm>
          <a:prstGeom prst="rect">
            <a:avLst/>
          </a:prstGeom>
          <a:noFill/>
          <a:ln/>
        </p:spPr>
        <p:txBody>
          <a:bodyPr wrap="square" lIns="0" tIns="0" rIns="0" bIns="0" rtlCol="0" anchor="t"/>
          <a:lstStyle/>
          <a:p>
            <a:pPr marL="0" indent="0" algn="ctr">
              <a:lnSpc>
                <a:spcPct val="95000"/>
              </a:lnSpc>
              <a:buNone/>
            </a:pPr>
            <a:r>
              <a:rPr lang="en-US" sz="640">
                <a:solidFill>
                  <a:srgbClr val="1A1A1A"/>
                </a:solidFill>
                <a:latin typeface="Arial" pitchFamily="34" charset="0"/>
                <a:ea typeface="Arial" pitchFamily="34" charset="-122"/>
                <a:cs typeface="Arial" pitchFamily="34" charset="-120"/>
              </a:rPr>
              <a:t>Fruit &amp; veg peelings</a:t>
            </a:r>
            <a:endParaRPr lang="en-US" sz="640"/>
          </a:p>
        </p:txBody>
      </p:sp>
      <p:pic>
        <p:nvPicPr>
          <p:cNvPr id="26" name="Image 2" descr="Plate leftovers"/>
          <p:cNvPicPr>
            <a:picLocks noChangeAspect="1"/>
          </p:cNvPicPr>
          <p:nvPr/>
        </p:nvPicPr>
        <p:blipFill>
          <a:blip r:embed="rId5"/>
          <a:stretch>
            <a:fillRect/>
          </a:stretch>
        </p:blipFill>
        <p:spPr>
          <a:xfrm>
            <a:off x="2948940" y="2276314"/>
            <a:ext cx="457200" cy="293693"/>
          </a:xfrm>
          <a:prstGeom prst="rect">
            <a:avLst/>
          </a:prstGeom>
        </p:spPr>
      </p:pic>
      <p:sp>
        <p:nvSpPr>
          <p:cNvPr id="27" name="Allowed or not allowed badge">
            <a:extLst>
              <a:ext uri="{C183D7F6-B498-43B3-948B-1728B52AA6E4}">
                <adec:decorative xmlns:adec="http://schemas.microsoft.com/office/drawing/2017/decorative" val="1"/>
              </a:ext>
            </a:extLst>
          </p:cNvPr>
          <p:cNvSpPr/>
          <p:nvPr/>
        </p:nvSpPr>
        <p:spPr>
          <a:xfrm>
            <a:off x="3287268" y="2167128"/>
            <a:ext cx="219456" cy="219456"/>
          </a:xfrm>
          <a:prstGeom prst="ellipse">
            <a:avLst/>
          </a:prstGeom>
          <a:solidFill>
            <a:srgbClr val="15803D"/>
          </a:solidFill>
          <a:ln w="15875">
            <a:solidFill>
              <a:srgbClr val="FFFFFF"/>
            </a:solidFill>
            <a:prstDash val="solid"/>
          </a:ln>
        </p:spPr>
        <p:txBody>
          <a:bodyPr/>
          <a:lstStyle/>
          <a:p>
            <a:endParaRPr lang="en-GB"/>
          </a:p>
        </p:txBody>
      </p:sp>
      <p:sp>
        <p:nvSpPr>
          <p:cNvPr id="28" name="Text 23"/>
          <p:cNvSpPr/>
          <p:nvPr/>
        </p:nvSpPr>
        <p:spPr>
          <a:xfrm>
            <a:off x="3287268" y="2167128"/>
            <a:ext cx="219456" cy="219456"/>
          </a:xfrm>
          <a:prstGeom prst="rect">
            <a:avLst/>
          </a:prstGeom>
          <a:noFill/>
          <a:ln/>
        </p:spPr>
        <p:txBody>
          <a:bodyPr wrap="square" lIns="0" tIns="0" rIns="0" bIns="0" rtlCol="0" anchor="ctr"/>
          <a:lstStyle/>
          <a:p>
            <a:pPr marL="0" indent="0" algn="ctr">
              <a:buNone/>
            </a:pPr>
            <a:r>
              <a:rPr lang="en-US" sz="1000" b="1">
                <a:solidFill>
                  <a:srgbClr val="FFFFFF"/>
                </a:solidFill>
                <a:latin typeface="Arial" pitchFamily="34" charset="0"/>
                <a:ea typeface="Arial" pitchFamily="34" charset="-122"/>
                <a:cs typeface="Arial" pitchFamily="34" charset="-120"/>
              </a:rPr>
              <a:t>✓</a:t>
            </a:r>
            <a:endParaRPr lang="en-US" sz="1000"/>
          </a:p>
        </p:txBody>
      </p:sp>
      <p:sp>
        <p:nvSpPr>
          <p:cNvPr id="29" name="Text 24">
            <a:extLst>
              <a:ext uri="{C183D7F6-B498-43B3-948B-1728B52AA6E4}">
                <adec:decorative xmlns:adec="http://schemas.microsoft.com/office/drawing/2017/decorative" val="0"/>
              </a:ext>
            </a:extLst>
          </p:cNvPr>
          <p:cNvSpPr/>
          <p:nvPr/>
        </p:nvSpPr>
        <p:spPr>
          <a:xfrm>
            <a:off x="2802636" y="2679192"/>
            <a:ext cx="749808" cy="274320"/>
          </a:xfrm>
          <a:prstGeom prst="rect">
            <a:avLst/>
          </a:prstGeom>
          <a:noFill/>
          <a:ln/>
        </p:spPr>
        <p:txBody>
          <a:bodyPr wrap="square" lIns="0" tIns="0" rIns="0" bIns="0" rtlCol="0" anchor="t"/>
          <a:lstStyle/>
          <a:p>
            <a:pPr marL="0" indent="0" algn="ctr">
              <a:lnSpc>
                <a:spcPct val="95000"/>
              </a:lnSpc>
              <a:buNone/>
            </a:pPr>
            <a:r>
              <a:rPr lang="en-US" sz="640">
                <a:solidFill>
                  <a:srgbClr val="1A1A1A"/>
                </a:solidFill>
                <a:latin typeface="Arial" pitchFamily="34" charset="0"/>
                <a:ea typeface="Arial" pitchFamily="34" charset="-122"/>
                <a:cs typeface="Arial" pitchFamily="34" charset="-120"/>
              </a:rPr>
              <a:t>Plate leftovers</a:t>
            </a:r>
            <a:endParaRPr lang="en-US" sz="640"/>
          </a:p>
        </p:txBody>
      </p:sp>
      <p:pic>
        <p:nvPicPr>
          <p:cNvPr id="30" name="Image 3" descr="Meat, fish &amp; bones"/>
          <p:cNvPicPr>
            <a:picLocks noChangeAspect="1"/>
          </p:cNvPicPr>
          <p:nvPr/>
        </p:nvPicPr>
        <p:blipFill>
          <a:blip r:embed="rId6"/>
          <a:stretch>
            <a:fillRect/>
          </a:stretch>
        </p:blipFill>
        <p:spPr>
          <a:xfrm>
            <a:off x="3643884" y="2259417"/>
            <a:ext cx="457200" cy="327487"/>
          </a:xfrm>
          <a:prstGeom prst="rect">
            <a:avLst/>
          </a:prstGeom>
        </p:spPr>
      </p:pic>
      <p:sp>
        <p:nvSpPr>
          <p:cNvPr id="31" name="Allowed or not allowed badge">
            <a:extLst>
              <a:ext uri="{C183D7F6-B498-43B3-948B-1728B52AA6E4}">
                <adec:decorative xmlns:adec="http://schemas.microsoft.com/office/drawing/2017/decorative" val="1"/>
              </a:ext>
            </a:extLst>
          </p:cNvPr>
          <p:cNvSpPr/>
          <p:nvPr/>
        </p:nvSpPr>
        <p:spPr>
          <a:xfrm>
            <a:off x="3982212" y="2167128"/>
            <a:ext cx="219456" cy="219456"/>
          </a:xfrm>
          <a:prstGeom prst="ellipse">
            <a:avLst/>
          </a:prstGeom>
          <a:solidFill>
            <a:srgbClr val="15803D"/>
          </a:solidFill>
          <a:ln w="15875">
            <a:solidFill>
              <a:srgbClr val="FFFFFF"/>
            </a:solidFill>
            <a:prstDash val="solid"/>
          </a:ln>
        </p:spPr>
        <p:txBody>
          <a:bodyPr/>
          <a:lstStyle/>
          <a:p>
            <a:endParaRPr lang="en-GB"/>
          </a:p>
        </p:txBody>
      </p:sp>
      <p:sp>
        <p:nvSpPr>
          <p:cNvPr id="32" name="Text 26"/>
          <p:cNvSpPr/>
          <p:nvPr/>
        </p:nvSpPr>
        <p:spPr>
          <a:xfrm>
            <a:off x="3982212" y="2167128"/>
            <a:ext cx="219456" cy="219456"/>
          </a:xfrm>
          <a:prstGeom prst="rect">
            <a:avLst/>
          </a:prstGeom>
          <a:noFill/>
          <a:ln/>
        </p:spPr>
        <p:txBody>
          <a:bodyPr wrap="square" lIns="0" tIns="0" rIns="0" bIns="0" rtlCol="0" anchor="ctr"/>
          <a:lstStyle/>
          <a:p>
            <a:pPr marL="0" indent="0" algn="ctr">
              <a:buNone/>
            </a:pPr>
            <a:r>
              <a:rPr lang="en-US" sz="1000" b="1">
                <a:solidFill>
                  <a:srgbClr val="FFFFFF"/>
                </a:solidFill>
                <a:latin typeface="Arial" pitchFamily="34" charset="0"/>
                <a:ea typeface="Arial" pitchFamily="34" charset="-122"/>
                <a:cs typeface="Arial" pitchFamily="34" charset="-120"/>
              </a:rPr>
              <a:t>✓</a:t>
            </a:r>
            <a:endParaRPr lang="en-US" sz="1000"/>
          </a:p>
        </p:txBody>
      </p:sp>
      <p:sp>
        <p:nvSpPr>
          <p:cNvPr id="33" name="Text 27">
            <a:extLst>
              <a:ext uri="{C183D7F6-B498-43B3-948B-1728B52AA6E4}">
                <adec:decorative xmlns:adec="http://schemas.microsoft.com/office/drawing/2017/decorative" val="0"/>
              </a:ext>
            </a:extLst>
          </p:cNvPr>
          <p:cNvSpPr/>
          <p:nvPr/>
        </p:nvSpPr>
        <p:spPr>
          <a:xfrm>
            <a:off x="3497580" y="2679192"/>
            <a:ext cx="749808" cy="274320"/>
          </a:xfrm>
          <a:prstGeom prst="rect">
            <a:avLst/>
          </a:prstGeom>
          <a:noFill/>
          <a:ln/>
        </p:spPr>
        <p:txBody>
          <a:bodyPr wrap="square" lIns="0" tIns="0" rIns="0" bIns="0" rtlCol="0" anchor="t"/>
          <a:lstStyle/>
          <a:p>
            <a:pPr marL="0" indent="0" algn="ctr">
              <a:lnSpc>
                <a:spcPct val="95000"/>
              </a:lnSpc>
              <a:buNone/>
            </a:pPr>
            <a:r>
              <a:rPr lang="en-US" sz="640">
                <a:solidFill>
                  <a:srgbClr val="1A1A1A"/>
                </a:solidFill>
                <a:latin typeface="Arial" pitchFamily="34" charset="0"/>
                <a:ea typeface="Arial" pitchFamily="34" charset="-122"/>
                <a:cs typeface="Arial" pitchFamily="34" charset="-120"/>
              </a:rPr>
              <a:t>Meat, fish &amp; bones</a:t>
            </a:r>
            <a:endParaRPr lang="en-US" sz="640"/>
          </a:p>
        </p:txBody>
      </p:sp>
      <p:pic>
        <p:nvPicPr>
          <p:cNvPr id="34" name="Image 4" descr="Bread, rice &amp; pasta"/>
          <p:cNvPicPr>
            <a:picLocks noChangeAspect="1"/>
          </p:cNvPicPr>
          <p:nvPr/>
        </p:nvPicPr>
        <p:blipFill>
          <a:blip r:embed="rId7"/>
          <a:stretch>
            <a:fillRect/>
          </a:stretch>
        </p:blipFill>
        <p:spPr>
          <a:xfrm>
            <a:off x="4338828" y="2194560"/>
            <a:ext cx="457200" cy="457200"/>
          </a:xfrm>
          <a:prstGeom prst="rect">
            <a:avLst/>
          </a:prstGeom>
        </p:spPr>
      </p:pic>
      <p:sp>
        <p:nvSpPr>
          <p:cNvPr id="35" name="Allowed or not allowed badge">
            <a:extLst>
              <a:ext uri="{C183D7F6-B498-43B3-948B-1728B52AA6E4}">
                <adec:decorative xmlns:adec="http://schemas.microsoft.com/office/drawing/2017/decorative" val="1"/>
              </a:ext>
            </a:extLst>
          </p:cNvPr>
          <p:cNvSpPr/>
          <p:nvPr/>
        </p:nvSpPr>
        <p:spPr>
          <a:xfrm>
            <a:off x="4677156" y="2167128"/>
            <a:ext cx="219456" cy="219456"/>
          </a:xfrm>
          <a:prstGeom prst="ellipse">
            <a:avLst/>
          </a:prstGeom>
          <a:solidFill>
            <a:srgbClr val="15803D"/>
          </a:solidFill>
          <a:ln w="15875">
            <a:solidFill>
              <a:srgbClr val="FFFFFF"/>
            </a:solidFill>
            <a:prstDash val="solid"/>
          </a:ln>
        </p:spPr>
        <p:txBody>
          <a:bodyPr/>
          <a:lstStyle/>
          <a:p>
            <a:endParaRPr lang="en-GB"/>
          </a:p>
        </p:txBody>
      </p:sp>
      <p:sp>
        <p:nvSpPr>
          <p:cNvPr id="36" name="Text 29"/>
          <p:cNvSpPr/>
          <p:nvPr/>
        </p:nvSpPr>
        <p:spPr>
          <a:xfrm>
            <a:off x="4677156" y="2167128"/>
            <a:ext cx="219456" cy="219456"/>
          </a:xfrm>
          <a:prstGeom prst="rect">
            <a:avLst/>
          </a:prstGeom>
          <a:noFill/>
          <a:ln/>
        </p:spPr>
        <p:txBody>
          <a:bodyPr wrap="square" lIns="0" tIns="0" rIns="0" bIns="0" rtlCol="0" anchor="ctr"/>
          <a:lstStyle/>
          <a:p>
            <a:pPr marL="0" indent="0" algn="ctr">
              <a:buNone/>
            </a:pPr>
            <a:r>
              <a:rPr lang="en-US" sz="1000" b="1">
                <a:solidFill>
                  <a:srgbClr val="FFFFFF"/>
                </a:solidFill>
                <a:latin typeface="Arial" pitchFamily="34" charset="0"/>
                <a:ea typeface="Arial" pitchFamily="34" charset="-122"/>
                <a:cs typeface="Arial" pitchFamily="34" charset="-120"/>
              </a:rPr>
              <a:t>✓</a:t>
            </a:r>
            <a:endParaRPr lang="en-US" sz="1000"/>
          </a:p>
        </p:txBody>
      </p:sp>
      <p:sp>
        <p:nvSpPr>
          <p:cNvPr id="37" name="Text 30">
            <a:extLst>
              <a:ext uri="{C183D7F6-B498-43B3-948B-1728B52AA6E4}">
                <adec:decorative xmlns:adec="http://schemas.microsoft.com/office/drawing/2017/decorative" val="0"/>
              </a:ext>
            </a:extLst>
          </p:cNvPr>
          <p:cNvSpPr/>
          <p:nvPr/>
        </p:nvSpPr>
        <p:spPr>
          <a:xfrm>
            <a:off x="4192524" y="2679192"/>
            <a:ext cx="749808" cy="274320"/>
          </a:xfrm>
          <a:prstGeom prst="rect">
            <a:avLst/>
          </a:prstGeom>
          <a:noFill/>
          <a:ln/>
        </p:spPr>
        <p:txBody>
          <a:bodyPr wrap="square" lIns="0" tIns="0" rIns="0" bIns="0" rtlCol="0" anchor="t"/>
          <a:lstStyle/>
          <a:p>
            <a:pPr marL="0" indent="0" algn="ctr">
              <a:lnSpc>
                <a:spcPct val="95000"/>
              </a:lnSpc>
              <a:buNone/>
            </a:pPr>
            <a:r>
              <a:rPr lang="en-US" sz="640">
                <a:solidFill>
                  <a:srgbClr val="1A1A1A"/>
                </a:solidFill>
                <a:latin typeface="Arial" pitchFamily="34" charset="0"/>
                <a:ea typeface="Arial" pitchFamily="34" charset="-122"/>
                <a:cs typeface="Arial" pitchFamily="34" charset="-120"/>
              </a:rPr>
              <a:t>Bread, rice &amp; pasta</a:t>
            </a:r>
            <a:endParaRPr lang="en-US" sz="640"/>
          </a:p>
        </p:txBody>
      </p:sp>
      <p:pic>
        <p:nvPicPr>
          <p:cNvPr id="38" name="Image 5" descr="Dairy &amp; eggshells"/>
          <p:cNvPicPr>
            <a:picLocks noChangeAspect="1"/>
          </p:cNvPicPr>
          <p:nvPr/>
        </p:nvPicPr>
        <p:blipFill>
          <a:blip r:embed="rId8"/>
          <a:stretch>
            <a:fillRect/>
          </a:stretch>
        </p:blipFill>
        <p:spPr>
          <a:xfrm>
            <a:off x="5033772" y="2274269"/>
            <a:ext cx="457200" cy="297782"/>
          </a:xfrm>
          <a:prstGeom prst="rect">
            <a:avLst/>
          </a:prstGeom>
        </p:spPr>
      </p:pic>
      <p:sp>
        <p:nvSpPr>
          <p:cNvPr id="39" name="Allowed or not allowed badge">
            <a:extLst>
              <a:ext uri="{C183D7F6-B498-43B3-948B-1728B52AA6E4}">
                <adec:decorative xmlns:adec="http://schemas.microsoft.com/office/drawing/2017/decorative" val="1"/>
              </a:ext>
            </a:extLst>
          </p:cNvPr>
          <p:cNvSpPr/>
          <p:nvPr/>
        </p:nvSpPr>
        <p:spPr>
          <a:xfrm>
            <a:off x="5372100" y="2167128"/>
            <a:ext cx="219456" cy="219456"/>
          </a:xfrm>
          <a:prstGeom prst="ellipse">
            <a:avLst/>
          </a:prstGeom>
          <a:solidFill>
            <a:srgbClr val="15803D"/>
          </a:solidFill>
          <a:ln w="15875">
            <a:solidFill>
              <a:srgbClr val="FFFFFF"/>
            </a:solidFill>
            <a:prstDash val="solid"/>
          </a:ln>
        </p:spPr>
        <p:txBody>
          <a:bodyPr/>
          <a:lstStyle/>
          <a:p>
            <a:endParaRPr lang="en-GB"/>
          </a:p>
        </p:txBody>
      </p:sp>
      <p:sp>
        <p:nvSpPr>
          <p:cNvPr id="40" name="Text 32"/>
          <p:cNvSpPr/>
          <p:nvPr/>
        </p:nvSpPr>
        <p:spPr>
          <a:xfrm>
            <a:off x="5372100" y="2167128"/>
            <a:ext cx="219456" cy="219456"/>
          </a:xfrm>
          <a:prstGeom prst="rect">
            <a:avLst/>
          </a:prstGeom>
          <a:noFill/>
          <a:ln/>
        </p:spPr>
        <p:txBody>
          <a:bodyPr wrap="square" lIns="0" tIns="0" rIns="0" bIns="0" rtlCol="0" anchor="ctr"/>
          <a:lstStyle/>
          <a:p>
            <a:pPr marL="0" indent="0" algn="ctr">
              <a:buNone/>
            </a:pPr>
            <a:r>
              <a:rPr lang="en-US" sz="1000" b="1">
                <a:solidFill>
                  <a:srgbClr val="FFFFFF"/>
                </a:solidFill>
                <a:latin typeface="Arial" pitchFamily="34" charset="0"/>
                <a:ea typeface="Arial" pitchFamily="34" charset="-122"/>
                <a:cs typeface="Arial" pitchFamily="34" charset="-120"/>
              </a:rPr>
              <a:t>✓</a:t>
            </a:r>
            <a:endParaRPr lang="en-US" sz="1000"/>
          </a:p>
        </p:txBody>
      </p:sp>
      <p:sp>
        <p:nvSpPr>
          <p:cNvPr id="41" name="Text 33">
            <a:extLst>
              <a:ext uri="{C183D7F6-B498-43B3-948B-1728B52AA6E4}">
                <adec:decorative xmlns:adec="http://schemas.microsoft.com/office/drawing/2017/decorative" val="0"/>
              </a:ext>
            </a:extLst>
          </p:cNvPr>
          <p:cNvSpPr/>
          <p:nvPr/>
        </p:nvSpPr>
        <p:spPr>
          <a:xfrm>
            <a:off x="4887468" y="2679192"/>
            <a:ext cx="749808" cy="274320"/>
          </a:xfrm>
          <a:prstGeom prst="rect">
            <a:avLst/>
          </a:prstGeom>
          <a:noFill/>
          <a:ln/>
        </p:spPr>
        <p:txBody>
          <a:bodyPr wrap="square" lIns="0" tIns="0" rIns="0" bIns="0" rtlCol="0" anchor="t"/>
          <a:lstStyle/>
          <a:p>
            <a:pPr marL="0" indent="0" algn="ctr">
              <a:lnSpc>
                <a:spcPct val="95000"/>
              </a:lnSpc>
              <a:buNone/>
            </a:pPr>
            <a:r>
              <a:rPr lang="en-US" sz="640">
                <a:solidFill>
                  <a:srgbClr val="1A1A1A"/>
                </a:solidFill>
                <a:latin typeface="Arial" pitchFamily="34" charset="0"/>
                <a:ea typeface="Arial" pitchFamily="34" charset="-122"/>
                <a:cs typeface="Arial" pitchFamily="34" charset="-120"/>
              </a:rPr>
              <a:t>Dairy &amp; eggshells</a:t>
            </a:r>
            <a:endParaRPr lang="en-US" sz="640"/>
          </a:p>
        </p:txBody>
      </p:sp>
      <p:pic>
        <p:nvPicPr>
          <p:cNvPr id="42" name="Image 6" descr="Tea bags &amp; coffee"/>
          <p:cNvPicPr>
            <a:picLocks noChangeAspect="1"/>
          </p:cNvPicPr>
          <p:nvPr/>
        </p:nvPicPr>
        <p:blipFill>
          <a:blip r:embed="rId9"/>
          <a:stretch>
            <a:fillRect/>
          </a:stretch>
        </p:blipFill>
        <p:spPr>
          <a:xfrm>
            <a:off x="5728716" y="2247445"/>
            <a:ext cx="457200" cy="351430"/>
          </a:xfrm>
          <a:prstGeom prst="rect">
            <a:avLst/>
          </a:prstGeom>
        </p:spPr>
      </p:pic>
      <p:sp>
        <p:nvSpPr>
          <p:cNvPr id="43" name="Allowed or not allowed badge">
            <a:extLst>
              <a:ext uri="{C183D7F6-B498-43B3-948B-1728B52AA6E4}">
                <adec:decorative xmlns:adec="http://schemas.microsoft.com/office/drawing/2017/decorative" val="1"/>
              </a:ext>
            </a:extLst>
          </p:cNvPr>
          <p:cNvSpPr/>
          <p:nvPr/>
        </p:nvSpPr>
        <p:spPr>
          <a:xfrm>
            <a:off x="6067044" y="2167128"/>
            <a:ext cx="219456" cy="219456"/>
          </a:xfrm>
          <a:prstGeom prst="ellipse">
            <a:avLst/>
          </a:prstGeom>
          <a:solidFill>
            <a:srgbClr val="15803D"/>
          </a:solidFill>
          <a:ln w="15875">
            <a:solidFill>
              <a:srgbClr val="FFFFFF"/>
            </a:solidFill>
            <a:prstDash val="solid"/>
          </a:ln>
        </p:spPr>
        <p:txBody>
          <a:bodyPr/>
          <a:lstStyle/>
          <a:p>
            <a:endParaRPr lang="en-GB"/>
          </a:p>
        </p:txBody>
      </p:sp>
      <p:sp>
        <p:nvSpPr>
          <p:cNvPr id="44" name="Text 35"/>
          <p:cNvSpPr/>
          <p:nvPr/>
        </p:nvSpPr>
        <p:spPr>
          <a:xfrm>
            <a:off x="6067044" y="2167128"/>
            <a:ext cx="219456" cy="219456"/>
          </a:xfrm>
          <a:prstGeom prst="rect">
            <a:avLst/>
          </a:prstGeom>
          <a:noFill/>
          <a:ln/>
        </p:spPr>
        <p:txBody>
          <a:bodyPr wrap="square" lIns="0" tIns="0" rIns="0" bIns="0" rtlCol="0" anchor="ctr"/>
          <a:lstStyle/>
          <a:p>
            <a:pPr marL="0" indent="0" algn="ctr">
              <a:buNone/>
            </a:pPr>
            <a:r>
              <a:rPr lang="en-US" sz="1000" b="1">
                <a:solidFill>
                  <a:srgbClr val="FFFFFF"/>
                </a:solidFill>
                <a:latin typeface="Arial" pitchFamily="34" charset="0"/>
                <a:ea typeface="Arial" pitchFamily="34" charset="-122"/>
                <a:cs typeface="Arial" pitchFamily="34" charset="-120"/>
              </a:rPr>
              <a:t>✓</a:t>
            </a:r>
            <a:endParaRPr lang="en-US" sz="1000"/>
          </a:p>
        </p:txBody>
      </p:sp>
      <p:sp>
        <p:nvSpPr>
          <p:cNvPr id="45" name="Text 36"/>
          <p:cNvSpPr/>
          <p:nvPr/>
        </p:nvSpPr>
        <p:spPr>
          <a:xfrm>
            <a:off x="5582412" y="2679192"/>
            <a:ext cx="749808" cy="274320"/>
          </a:xfrm>
          <a:prstGeom prst="rect">
            <a:avLst/>
          </a:prstGeom>
          <a:noFill/>
          <a:ln/>
        </p:spPr>
        <p:txBody>
          <a:bodyPr wrap="square" lIns="0" tIns="0" rIns="0" bIns="0" rtlCol="0" anchor="t"/>
          <a:lstStyle/>
          <a:p>
            <a:pPr marL="0" indent="0" algn="ctr">
              <a:lnSpc>
                <a:spcPct val="95000"/>
              </a:lnSpc>
              <a:buNone/>
            </a:pPr>
            <a:r>
              <a:rPr lang="en-US" sz="640">
                <a:solidFill>
                  <a:srgbClr val="1A1A1A"/>
                </a:solidFill>
                <a:latin typeface="Arial" pitchFamily="34" charset="0"/>
                <a:ea typeface="Arial" pitchFamily="34" charset="-122"/>
                <a:cs typeface="Arial" pitchFamily="34" charset="-120"/>
              </a:rPr>
              <a:t>Tea bags &amp; coffee</a:t>
            </a:r>
            <a:endParaRPr lang="en-US" sz="640"/>
          </a:p>
        </p:txBody>
      </p:sp>
      <p:sp>
        <p:nvSpPr>
          <p:cNvPr id="46" name="Text 37">
            <a:extLst>
              <a:ext uri="{C183D7F6-B498-43B3-948B-1728B52AA6E4}">
                <adec:decorative xmlns:adec="http://schemas.microsoft.com/office/drawing/2017/decorative" val="0"/>
              </a:ext>
            </a:extLst>
          </p:cNvPr>
          <p:cNvSpPr/>
          <p:nvPr/>
        </p:nvSpPr>
        <p:spPr>
          <a:xfrm>
            <a:off x="1993392" y="3054096"/>
            <a:ext cx="5257800" cy="164592"/>
          </a:xfrm>
          <a:prstGeom prst="rect">
            <a:avLst/>
          </a:prstGeom>
          <a:noFill/>
          <a:ln/>
        </p:spPr>
        <p:txBody>
          <a:bodyPr wrap="square" lIns="0" tIns="0" rIns="0" bIns="0" rtlCol="0" anchor="ctr"/>
          <a:lstStyle/>
          <a:p>
            <a:pPr marL="0" indent="0">
              <a:buNone/>
            </a:pPr>
            <a:r>
              <a:rPr lang="en-US" sz="850" b="1" kern="0" spc="60">
                <a:solidFill>
                  <a:srgbClr val="C10000"/>
                </a:solidFill>
                <a:latin typeface="Arial" pitchFamily="34" charset="0"/>
                <a:ea typeface="Arial" pitchFamily="34" charset="-122"/>
                <a:cs typeface="Arial" pitchFamily="34" charset="-120"/>
              </a:rPr>
              <a:t>✗  NO THANKS</a:t>
            </a:r>
            <a:endParaRPr lang="en-US" sz="850"/>
          </a:p>
        </p:txBody>
      </p:sp>
      <p:pic>
        <p:nvPicPr>
          <p:cNvPr id="47" name="Image 7" descr="No packaging"/>
          <p:cNvPicPr>
            <a:picLocks noChangeAspect="1"/>
          </p:cNvPicPr>
          <p:nvPr/>
        </p:nvPicPr>
        <p:blipFill>
          <a:blip r:embed="rId10"/>
          <a:stretch>
            <a:fillRect/>
          </a:stretch>
        </p:blipFill>
        <p:spPr>
          <a:xfrm>
            <a:off x="2253996" y="3314058"/>
            <a:ext cx="457200" cy="339612"/>
          </a:xfrm>
          <a:prstGeom prst="rect">
            <a:avLst/>
          </a:prstGeom>
        </p:spPr>
      </p:pic>
      <p:sp>
        <p:nvSpPr>
          <p:cNvPr id="48" name="Allowed or not allowed badge">
            <a:extLst>
              <a:ext uri="{C183D7F6-B498-43B3-948B-1728B52AA6E4}">
                <adec:decorative xmlns:adec="http://schemas.microsoft.com/office/drawing/2017/decorative" val="1"/>
              </a:ext>
            </a:extLst>
          </p:cNvPr>
          <p:cNvSpPr/>
          <p:nvPr/>
        </p:nvSpPr>
        <p:spPr>
          <a:xfrm>
            <a:off x="2592324" y="3227832"/>
            <a:ext cx="219456" cy="219456"/>
          </a:xfrm>
          <a:prstGeom prst="ellipse">
            <a:avLst/>
          </a:prstGeom>
          <a:solidFill>
            <a:srgbClr val="C10000"/>
          </a:solidFill>
          <a:ln w="15875">
            <a:solidFill>
              <a:srgbClr val="FFFFFF"/>
            </a:solidFill>
            <a:prstDash val="solid"/>
          </a:ln>
        </p:spPr>
        <p:txBody>
          <a:bodyPr/>
          <a:lstStyle/>
          <a:p>
            <a:endParaRPr lang="en-GB"/>
          </a:p>
        </p:txBody>
      </p:sp>
      <p:sp>
        <p:nvSpPr>
          <p:cNvPr id="49" name="Text 39"/>
          <p:cNvSpPr/>
          <p:nvPr/>
        </p:nvSpPr>
        <p:spPr>
          <a:xfrm>
            <a:off x="2592324" y="3227832"/>
            <a:ext cx="219456" cy="219456"/>
          </a:xfrm>
          <a:prstGeom prst="rect">
            <a:avLst/>
          </a:prstGeom>
          <a:noFill/>
          <a:ln/>
        </p:spPr>
        <p:txBody>
          <a:bodyPr wrap="square" lIns="0" tIns="0" rIns="0" bIns="0" rtlCol="0" anchor="ctr"/>
          <a:lstStyle/>
          <a:p>
            <a:pPr marL="0" indent="0" algn="ctr">
              <a:buNone/>
            </a:pPr>
            <a:r>
              <a:rPr lang="en-US" sz="1000" b="1">
                <a:solidFill>
                  <a:srgbClr val="FFFFFF"/>
                </a:solidFill>
                <a:latin typeface="Arial" pitchFamily="34" charset="0"/>
                <a:ea typeface="Arial" pitchFamily="34" charset="-122"/>
                <a:cs typeface="Arial" pitchFamily="34" charset="-120"/>
              </a:rPr>
              <a:t>✗</a:t>
            </a:r>
            <a:endParaRPr lang="en-US" sz="1000"/>
          </a:p>
        </p:txBody>
      </p:sp>
      <p:sp>
        <p:nvSpPr>
          <p:cNvPr id="50" name="Text 40">
            <a:extLst>
              <a:ext uri="{C183D7F6-B498-43B3-948B-1728B52AA6E4}">
                <adec:decorative xmlns:adec="http://schemas.microsoft.com/office/drawing/2017/decorative" val="0"/>
              </a:ext>
            </a:extLst>
          </p:cNvPr>
          <p:cNvSpPr/>
          <p:nvPr/>
        </p:nvSpPr>
        <p:spPr>
          <a:xfrm>
            <a:off x="2107692" y="3739896"/>
            <a:ext cx="749808" cy="274320"/>
          </a:xfrm>
          <a:prstGeom prst="rect">
            <a:avLst/>
          </a:prstGeom>
          <a:noFill/>
          <a:ln/>
        </p:spPr>
        <p:txBody>
          <a:bodyPr wrap="square" lIns="0" tIns="0" rIns="0" bIns="0" rtlCol="0" anchor="t"/>
          <a:lstStyle/>
          <a:p>
            <a:pPr marL="0" indent="0" algn="ctr">
              <a:lnSpc>
                <a:spcPct val="95000"/>
              </a:lnSpc>
              <a:buNone/>
            </a:pPr>
            <a:r>
              <a:rPr lang="en-US" sz="640">
                <a:solidFill>
                  <a:srgbClr val="1A1A1A"/>
                </a:solidFill>
                <a:latin typeface="Arial" pitchFamily="34" charset="0"/>
                <a:ea typeface="Arial" pitchFamily="34" charset="-122"/>
                <a:cs typeface="Arial" pitchFamily="34" charset="-120"/>
              </a:rPr>
              <a:t>No packaging</a:t>
            </a:r>
            <a:endParaRPr lang="en-US" sz="640"/>
          </a:p>
        </p:txBody>
      </p:sp>
      <p:pic>
        <p:nvPicPr>
          <p:cNvPr id="51" name="Image 8" descr="No liquids or oil"/>
          <p:cNvPicPr>
            <a:picLocks noChangeAspect="1"/>
          </p:cNvPicPr>
          <p:nvPr/>
        </p:nvPicPr>
        <p:blipFill>
          <a:blip r:embed="rId11"/>
          <a:stretch>
            <a:fillRect/>
          </a:stretch>
        </p:blipFill>
        <p:spPr>
          <a:xfrm>
            <a:off x="2948940" y="3356908"/>
            <a:ext cx="457200" cy="253913"/>
          </a:xfrm>
          <a:prstGeom prst="rect">
            <a:avLst/>
          </a:prstGeom>
        </p:spPr>
      </p:pic>
      <p:sp>
        <p:nvSpPr>
          <p:cNvPr id="52" name="Allowed or not allowed badge">
            <a:extLst>
              <a:ext uri="{C183D7F6-B498-43B3-948B-1728B52AA6E4}">
                <adec:decorative xmlns:adec="http://schemas.microsoft.com/office/drawing/2017/decorative" val="1"/>
              </a:ext>
            </a:extLst>
          </p:cNvPr>
          <p:cNvSpPr/>
          <p:nvPr/>
        </p:nvSpPr>
        <p:spPr>
          <a:xfrm>
            <a:off x="3287268" y="3227832"/>
            <a:ext cx="219456" cy="219456"/>
          </a:xfrm>
          <a:prstGeom prst="ellipse">
            <a:avLst/>
          </a:prstGeom>
          <a:solidFill>
            <a:srgbClr val="C10000"/>
          </a:solidFill>
          <a:ln w="15875">
            <a:solidFill>
              <a:srgbClr val="FFFFFF"/>
            </a:solidFill>
            <a:prstDash val="solid"/>
          </a:ln>
        </p:spPr>
        <p:txBody>
          <a:bodyPr/>
          <a:lstStyle/>
          <a:p>
            <a:endParaRPr lang="en-GB"/>
          </a:p>
        </p:txBody>
      </p:sp>
      <p:sp>
        <p:nvSpPr>
          <p:cNvPr id="53" name="Text 42"/>
          <p:cNvSpPr/>
          <p:nvPr/>
        </p:nvSpPr>
        <p:spPr>
          <a:xfrm>
            <a:off x="3287268" y="3227832"/>
            <a:ext cx="219456" cy="219456"/>
          </a:xfrm>
          <a:prstGeom prst="rect">
            <a:avLst/>
          </a:prstGeom>
          <a:noFill/>
          <a:ln/>
        </p:spPr>
        <p:txBody>
          <a:bodyPr wrap="square" lIns="0" tIns="0" rIns="0" bIns="0" rtlCol="0" anchor="ctr"/>
          <a:lstStyle/>
          <a:p>
            <a:pPr marL="0" indent="0" algn="ctr">
              <a:buNone/>
            </a:pPr>
            <a:r>
              <a:rPr lang="en-US" sz="1000" b="1">
                <a:solidFill>
                  <a:srgbClr val="FFFFFF"/>
                </a:solidFill>
                <a:latin typeface="Arial" pitchFamily="34" charset="0"/>
                <a:ea typeface="Arial" pitchFamily="34" charset="-122"/>
                <a:cs typeface="Arial" pitchFamily="34" charset="-120"/>
              </a:rPr>
              <a:t>✗</a:t>
            </a:r>
            <a:endParaRPr lang="en-US" sz="1000"/>
          </a:p>
        </p:txBody>
      </p:sp>
      <p:sp>
        <p:nvSpPr>
          <p:cNvPr id="54" name="Text 43">
            <a:extLst>
              <a:ext uri="{C183D7F6-B498-43B3-948B-1728B52AA6E4}">
                <adec:decorative xmlns:adec="http://schemas.microsoft.com/office/drawing/2017/decorative" val="0"/>
              </a:ext>
            </a:extLst>
          </p:cNvPr>
          <p:cNvSpPr/>
          <p:nvPr/>
        </p:nvSpPr>
        <p:spPr>
          <a:xfrm>
            <a:off x="2802636" y="3739896"/>
            <a:ext cx="749808" cy="274320"/>
          </a:xfrm>
          <a:prstGeom prst="rect">
            <a:avLst/>
          </a:prstGeom>
          <a:noFill/>
          <a:ln/>
        </p:spPr>
        <p:txBody>
          <a:bodyPr wrap="square" lIns="0" tIns="0" rIns="0" bIns="0" rtlCol="0" anchor="t"/>
          <a:lstStyle/>
          <a:p>
            <a:pPr marL="0" indent="0" algn="ctr">
              <a:lnSpc>
                <a:spcPct val="95000"/>
              </a:lnSpc>
              <a:buNone/>
            </a:pPr>
            <a:r>
              <a:rPr lang="en-US" sz="640">
                <a:solidFill>
                  <a:srgbClr val="1A1A1A"/>
                </a:solidFill>
                <a:latin typeface="Arial" pitchFamily="34" charset="0"/>
                <a:ea typeface="Arial" pitchFamily="34" charset="-122"/>
                <a:cs typeface="Arial" pitchFamily="34" charset="-120"/>
              </a:rPr>
              <a:t>No liquids or oil</a:t>
            </a:r>
            <a:endParaRPr lang="en-US" sz="640"/>
          </a:p>
        </p:txBody>
      </p:sp>
      <p:pic>
        <p:nvPicPr>
          <p:cNvPr id="55" name="Image 9" descr="No garden waste"/>
          <p:cNvPicPr>
            <a:picLocks noChangeAspect="1"/>
          </p:cNvPicPr>
          <p:nvPr/>
        </p:nvPicPr>
        <p:blipFill>
          <a:blip r:embed="rId12"/>
          <a:stretch>
            <a:fillRect/>
          </a:stretch>
        </p:blipFill>
        <p:spPr>
          <a:xfrm>
            <a:off x="3643884" y="3343428"/>
            <a:ext cx="457200" cy="280872"/>
          </a:xfrm>
          <a:prstGeom prst="rect">
            <a:avLst/>
          </a:prstGeom>
        </p:spPr>
      </p:pic>
      <p:sp>
        <p:nvSpPr>
          <p:cNvPr id="56" name="Allowed or not allowed badge">
            <a:extLst>
              <a:ext uri="{C183D7F6-B498-43B3-948B-1728B52AA6E4}">
                <adec:decorative xmlns:adec="http://schemas.microsoft.com/office/drawing/2017/decorative" val="1"/>
              </a:ext>
            </a:extLst>
          </p:cNvPr>
          <p:cNvSpPr/>
          <p:nvPr/>
        </p:nvSpPr>
        <p:spPr>
          <a:xfrm>
            <a:off x="3982212" y="3227832"/>
            <a:ext cx="219456" cy="219456"/>
          </a:xfrm>
          <a:prstGeom prst="ellipse">
            <a:avLst/>
          </a:prstGeom>
          <a:solidFill>
            <a:srgbClr val="C10000"/>
          </a:solidFill>
          <a:ln w="15875">
            <a:solidFill>
              <a:srgbClr val="FFFFFF"/>
            </a:solidFill>
            <a:prstDash val="solid"/>
          </a:ln>
        </p:spPr>
        <p:txBody>
          <a:bodyPr/>
          <a:lstStyle/>
          <a:p>
            <a:endParaRPr lang="en-GB"/>
          </a:p>
        </p:txBody>
      </p:sp>
      <p:sp>
        <p:nvSpPr>
          <p:cNvPr id="57" name="Text 45"/>
          <p:cNvSpPr/>
          <p:nvPr/>
        </p:nvSpPr>
        <p:spPr>
          <a:xfrm>
            <a:off x="3982212" y="3227832"/>
            <a:ext cx="219456" cy="219456"/>
          </a:xfrm>
          <a:prstGeom prst="rect">
            <a:avLst/>
          </a:prstGeom>
          <a:noFill/>
          <a:ln/>
        </p:spPr>
        <p:txBody>
          <a:bodyPr wrap="square" lIns="0" tIns="0" rIns="0" bIns="0" rtlCol="0" anchor="ctr"/>
          <a:lstStyle/>
          <a:p>
            <a:pPr marL="0" indent="0" algn="ctr">
              <a:buNone/>
            </a:pPr>
            <a:r>
              <a:rPr lang="en-US" sz="1000" b="1">
                <a:solidFill>
                  <a:srgbClr val="FFFFFF"/>
                </a:solidFill>
                <a:latin typeface="Arial" pitchFamily="34" charset="0"/>
                <a:ea typeface="Arial" pitchFamily="34" charset="-122"/>
                <a:cs typeface="Arial" pitchFamily="34" charset="-120"/>
              </a:rPr>
              <a:t>✗</a:t>
            </a:r>
            <a:endParaRPr lang="en-US" sz="1000"/>
          </a:p>
        </p:txBody>
      </p:sp>
      <p:sp>
        <p:nvSpPr>
          <p:cNvPr id="58" name="Text 46">
            <a:extLst>
              <a:ext uri="{C183D7F6-B498-43B3-948B-1728B52AA6E4}">
                <adec:decorative xmlns:adec="http://schemas.microsoft.com/office/drawing/2017/decorative" val="0"/>
              </a:ext>
            </a:extLst>
          </p:cNvPr>
          <p:cNvSpPr/>
          <p:nvPr/>
        </p:nvSpPr>
        <p:spPr>
          <a:xfrm>
            <a:off x="3497580" y="3739896"/>
            <a:ext cx="749808" cy="274320"/>
          </a:xfrm>
          <a:prstGeom prst="rect">
            <a:avLst/>
          </a:prstGeom>
          <a:noFill/>
          <a:ln/>
        </p:spPr>
        <p:txBody>
          <a:bodyPr wrap="square" lIns="0" tIns="0" rIns="0" bIns="0" rtlCol="0" anchor="t"/>
          <a:lstStyle/>
          <a:p>
            <a:pPr marL="0" indent="0" algn="ctr">
              <a:lnSpc>
                <a:spcPct val="95000"/>
              </a:lnSpc>
              <a:buNone/>
            </a:pPr>
            <a:r>
              <a:rPr lang="en-US" sz="640">
                <a:solidFill>
                  <a:srgbClr val="1A1A1A"/>
                </a:solidFill>
                <a:latin typeface="Arial" pitchFamily="34" charset="0"/>
                <a:ea typeface="Arial" pitchFamily="34" charset="-122"/>
                <a:cs typeface="Arial" pitchFamily="34" charset="-120"/>
              </a:rPr>
              <a:t>No garden waste</a:t>
            </a:r>
            <a:endParaRPr lang="en-US" sz="640"/>
          </a:p>
        </p:txBody>
      </p:sp>
      <p:pic>
        <p:nvPicPr>
          <p:cNvPr id="59" name="Image 10" descr="No nappies"/>
          <p:cNvPicPr>
            <a:picLocks noChangeAspect="1"/>
          </p:cNvPicPr>
          <p:nvPr/>
        </p:nvPicPr>
        <p:blipFill>
          <a:blip r:embed="rId13"/>
          <a:stretch>
            <a:fillRect/>
          </a:stretch>
        </p:blipFill>
        <p:spPr>
          <a:xfrm>
            <a:off x="4338828" y="3305889"/>
            <a:ext cx="457200" cy="355950"/>
          </a:xfrm>
          <a:prstGeom prst="rect">
            <a:avLst/>
          </a:prstGeom>
        </p:spPr>
      </p:pic>
      <p:sp>
        <p:nvSpPr>
          <p:cNvPr id="60" name="Allowed or not allowed badge">
            <a:extLst>
              <a:ext uri="{C183D7F6-B498-43B3-948B-1728B52AA6E4}">
                <adec:decorative xmlns:adec="http://schemas.microsoft.com/office/drawing/2017/decorative" val="1"/>
              </a:ext>
            </a:extLst>
          </p:cNvPr>
          <p:cNvSpPr/>
          <p:nvPr/>
        </p:nvSpPr>
        <p:spPr>
          <a:xfrm>
            <a:off x="4677156" y="3227832"/>
            <a:ext cx="219456" cy="219456"/>
          </a:xfrm>
          <a:prstGeom prst="ellipse">
            <a:avLst/>
          </a:prstGeom>
          <a:solidFill>
            <a:srgbClr val="C10000"/>
          </a:solidFill>
          <a:ln w="15875">
            <a:solidFill>
              <a:srgbClr val="FFFFFF"/>
            </a:solidFill>
            <a:prstDash val="solid"/>
          </a:ln>
        </p:spPr>
        <p:txBody>
          <a:bodyPr/>
          <a:lstStyle/>
          <a:p>
            <a:endParaRPr lang="en-GB"/>
          </a:p>
        </p:txBody>
      </p:sp>
      <p:sp>
        <p:nvSpPr>
          <p:cNvPr id="61" name="Text 48"/>
          <p:cNvSpPr/>
          <p:nvPr/>
        </p:nvSpPr>
        <p:spPr>
          <a:xfrm>
            <a:off x="4677156" y="3227832"/>
            <a:ext cx="219456" cy="219456"/>
          </a:xfrm>
          <a:prstGeom prst="rect">
            <a:avLst/>
          </a:prstGeom>
          <a:noFill/>
          <a:ln/>
        </p:spPr>
        <p:txBody>
          <a:bodyPr wrap="square" lIns="0" tIns="0" rIns="0" bIns="0" rtlCol="0" anchor="ctr"/>
          <a:lstStyle/>
          <a:p>
            <a:pPr marL="0" indent="0" algn="ctr">
              <a:buNone/>
            </a:pPr>
            <a:r>
              <a:rPr lang="en-US" sz="1000" b="1">
                <a:solidFill>
                  <a:srgbClr val="FFFFFF"/>
                </a:solidFill>
                <a:latin typeface="Arial" pitchFamily="34" charset="0"/>
                <a:ea typeface="Arial" pitchFamily="34" charset="-122"/>
                <a:cs typeface="Arial" pitchFamily="34" charset="-120"/>
              </a:rPr>
              <a:t>✗</a:t>
            </a:r>
            <a:endParaRPr lang="en-US" sz="1000"/>
          </a:p>
        </p:txBody>
      </p:sp>
      <p:sp>
        <p:nvSpPr>
          <p:cNvPr id="62" name="Text 49">
            <a:extLst>
              <a:ext uri="{C183D7F6-B498-43B3-948B-1728B52AA6E4}">
                <adec:decorative xmlns:adec="http://schemas.microsoft.com/office/drawing/2017/decorative" val="0"/>
              </a:ext>
            </a:extLst>
          </p:cNvPr>
          <p:cNvSpPr/>
          <p:nvPr/>
        </p:nvSpPr>
        <p:spPr>
          <a:xfrm>
            <a:off x="4192524" y="3739896"/>
            <a:ext cx="749808" cy="274320"/>
          </a:xfrm>
          <a:prstGeom prst="rect">
            <a:avLst/>
          </a:prstGeom>
          <a:noFill/>
          <a:ln/>
        </p:spPr>
        <p:txBody>
          <a:bodyPr wrap="square" lIns="0" tIns="0" rIns="0" bIns="0" rtlCol="0" anchor="t"/>
          <a:lstStyle/>
          <a:p>
            <a:pPr marL="0" indent="0" algn="ctr">
              <a:lnSpc>
                <a:spcPct val="95000"/>
              </a:lnSpc>
              <a:buNone/>
            </a:pPr>
            <a:r>
              <a:rPr lang="en-US" sz="640">
                <a:solidFill>
                  <a:srgbClr val="1A1A1A"/>
                </a:solidFill>
                <a:latin typeface="Arial" pitchFamily="34" charset="0"/>
                <a:ea typeface="Arial" pitchFamily="34" charset="-122"/>
                <a:cs typeface="Arial" pitchFamily="34" charset="-120"/>
              </a:rPr>
              <a:t>No nappies</a:t>
            </a:r>
            <a:endParaRPr lang="en-US" sz="640"/>
          </a:p>
        </p:txBody>
      </p:sp>
      <p:pic>
        <p:nvPicPr>
          <p:cNvPr id="63" name="Image 11" descr="No plastic bags"/>
          <p:cNvPicPr>
            <a:picLocks noChangeAspect="1"/>
          </p:cNvPicPr>
          <p:nvPr/>
        </p:nvPicPr>
        <p:blipFill>
          <a:blip r:embed="rId14"/>
          <a:stretch>
            <a:fillRect/>
          </a:stretch>
        </p:blipFill>
        <p:spPr>
          <a:xfrm>
            <a:off x="5100805" y="3255264"/>
            <a:ext cx="323134" cy="457200"/>
          </a:xfrm>
          <a:prstGeom prst="rect">
            <a:avLst/>
          </a:prstGeom>
        </p:spPr>
      </p:pic>
      <p:sp>
        <p:nvSpPr>
          <p:cNvPr id="64" name="Allowed or not allowed badge">
            <a:extLst>
              <a:ext uri="{C183D7F6-B498-43B3-948B-1728B52AA6E4}">
                <adec:decorative xmlns:adec="http://schemas.microsoft.com/office/drawing/2017/decorative" val="1"/>
              </a:ext>
            </a:extLst>
          </p:cNvPr>
          <p:cNvSpPr/>
          <p:nvPr/>
        </p:nvSpPr>
        <p:spPr>
          <a:xfrm>
            <a:off x="5372100" y="3227832"/>
            <a:ext cx="219456" cy="219456"/>
          </a:xfrm>
          <a:prstGeom prst="ellipse">
            <a:avLst/>
          </a:prstGeom>
          <a:solidFill>
            <a:srgbClr val="C10000"/>
          </a:solidFill>
          <a:ln w="15875">
            <a:solidFill>
              <a:srgbClr val="FFFFFF"/>
            </a:solidFill>
            <a:prstDash val="solid"/>
          </a:ln>
        </p:spPr>
        <p:txBody>
          <a:bodyPr/>
          <a:lstStyle/>
          <a:p>
            <a:endParaRPr lang="en-GB"/>
          </a:p>
        </p:txBody>
      </p:sp>
      <p:sp>
        <p:nvSpPr>
          <p:cNvPr id="65" name="Text 51">
            <a:extLst>
              <a:ext uri="{C183D7F6-B498-43B3-948B-1728B52AA6E4}">
                <adec:decorative xmlns:adec="http://schemas.microsoft.com/office/drawing/2017/decorative" val="0"/>
              </a:ext>
            </a:extLst>
          </p:cNvPr>
          <p:cNvSpPr/>
          <p:nvPr/>
        </p:nvSpPr>
        <p:spPr>
          <a:xfrm>
            <a:off x="5372100" y="3227832"/>
            <a:ext cx="219456" cy="219456"/>
          </a:xfrm>
          <a:prstGeom prst="rect">
            <a:avLst/>
          </a:prstGeom>
          <a:noFill/>
          <a:ln/>
        </p:spPr>
        <p:txBody>
          <a:bodyPr wrap="square" lIns="0" tIns="0" rIns="0" bIns="0" rtlCol="0" anchor="ctr"/>
          <a:lstStyle/>
          <a:p>
            <a:pPr marL="0" indent="0" algn="ctr">
              <a:buNone/>
            </a:pPr>
            <a:r>
              <a:rPr lang="en-US" sz="1000" b="1">
                <a:solidFill>
                  <a:srgbClr val="FFFFFF"/>
                </a:solidFill>
                <a:latin typeface="Arial" pitchFamily="34" charset="0"/>
                <a:ea typeface="Arial" pitchFamily="34" charset="-122"/>
                <a:cs typeface="Arial" pitchFamily="34" charset="-120"/>
              </a:rPr>
              <a:t>✗</a:t>
            </a:r>
            <a:endParaRPr lang="en-US" sz="1000"/>
          </a:p>
        </p:txBody>
      </p:sp>
      <p:sp>
        <p:nvSpPr>
          <p:cNvPr id="66" name="Text 52">
            <a:extLst>
              <a:ext uri="{C183D7F6-B498-43B3-948B-1728B52AA6E4}">
                <adec:decorative xmlns:adec="http://schemas.microsoft.com/office/drawing/2017/decorative" val="0"/>
              </a:ext>
            </a:extLst>
          </p:cNvPr>
          <p:cNvSpPr/>
          <p:nvPr/>
        </p:nvSpPr>
        <p:spPr>
          <a:xfrm>
            <a:off x="4887468" y="3739896"/>
            <a:ext cx="749808" cy="274320"/>
          </a:xfrm>
          <a:prstGeom prst="rect">
            <a:avLst/>
          </a:prstGeom>
          <a:noFill/>
          <a:ln/>
        </p:spPr>
        <p:txBody>
          <a:bodyPr wrap="square" lIns="0" tIns="0" rIns="0" bIns="0" rtlCol="0" anchor="t"/>
          <a:lstStyle/>
          <a:p>
            <a:pPr marL="0" indent="0" algn="ctr">
              <a:lnSpc>
                <a:spcPct val="95000"/>
              </a:lnSpc>
              <a:buNone/>
            </a:pPr>
            <a:r>
              <a:rPr lang="en-US" sz="640">
                <a:solidFill>
                  <a:srgbClr val="1A1A1A"/>
                </a:solidFill>
                <a:latin typeface="Arial" pitchFamily="34" charset="0"/>
                <a:ea typeface="Arial" pitchFamily="34" charset="-122"/>
                <a:cs typeface="Arial" pitchFamily="34" charset="-120"/>
              </a:rPr>
              <a:t>No plastic bags</a:t>
            </a:r>
            <a:endParaRPr lang="en-US" sz="640"/>
          </a:p>
        </p:txBody>
      </p:sp>
      <p:pic>
        <p:nvPicPr>
          <p:cNvPr id="67" name="Image 12" descr="No pet waste or litter"/>
          <p:cNvPicPr>
            <a:picLocks noChangeAspect="1"/>
          </p:cNvPicPr>
          <p:nvPr/>
        </p:nvPicPr>
        <p:blipFill>
          <a:blip r:embed="rId15"/>
          <a:stretch>
            <a:fillRect/>
          </a:stretch>
        </p:blipFill>
        <p:spPr>
          <a:xfrm>
            <a:off x="5728716" y="3257301"/>
            <a:ext cx="457200" cy="453125"/>
          </a:xfrm>
          <a:prstGeom prst="rect">
            <a:avLst/>
          </a:prstGeom>
        </p:spPr>
      </p:pic>
      <p:sp>
        <p:nvSpPr>
          <p:cNvPr id="68" name="Allowed or not allowed badge">
            <a:extLst>
              <a:ext uri="{C183D7F6-B498-43B3-948B-1728B52AA6E4}">
                <adec:decorative xmlns:adec="http://schemas.microsoft.com/office/drawing/2017/decorative" val="1"/>
              </a:ext>
            </a:extLst>
          </p:cNvPr>
          <p:cNvSpPr/>
          <p:nvPr/>
        </p:nvSpPr>
        <p:spPr>
          <a:xfrm>
            <a:off x="6067044" y="3227832"/>
            <a:ext cx="219456" cy="219456"/>
          </a:xfrm>
          <a:prstGeom prst="ellipse">
            <a:avLst/>
          </a:prstGeom>
          <a:solidFill>
            <a:srgbClr val="C10000"/>
          </a:solidFill>
          <a:ln w="15875">
            <a:solidFill>
              <a:srgbClr val="FFFFFF"/>
            </a:solidFill>
            <a:prstDash val="solid"/>
          </a:ln>
        </p:spPr>
        <p:txBody>
          <a:bodyPr/>
          <a:lstStyle/>
          <a:p>
            <a:endParaRPr lang="en-GB"/>
          </a:p>
        </p:txBody>
      </p:sp>
      <p:sp>
        <p:nvSpPr>
          <p:cNvPr id="69" name="Text 54"/>
          <p:cNvSpPr/>
          <p:nvPr/>
        </p:nvSpPr>
        <p:spPr>
          <a:xfrm>
            <a:off x="6067044" y="3227832"/>
            <a:ext cx="219456" cy="219456"/>
          </a:xfrm>
          <a:prstGeom prst="rect">
            <a:avLst/>
          </a:prstGeom>
          <a:noFill/>
          <a:ln/>
        </p:spPr>
        <p:txBody>
          <a:bodyPr wrap="square" lIns="0" tIns="0" rIns="0" bIns="0" rtlCol="0" anchor="ctr"/>
          <a:lstStyle/>
          <a:p>
            <a:pPr marL="0" indent="0" algn="ctr">
              <a:buNone/>
            </a:pPr>
            <a:r>
              <a:rPr lang="en-US" sz="1000" b="1">
                <a:solidFill>
                  <a:srgbClr val="FFFFFF"/>
                </a:solidFill>
                <a:latin typeface="Arial" pitchFamily="34" charset="0"/>
                <a:ea typeface="Arial" pitchFamily="34" charset="-122"/>
                <a:cs typeface="Arial" pitchFamily="34" charset="-120"/>
              </a:rPr>
              <a:t>✗</a:t>
            </a:r>
            <a:endParaRPr lang="en-US" sz="1000"/>
          </a:p>
        </p:txBody>
      </p:sp>
      <p:sp>
        <p:nvSpPr>
          <p:cNvPr id="70" name="Text 55"/>
          <p:cNvSpPr/>
          <p:nvPr/>
        </p:nvSpPr>
        <p:spPr>
          <a:xfrm>
            <a:off x="5582412" y="3739896"/>
            <a:ext cx="749808" cy="274320"/>
          </a:xfrm>
          <a:prstGeom prst="rect">
            <a:avLst/>
          </a:prstGeom>
          <a:noFill/>
          <a:ln/>
        </p:spPr>
        <p:txBody>
          <a:bodyPr wrap="square" lIns="0" tIns="0" rIns="0" bIns="0" rtlCol="0" anchor="t"/>
          <a:lstStyle/>
          <a:p>
            <a:pPr marL="0" indent="0" algn="ctr">
              <a:lnSpc>
                <a:spcPct val="95000"/>
              </a:lnSpc>
              <a:buNone/>
            </a:pPr>
            <a:r>
              <a:rPr lang="en-US" sz="640">
                <a:solidFill>
                  <a:srgbClr val="1A1A1A"/>
                </a:solidFill>
                <a:latin typeface="Arial" pitchFamily="34" charset="0"/>
                <a:ea typeface="Arial" pitchFamily="34" charset="-122"/>
                <a:cs typeface="Arial" pitchFamily="34" charset="-120"/>
              </a:rPr>
              <a:t>No pet waste or litter</a:t>
            </a:r>
            <a:endParaRPr lang="en-US" sz="640"/>
          </a:p>
        </p:txBody>
      </p:sp>
      <p:sp>
        <p:nvSpPr>
          <p:cNvPr id="71" name="Bin panel frame">
            <a:extLst>
              <a:ext uri="{C183D7F6-B498-43B3-948B-1728B52AA6E4}">
                <adec:decorative xmlns:adec="http://schemas.microsoft.com/office/drawing/2017/decorative" val="1"/>
              </a:ext>
            </a:extLst>
          </p:cNvPr>
          <p:cNvSpPr/>
          <p:nvPr/>
        </p:nvSpPr>
        <p:spPr>
          <a:xfrm>
            <a:off x="256032" y="4261104"/>
            <a:ext cx="2264664" cy="3895344"/>
          </a:xfrm>
          <a:prstGeom prst="rect">
            <a:avLst/>
          </a:prstGeom>
          <a:solidFill>
            <a:srgbClr val="FFFFFF"/>
          </a:solidFill>
          <a:ln w="15875">
            <a:solidFill>
              <a:srgbClr val="6B3F1D"/>
            </a:solidFill>
            <a:prstDash val="solid"/>
          </a:ln>
          <a:effectLst>
            <a:outerShdw blurRad="50800" dist="12700" dir="5400000" algn="bl" rotWithShape="0">
              <a:srgbClr val="000000">
                <a:alpha val="12000"/>
              </a:srgbClr>
            </a:outerShdw>
          </a:effectLst>
        </p:spPr>
        <p:txBody>
          <a:bodyPr/>
          <a:lstStyle/>
          <a:p>
            <a:endParaRPr lang="en-GB"/>
          </a:p>
        </p:txBody>
      </p:sp>
      <p:sp>
        <p:nvSpPr>
          <p:cNvPr id="72" name="Bin panel heading band">
            <a:extLst>
              <a:ext uri="{C183D7F6-B498-43B3-948B-1728B52AA6E4}">
                <adec:decorative xmlns:adec="http://schemas.microsoft.com/office/drawing/2017/decorative" val="1"/>
              </a:ext>
            </a:extLst>
          </p:cNvPr>
          <p:cNvSpPr/>
          <p:nvPr/>
        </p:nvSpPr>
        <p:spPr>
          <a:xfrm>
            <a:off x="256032" y="4261104"/>
            <a:ext cx="2264664" cy="566928"/>
          </a:xfrm>
          <a:prstGeom prst="rect">
            <a:avLst/>
          </a:prstGeom>
          <a:solidFill>
            <a:srgbClr val="6B3F1D"/>
          </a:solidFill>
          <a:ln w="12700">
            <a:solidFill>
              <a:srgbClr val="6B3F1D"/>
            </a:solidFill>
            <a:prstDash val="solid"/>
          </a:ln>
        </p:spPr>
        <p:txBody>
          <a:bodyPr/>
          <a:lstStyle/>
          <a:p>
            <a:endParaRPr lang="en-GB"/>
          </a:p>
        </p:txBody>
      </p:sp>
      <p:sp>
        <p:nvSpPr>
          <p:cNvPr id="73" name="Text 58"/>
          <p:cNvSpPr/>
          <p:nvPr/>
        </p:nvSpPr>
        <p:spPr>
          <a:xfrm>
            <a:off x="365760" y="4297680"/>
            <a:ext cx="1514856" cy="493776"/>
          </a:xfrm>
          <a:prstGeom prst="rect">
            <a:avLst/>
          </a:prstGeom>
          <a:noFill/>
          <a:ln/>
        </p:spPr>
        <p:txBody>
          <a:bodyPr wrap="square" lIns="0" tIns="0" rIns="0" bIns="0" rtlCol="0" anchor="ctr"/>
          <a:lstStyle/>
          <a:p>
            <a:pPr marL="0" indent="0">
              <a:buNone/>
            </a:pPr>
            <a:r>
              <a:rPr lang="en-US" sz="850">
                <a:solidFill>
                  <a:srgbClr val="FFFFFF"/>
                </a:solidFill>
                <a:latin typeface="Arial" pitchFamily="34" charset="0"/>
                <a:ea typeface="Arial" pitchFamily="34" charset="-122"/>
                <a:cs typeface="Arial" pitchFamily="34" charset="-120"/>
              </a:rPr>
              <a:t>Using your brown-lidded</a:t>
            </a:r>
            <a:endParaRPr lang="en-US" sz="850"/>
          </a:p>
          <a:p>
            <a:pPr marL="0" indent="0">
              <a:buNone/>
            </a:pPr>
            <a:r>
              <a:rPr lang="en-US" sz="1300" b="1">
                <a:solidFill>
                  <a:srgbClr val="FFFFFF"/>
                </a:solidFill>
                <a:latin typeface="Arial" pitchFamily="34" charset="0"/>
                <a:ea typeface="Arial" pitchFamily="34" charset="-122"/>
                <a:cs typeface="Arial" pitchFamily="34" charset="-120"/>
              </a:rPr>
              <a:t>GARDEN bin</a:t>
            </a:r>
            <a:endParaRPr lang="en-US" sz="850"/>
          </a:p>
        </p:txBody>
      </p:sp>
      <p:pic>
        <p:nvPicPr>
          <p:cNvPr id="74" name="Image 13" descr="GARDEN bin wheelie bin"/>
          <p:cNvPicPr>
            <a:picLocks noChangeAspect="1"/>
          </p:cNvPicPr>
          <p:nvPr/>
        </p:nvPicPr>
        <p:blipFill>
          <a:blip r:embed="rId16"/>
          <a:stretch>
            <a:fillRect/>
          </a:stretch>
        </p:blipFill>
        <p:spPr>
          <a:xfrm>
            <a:off x="2024246" y="4288536"/>
            <a:ext cx="326661" cy="512064"/>
          </a:xfrm>
          <a:prstGeom prst="rect">
            <a:avLst/>
          </a:prstGeom>
        </p:spPr>
      </p:pic>
      <p:sp>
        <p:nvSpPr>
          <p:cNvPr id="75" name="Text 59">
            <a:extLst>
              <a:ext uri="{C183D7F6-B498-43B3-948B-1728B52AA6E4}">
                <adec:decorative xmlns:adec="http://schemas.microsoft.com/office/drawing/2017/decorative" val="0"/>
              </a:ext>
            </a:extLst>
          </p:cNvPr>
          <p:cNvSpPr/>
          <p:nvPr/>
        </p:nvSpPr>
        <p:spPr>
          <a:xfrm>
            <a:off x="365760" y="4882896"/>
            <a:ext cx="2045208" cy="310896"/>
          </a:xfrm>
          <a:prstGeom prst="rect">
            <a:avLst/>
          </a:prstGeom>
          <a:noFill/>
          <a:ln/>
        </p:spPr>
        <p:txBody>
          <a:bodyPr wrap="square" lIns="0" tIns="0" rIns="0" bIns="0" rtlCol="0" anchor="t"/>
          <a:lstStyle/>
          <a:p>
            <a:pPr marL="0" indent="0">
              <a:buNone/>
            </a:pPr>
            <a:r>
              <a:rPr lang="en-US" sz="760" i="1">
                <a:solidFill>
                  <a:srgbClr val="444444"/>
                </a:solidFill>
                <a:latin typeface="Arial" pitchFamily="34" charset="0"/>
                <a:ea typeface="Arial" pitchFamily="34" charset="-122"/>
                <a:cs typeface="Arial" pitchFamily="34" charset="-120"/>
              </a:rPr>
              <a:t>Emptied fortnightly all year round. No food waste — use your caddy.</a:t>
            </a:r>
            <a:endParaRPr lang="en-US" sz="760"/>
          </a:p>
        </p:txBody>
      </p:sp>
      <p:sp>
        <p:nvSpPr>
          <p:cNvPr id="76" name="Text 60"/>
          <p:cNvSpPr/>
          <p:nvPr/>
        </p:nvSpPr>
        <p:spPr>
          <a:xfrm>
            <a:off x="365760" y="5212080"/>
            <a:ext cx="2154936" cy="164592"/>
          </a:xfrm>
          <a:prstGeom prst="rect">
            <a:avLst/>
          </a:prstGeom>
          <a:noFill/>
          <a:ln/>
        </p:spPr>
        <p:txBody>
          <a:bodyPr wrap="square" lIns="0" tIns="0" rIns="0" bIns="0" rtlCol="0" anchor="ctr"/>
          <a:lstStyle/>
          <a:p>
            <a:pPr marL="0" indent="0">
              <a:buNone/>
            </a:pPr>
            <a:r>
              <a:rPr lang="en-US" sz="850" b="1" kern="0" spc="60">
                <a:solidFill>
                  <a:srgbClr val="15803D"/>
                </a:solidFill>
                <a:latin typeface="Arial" pitchFamily="34" charset="0"/>
                <a:ea typeface="Arial" pitchFamily="34" charset="-122"/>
                <a:cs typeface="Arial" pitchFamily="34" charset="-120"/>
              </a:rPr>
              <a:t>✓  YES PLEASE</a:t>
            </a:r>
            <a:endParaRPr lang="en-US" sz="850"/>
          </a:p>
        </p:txBody>
      </p:sp>
      <p:pic>
        <p:nvPicPr>
          <p:cNvPr id="77" name="Image 14" descr="Flowers &amp; weeds"/>
          <p:cNvPicPr>
            <a:picLocks noChangeAspect="1"/>
          </p:cNvPicPr>
          <p:nvPr/>
        </p:nvPicPr>
        <p:blipFill>
          <a:blip r:embed="rId17"/>
          <a:stretch>
            <a:fillRect/>
          </a:stretch>
        </p:blipFill>
        <p:spPr>
          <a:xfrm>
            <a:off x="464820" y="5492647"/>
            <a:ext cx="457200" cy="298403"/>
          </a:xfrm>
          <a:prstGeom prst="rect">
            <a:avLst/>
          </a:prstGeom>
        </p:spPr>
      </p:pic>
      <p:sp>
        <p:nvSpPr>
          <p:cNvPr id="78" name="Allowed or not allowed badge">
            <a:extLst>
              <a:ext uri="{C183D7F6-B498-43B3-948B-1728B52AA6E4}">
                <adec:decorative xmlns:adec="http://schemas.microsoft.com/office/drawing/2017/decorative" val="1"/>
              </a:ext>
            </a:extLst>
          </p:cNvPr>
          <p:cNvSpPr/>
          <p:nvPr/>
        </p:nvSpPr>
        <p:spPr>
          <a:xfrm>
            <a:off x="803148" y="5385816"/>
            <a:ext cx="219456" cy="219456"/>
          </a:xfrm>
          <a:prstGeom prst="ellipse">
            <a:avLst/>
          </a:prstGeom>
          <a:solidFill>
            <a:srgbClr val="15803D"/>
          </a:solidFill>
          <a:ln w="15875">
            <a:solidFill>
              <a:srgbClr val="FFFFFF"/>
            </a:solidFill>
            <a:prstDash val="solid"/>
          </a:ln>
        </p:spPr>
        <p:txBody>
          <a:bodyPr/>
          <a:lstStyle/>
          <a:p>
            <a:endParaRPr lang="en-GB"/>
          </a:p>
        </p:txBody>
      </p:sp>
      <p:sp>
        <p:nvSpPr>
          <p:cNvPr id="79" name="Text 62">
            <a:extLst>
              <a:ext uri="{C183D7F6-B498-43B3-948B-1728B52AA6E4}">
                <adec:decorative xmlns:adec="http://schemas.microsoft.com/office/drawing/2017/decorative" val="0"/>
              </a:ext>
            </a:extLst>
          </p:cNvPr>
          <p:cNvSpPr/>
          <p:nvPr/>
        </p:nvSpPr>
        <p:spPr>
          <a:xfrm>
            <a:off x="803148" y="5385816"/>
            <a:ext cx="219456" cy="219456"/>
          </a:xfrm>
          <a:prstGeom prst="rect">
            <a:avLst/>
          </a:prstGeom>
          <a:noFill/>
          <a:ln/>
        </p:spPr>
        <p:txBody>
          <a:bodyPr wrap="square" lIns="0" tIns="0" rIns="0" bIns="0" rtlCol="0" anchor="ctr"/>
          <a:lstStyle/>
          <a:p>
            <a:pPr marL="0" indent="0" algn="ctr">
              <a:buNone/>
            </a:pPr>
            <a:r>
              <a:rPr lang="en-US" sz="1000" b="1">
                <a:solidFill>
                  <a:srgbClr val="FFFFFF"/>
                </a:solidFill>
                <a:latin typeface="Arial" pitchFamily="34" charset="0"/>
                <a:ea typeface="Arial" pitchFamily="34" charset="-122"/>
                <a:cs typeface="Arial" pitchFamily="34" charset="-120"/>
              </a:rPr>
              <a:t>✓</a:t>
            </a:r>
            <a:endParaRPr lang="en-US" sz="1000"/>
          </a:p>
        </p:txBody>
      </p:sp>
      <p:sp>
        <p:nvSpPr>
          <p:cNvPr id="80" name="Text 63"/>
          <p:cNvSpPr/>
          <p:nvPr/>
        </p:nvSpPr>
        <p:spPr>
          <a:xfrm>
            <a:off x="318516" y="5897880"/>
            <a:ext cx="749808" cy="274320"/>
          </a:xfrm>
          <a:prstGeom prst="rect">
            <a:avLst/>
          </a:prstGeom>
          <a:noFill/>
          <a:ln/>
        </p:spPr>
        <p:txBody>
          <a:bodyPr wrap="square" lIns="0" tIns="0" rIns="0" bIns="0" rtlCol="0" anchor="t"/>
          <a:lstStyle/>
          <a:p>
            <a:pPr marL="0" indent="0" algn="ctr">
              <a:lnSpc>
                <a:spcPct val="95000"/>
              </a:lnSpc>
              <a:buNone/>
            </a:pPr>
            <a:r>
              <a:rPr lang="en-US" sz="640">
                <a:solidFill>
                  <a:srgbClr val="1A1A1A"/>
                </a:solidFill>
                <a:latin typeface="Arial" pitchFamily="34" charset="0"/>
                <a:ea typeface="Arial" pitchFamily="34" charset="-122"/>
                <a:cs typeface="Arial" pitchFamily="34" charset="-120"/>
              </a:rPr>
              <a:t>Flowers &amp; weeds</a:t>
            </a:r>
            <a:endParaRPr lang="en-US" sz="640"/>
          </a:p>
        </p:txBody>
      </p:sp>
      <p:pic>
        <p:nvPicPr>
          <p:cNvPr id="81" name="Image 15" descr="Twigs &amp; clippings"/>
          <p:cNvPicPr>
            <a:picLocks noChangeAspect="1"/>
          </p:cNvPicPr>
          <p:nvPr/>
        </p:nvPicPr>
        <p:blipFill>
          <a:blip r:embed="rId18"/>
          <a:stretch>
            <a:fillRect/>
          </a:stretch>
        </p:blipFill>
        <p:spPr>
          <a:xfrm>
            <a:off x="1159764" y="5492496"/>
            <a:ext cx="457200" cy="298704"/>
          </a:xfrm>
          <a:prstGeom prst="rect">
            <a:avLst/>
          </a:prstGeom>
        </p:spPr>
      </p:pic>
      <p:sp>
        <p:nvSpPr>
          <p:cNvPr id="82" name="Allowed or not allowed badge">
            <a:extLst>
              <a:ext uri="{C183D7F6-B498-43B3-948B-1728B52AA6E4}">
                <adec:decorative xmlns:adec="http://schemas.microsoft.com/office/drawing/2017/decorative" val="1"/>
              </a:ext>
            </a:extLst>
          </p:cNvPr>
          <p:cNvSpPr/>
          <p:nvPr/>
        </p:nvSpPr>
        <p:spPr>
          <a:xfrm>
            <a:off x="1498092" y="5385816"/>
            <a:ext cx="219456" cy="219456"/>
          </a:xfrm>
          <a:prstGeom prst="ellipse">
            <a:avLst/>
          </a:prstGeom>
          <a:solidFill>
            <a:srgbClr val="15803D"/>
          </a:solidFill>
          <a:ln w="15875">
            <a:solidFill>
              <a:srgbClr val="FFFFFF"/>
            </a:solidFill>
            <a:prstDash val="solid"/>
          </a:ln>
        </p:spPr>
        <p:txBody>
          <a:bodyPr/>
          <a:lstStyle/>
          <a:p>
            <a:endParaRPr lang="en-GB"/>
          </a:p>
        </p:txBody>
      </p:sp>
      <p:sp>
        <p:nvSpPr>
          <p:cNvPr id="83" name="Text 65">
            <a:extLst>
              <a:ext uri="{C183D7F6-B498-43B3-948B-1728B52AA6E4}">
                <adec:decorative xmlns:adec="http://schemas.microsoft.com/office/drawing/2017/decorative" val="0"/>
              </a:ext>
            </a:extLst>
          </p:cNvPr>
          <p:cNvSpPr/>
          <p:nvPr/>
        </p:nvSpPr>
        <p:spPr>
          <a:xfrm>
            <a:off x="1498092" y="5385816"/>
            <a:ext cx="219456" cy="219456"/>
          </a:xfrm>
          <a:prstGeom prst="rect">
            <a:avLst/>
          </a:prstGeom>
          <a:noFill/>
          <a:ln/>
        </p:spPr>
        <p:txBody>
          <a:bodyPr wrap="square" lIns="0" tIns="0" rIns="0" bIns="0" rtlCol="0" anchor="ctr"/>
          <a:lstStyle/>
          <a:p>
            <a:pPr marL="0" indent="0" algn="ctr">
              <a:buNone/>
            </a:pPr>
            <a:r>
              <a:rPr lang="en-US" sz="1000" b="1">
                <a:solidFill>
                  <a:srgbClr val="FFFFFF"/>
                </a:solidFill>
                <a:latin typeface="Arial" pitchFamily="34" charset="0"/>
                <a:ea typeface="Arial" pitchFamily="34" charset="-122"/>
                <a:cs typeface="Arial" pitchFamily="34" charset="-120"/>
              </a:rPr>
              <a:t>✓</a:t>
            </a:r>
            <a:endParaRPr lang="en-US" sz="1000"/>
          </a:p>
        </p:txBody>
      </p:sp>
      <p:sp>
        <p:nvSpPr>
          <p:cNvPr id="84" name="Text 66"/>
          <p:cNvSpPr/>
          <p:nvPr/>
        </p:nvSpPr>
        <p:spPr>
          <a:xfrm>
            <a:off x="1013460" y="5897880"/>
            <a:ext cx="749808" cy="274320"/>
          </a:xfrm>
          <a:prstGeom prst="rect">
            <a:avLst/>
          </a:prstGeom>
          <a:noFill/>
          <a:ln/>
        </p:spPr>
        <p:txBody>
          <a:bodyPr wrap="square" lIns="0" tIns="0" rIns="0" bIns="0" rtlCol="0" anchor="t"/>
          <a:lstStyle/>
          <a:p>
            <a:pPr marL="0" indent="0" algn="ctr">
              <a:lnSpc>
                <a:spcPct val="95000"/>
              </a:lnSpc>
              <a:buNone/>
            </a:pPr>
            <a:r>
              <a:rPr lang="en-US" sz="640">
                <a:solidFill>
                  <a:srgbClr val="1A1A1A"/>
                </a:solidFill>
                <a:latin typeface="Arial" pitchFamily="34" charset="0"/>
                <a:ea typeface="Arial" pitchFamily="34" charset="-122"/>
                <a:cs typeface="Arial" pitchFamily="34" charset="-120"/>
              </a:rPr>
              <a:t>Twigs &amp; clippings</a:t>
            </a:r>
            <a:endParaRPr lang="en-US" sz="640"/>
          </a:p>
        </p:txBody>
      </p:sp>
      <p:pic>
        <p:nvPicPr>
          <p:cNvPr id="85" name="Image 16" descr="Grass cuttings"/>
          <p:cNvPicPr>
            <a:picLocks noChangeAspect="1"/>
          </p:cNvPicPr>
          <p:nvPr/>
        </p:nvPicPr>
        <p:blipFill>
          <a:blip r:embed="rId19"/>
          <a:stretch>
            <a:fillRect/>
          </a:stretch>
        </p:blipFill>
        <p:spPr>
          <a:xfrm>
            <a:off x="1854708" y="5521871"/>
            <a:ext cx="457200" cy="239954"/>
          </a:xfrm>
          <a:prstGeom prst="rect">
            <a:avLst/>
          </a:prstGeom>
        </p:spPr>
      </p:pic>
      <p:sp>
        <p:nvSpPr>
          <p:cNvPr id="86" name="Allowed or not allowed badge">
            <a:extLst>
              <a:ext uri="{C183D7F6-B498-43B3-948B-1728B52AA6E4}">
                <adec:decorative xmlns:adec="http://schemas.microsoft.com/office/drawing/2017/decorative" val="1"/>
              </a:ext>
            </a:extLst>
          </p:cNvPr>
          <p:cNvSpPr/>
          <p:nvPr/>
        </p:nvSpPr>
        <p:spPr>
          <a:xfrm>
            <a:off x="2193036" y="5385816"/>
            <a:ext cx="219456" cy="219456"/>
          </a:xfrm>
          <a:prstGeom prst="ellipse">
            <a:avLst/>
          </a:prstGeom>
          <a:solidFill>
            <a:srgbClr val="15803D"/>
          </a:solidFill>
          <a:ln w="15875">
            <a:solidFill>
              <a:srgbClr val="FFFFFF"/>
            </a:solidFill>
            <a:prstDash val="solid"/>
          </a:ln>
        </p:spPr>
        <p:txBody>
          <a:bodyPr/>
          <a:lstStyle/>
          <a:p>
            <a:endParaRPr lang="en-GB"/>
          </a:p>
        </p:txBody>
      </p:sp>
      <p:sp>
        <p:nvSpPr>
          <p:cNvPr id="87" name="Text 68"/>
          <p:cNvSpPr/>
          <p:nvPr/>
        </p:nvSpPr>
        <p:spPr>
          <a:xfrm>
            <a:off x="2193036" y="5385816"/>
            <a:ext cx="219456" cy="219456"/>
          </a:xfrm>
          <a:prstGeom prst="rect">
            <a:avLst/>
          </a:prstGeom>
          <a:noFill/>
          <a:ln/>
        </p:spPr>
        <p:txBody>
          <a:bodyPr wrap="square" lIns="0" tIns="0" rIns="0" bIns="0" rtlCol="0" anchor="ctr"/>
          <a:lstStyle/>
          <a:p>
            <a:pPr marL="0" indent="0" algn="ctr">
              <a:buNone/>
            </a:pPr>
            <a:r>
              <a:rPr lang="en-US" sz="1000" b="1">
                <a:solidFill>
                  <a:srgbClr val="FFFFFF"/>
                </a:solidFill>
                <a:latin typeface="Arial" pitchFamily="34" charset="0"/>
                <a:ea typeface="Arial" pitchFamily="34" charset="-122"/>
                <a:cs typeface="Arial" pitchFamily="34" charset="-120"/>
              </a:rPr>
              <a:t>✓</a:t>
            </a:r>
            <a:endParaRPr lang="en-US" sz="1000"/>
          </a:p>
        </p:txBody>
      </p:sp>
      <p:sp>
        <p:nvSpPr>
          <p:cNvPr id="88" name="Text 69">
            <a:extLst>
              <a:ext uri="{C183D7F6-B498-43B3-948B-1728B52AA6E4}">
                <adec:decorative xmlns:adec="http://schemas.microsoft.com/office/drawing/2017/decorative" val="0"/>
              </a:ext>
            </a:extLst>
          </p:cNvPr>
          <p:cNvSpPr/>
          <p:nvPr/>
        </p:nvSpPr>
        <p:spPr>
          <a:xfrm>
            <a:off x="1708404" y="5897880"/>
            <a:ext cx="749808" cy="274320"/>
          </a:xfrm>
          <a:prstGeom prst="rect">
            <a:avLst/>
          </a:prstGeom>
          <a:noFill/>
          <a:ln/>
        </p:spPr>
        <p:txBody>
          <a:bodyPr wrap="square" lIns="0" tIns="0" rIns="0" bIns="0" rtlCol="0" anchor="t"/>
          <a:lstStyle/>
          <a:p>
            <a:pPr marL="0" indent="0" algn="ctr">
              <a:lnSpc>
                <a:spcPct val="95000"/>
              </a:lnSpc>
              <a:buNone/>
            </a:pPr>
            <a:r>
              <a:rPr lang="en-US" sz="640">
                <a:solidFill>
                  <a:srgbClr val="1A1A1A"/>
                </a:solidFill>
                <a:latin typeface="Arial" pitchFamily="34" charset="0"/>
                <a:ea typeface="Arial" pitchFamily="34" charset="-122"/>
                <a:cs typeface="Arial" pitchFamily="34" charset="-120"/>
              </a:rPr>
              <a:t>Grass cuttings</a:t>
            </a:r>
            <a:endParaRPr lang="en-US" sz="640"/>
          </a:p>
        </p:txBody>
      </p:sp>
      <p:pic>
        <p:nvPicPr>
          <p:cNvPr id="89" name="Image 17" descr="Leaves &amp; trimmings"/>
          <p:cNvPicPr>
            <a:picLocks noChangeAspect="1"/>
          </p:cNvPicPr>
          <p:nvPr/>
        </p:nvPicPr>
        <p:blipFill>
          <a:blip r:embed="rId20"/>
          <a:stretch>
            <a:fillRect/>
          </a:stretch>
        </p:blipFill>
        <p:spPr>
          <a:xfrm>
            <a:off x="464820" y="6294371"/>
            <a:ext cx="457200" cy="267723"/>
          </a:xfrm>
          <a:prstGeom prst="rect">
            <a:avLst/>
          </a:prstGeom>
        </p:spPr>
      </p:pic>
      <p:sp>
        <p:nvSpPr>
          <p:cNvPr id="90" name="Allowed or not allowed badge">
            <a:extLst>
              <a:ext uri="{C183D7F6-B498-43B3-948B-1728B52AA6E4}">
                <adec:decorative xmlns:adec="http://schemas.microsoft.com/office/drawing/2017/decorative" val="1"/>
              </a:ext>
            </a:extLst>
          </p:cNvPr>
          <p:cNvSpPr/>
          <p:nvPr/>
        </p:nvSpPr>
        <p:spPr>
          <a:xfrm>
            <a:off x="803148" y="6172200"/>
            <a:ext cx="219456" cy="219456"/>
          </a:xfrm>
          <a:prstGeom prst="ellipse">
            <a:avLst/>
          </a:prstGeom>
          <a:solidFill>
            <a:srgbClr val="15803D"/>
          </a:solidFill>
          <a:ln w="15875">
            <a:solidFill>
              <a:srgbClr val="FFFFFF"/>
            </a:solidFill>
            <a:prstDash val="solid"/>
          </a:ln>
        </p:spPr>
        <p:txBody>
          <a:bodyPr/>
          <a:lstStyle/>
          <a:p>
            <a:endParaRPr lang="en-GB"/>
          </a:p>
        </p:txBody>
      </p:sp>
      <p:sp>
        <p:nvSpPr>
          <p:cNvPr id="91" name="Text 71">
            <a:extLst>
              <a:ext uri="{C183D7F6-B498-43B3-948B-1728B52AA6E4}">
                <adec:decorative xmlns:adec="http://schemas.microsoft.com/office/drawing/2017/decorative" val="0"/>
              </a:ext>
            </a:extLst>
          </p:cNvPr>
          <p:cNvSpPr/>
          <p:nvPr/>
        </p:nvSpPr>
        <p:spPr>
          <a:xfrm>
            <a:off x="803148" y="6172200"/>
            <a:ext cx="219456" cy="219456"/>
          </a:xfrm>
          <a:prstGeom prst="rect">
            <a:avLst/>
          </a:prstGeom>
          <a:noFill/>
          <a:ln/>
        </p:spPr>
        <p:txBody>
          <a:bodyPr wrap="square" lIns="0" tIns="0" rIns="0" bIns="0" rtlCol="0" anchor="ctr"/>
          <a:lstStyle/>
          <a:p>
            <a:pPr marL="0" indent="0" algn="ctr">
              <a:buNone/>
            </a:pPr>
            <a:r>
              <a:rPr lang="en-US" sz="1000" b="1">
                <a:solidFill>
                  <a:srgbClr val="FFFFFF"/>
                </a:solidFill>
                <a:latin typeface="Arial" pitchFamily="34" charset="0"/>
                <a:ea typeface="Arial" pitchFamily="34" charset="-122"/>
                <a:cs typeface="Arial" pitchFamily="34" charset="-120"/>
              </a:rPr>
              <a:t>✓</a:t>
            </a:r>
            <a:endParaRPr lang="en-US" sz="1000"/>
          </a:p>
        </p:txBody>
      </p:sp>
      <p:sp>
        <p:nvSpPr>
          <p:cNvPr id="92" name="Text 72">
            <a:extLst>
              <a:ext uri="{C183D7F6-B498-43B3-948B-1728B52AA6E4}">
                <adec:decorative xmlns:adec="http://schemas.microsoft.com/office/drawing/2017/decorative" val="0"/>
              </a:ext>
            </a:extLst>
          </p:cNvPr>
          <p:cNvSpPr/>
          <p:nvPr/>
        </p:nvSpPr>
        <p:spPr>
          <a:xfrm>
            <a:off x="318516" y="6684264"/>
            <a:ext cx="749808" cy="274320"/>
          </a:xfrm>
          <a:prstGeom prst="rect">
            <a:avLst/>
          </a:prstGeom>
          <a:noFill/>
          <a:ln/>
        </p:spPr>
        <p:txBody>
          <a:bodyPr wrap="square" lIns="0" tIns="0" rIns="0" bIns="0" rtlCol="0" anchor="t"/>
          <a:lstStyle/>
          <a:p>
            <a:pPr marL="0" indent="0" algn="ctr">
              <a:lnSpc>
                <a:spcPct val="95000"/>
              </a:lnSpc>
              <a:buNone/>
            </a:pPr>
            <a:r>
              <a:rPr lang="en-US" sz="640">
                <a:solidFill>
                  <a:srgbClr val="1A1A1A"/>
                </a:solidFill>
                <a:latin typeface="Arial" pitchFamily="34" charset="0"/>
                <a:ea typeface="Arial" pitchFamily="34" charset="-122"/>
                <a:cs typeface="Arial" pitchFamily="34" charset="-120"/>
              </a:rPr>
              <a:t>Leaves &amp; trimmings</a:t>
            </a:r>
            <a:endParaRPr lang="en-US" sz="640"/>
          </a:p>
        </p:txBody>
      </p:sp>
      <p:pic>
        <p:nvPicPr>
          <p:cNvPr id="93" name="Image 18" descr="Plants &amp; roots"/>
          <p:cNvPicPr>
            <a:picLocks noChangeAspect="1"/>
          </p:cNvPicPr>
          <p:nvPr/>
        </p:nvPicPr>
        <p:blipFill>
          <a:blip r:embed="rId21"/>
          <a:stretch>
            <a:fillRect/>
          </a:stretch>
        </p:blipFill>
        <p:spPr>
          <a:xfrm>
            <a:off x="1209357" y="6199632"/>
            <a:ext cx="358015" cy="457200"/>
          </a:xfrm>
          <a:prstGeom prst="rect">
            <a:avLst/>
          </a:prstGeom>
        </p:spPr>
      </p:pic>
      <p:sp>
        <p:nvSpPr>
          <p:cNvPr id="94" name="Allowed or not allowed badge">
            <a:extLst>
              <a:ext uri="{C183D7F6-B498-43B3-948B-1728B52AA6E4}">
                <adec:decorative xmlns:adec="http://schemas.microsoft.com/office/drawing/2017/decorative" val="1"/>
              </a:ext>
            </a:extLst>
          </p:cNvPr>
          <p:cNvSpPr/>
          <p:nvPr/>
        </p:nvSpPr>
        <p:spPr>
          <a:xfrm>
            <a:off x="1498092" y="6172200"/>
            <a:ext cx="219456" cy="219456"/>
          </a:xfrm>
          <a:prstGeom prst="ellipse">
            <a:avLst/>
          </a:prstGeom>
          <a:solidFill>
            <a:srgbClr val="15803D"/>
          </a:solidFill>
          <a:ln w="15875">
            <a:solidFill>
              <a:srgbClr val="FFFFFF"/>
            </a:solidFill>
            <a:prstDash val="solid"/>
          </a:ln>
        </p:spPr>
        <p:txBody>
          <a:bodyPr/>
          <a:lstStyle/>
          <a:p>
            <a:endParaRPr lang="en-GB"/>
          </a:p>
        </p:txBody>
      </p:sp>
      <p:sp>
        <p:nvSpPr>
          <p:cNvPr id="95" name="Text 74">
            <a:extLst>
              <a:ext uri="{C183D7F6-B498-43B3-948B-1728B52AA6E4}">
                <adec:decorative xmlns:adec="http://schemas.microsoft.com/office/drawing/2017/decorative" val="0"/>
              </a:ext>
            </a:extLst>
          </p:cNvPr>
          <p:cNvSpPr/>
          <p:nvPr/>
        </p:nvSpPr>
        <p:spPr>
          <a:xfrm>
            <a:off x="1498092" y="6172200"/>
            <a:ext cx="219456" cy="219456"/>
          </a:xfrm>
          <a:prstGeom prst="rect">
            <a:avLst/>
          </a:prstGeom>
          <a:noFill/>
          <a:ln/>
        </p:spPr>
        <p:txBody>
          <a:bodyPr wrap="square" lIns="0" tIns="0" rIns="0" bIns="0" rtlCol="0" anchor="ctr"/>
          <a:lstStyle/>
          <a:p>
            <a:pPr marL="0" indent="0" algn="ctr">
              <a:buNone/>
            </a:pPr>
            <a:r>
              <a:rPr lang="en-US" sz="1000" b="1">
                <a:solidFill>
                  <a:srgbClr val="FFFFFF"/>
                </a:solidFill>
                <a:latin typeface="Arial" pitchFamily="34" charset="0"/>
                <a:ea typeface="Arial" pitchFamily="34" charset="-122"/>
                <a:cs typeface="Arial" pitchFamily="34" charset="-120"/>
              </a:rPr>
              <a:t>✓</a:t>
            </a:r>
            <a:endParaRPr lang="en-US" sz="1000"/>
          </a:p>
        </p:txBody>
      </p:sp>
      <p:sp>
        <p:nvSpPr>
          <p:cNvPr id="96" name="Text 75">
            <a:extLst>
              <a:ext uri="{C183D7F6-B498-43B3-948B-1728B52AA6E4}">
                <adec:decorative xmlns:adec="http://schemas.microsoft.com/office/drawing/2017/decorative" val="0"/>
              </a:ext>
            </a:extLst>
          </p:cNvPr>
          <p:cNvSpPr/>
          <p:nvPr/>
        </p:nvSpPr>
        <p:spPr>
          <a:xfrm>
            <a:off x="1013460" y="6684264"/>
            <a:ext cx="749808" cy="274320"/>
          </a:xfrm>
          <a:prstGeom prst="rect">
            <a:avLst/>
          </a:prstGeom>
          <a:noFill/>
          <a:ln/>
        </p:spPr>
        <p:txBody>
          <a:bodyPr wrap="square" lIns="0" tIns="0" rIns="0" bIns="0" rtlCol="0" anchor="t"/>
          <a:lstStyle/>
          <a:p>
            <a:pPr marL="0" indent="0" algn="ctr">
              <a:lnSpc>
                <a:spcPct val="95000"/>
              </a:lnSpc>
              <a:buNone/>
            </a:pPr>
            <a:r>
              <a:rPr lang="en-US" sz="640">
                <a:solidFill>
                  <a:srgbClr val="1A1A1A"/>
                </a:solidFill>
                <a:latin typeface="Arial" pitchFamily="34" charset="0"/>
                <a:ea typeface="Arial" pitchFamily="34" charset="-122"/>
                <a:cs typeface="Arial" pitchFamily="34" charset="-120"/>
              </a:rPr>
              <a:t>Plants &amp; roots</a:t>
            </a:r>
            <a:endParaRPr lang="en-US" sz="640"/>
          </a:p>
        </p:txBody>
      </p:sp>
      <p:pic>
        <p:nvPicPr>
          <p:cNvPr id="97" name="Image 19" descr="Hedge prunings and small branches"/>
          <p:cNvPicPr>
            <a:picLocks noChangeAspect="1"/>
          </p:cNvPicPr>
          <p:nvPr/>
        </p:nvPicPr>
        <p:blipFill>
          <a:blip r:embed="rId22"/>
          <a:srcRect t="7785" b="7785"/>
          <a:stretch>
            <a:fillRect/>
          </a:stretch>
        </p:blipFill>
        <p:spPr>
          <a:xfrm>
            <a:off x="1854708" y="6304342"/>
            <a:ext cx="457200" cy="247780"/>
          </a:xfrm>
          <a:prstGeom prst="rect">
            <a:avLst/>
          </a:prstGeom>
        </p:spPr>
      </p:pic>
      <p:sp>
        <p:nvSpPr>
          <p:cNvPr id="98" name="Allowed or not allowed badge">
            <a:extLst>
              <a:ext uri="{C183D7F6-B498-43B3-948B-1728B52AA6E4}">
                <adec:decorative xmlns:adec="http://schemas.microsoft.com/office/drawing/2017/decorative" val="1"/>
              </a:ext>
            </a:extLst>
          </p:cNvPr>
          <p:cNvSpPr/>
          <p:nvPr/>
        </p:nvSpPr>
        <p:spPr>
          <a:xfrm>
            <a:off x="2193036" y="6172200"/>
            <a:ext cx="219456" cy="219456"/>
          </a:xfrm>
          <a:prstGeom prst="ellipse">
            <a:avLst/>
          </a:prstGeom>
          <a:solidFill>
            <a:srgbClr val="15803D"/>
          </a:solidFill>
          <a:ln w="15875">
            <a:solidFill>
              <a:srgbClr val="FFFFFF"/>
            </a:solidFill>
            <a:prstDash val="solid"/>
          </a:ln>
        </p:spPr>
        <p:txBody>
          <a:bodyPr/>
          <a:lstStyle/>
          <a:p>
            <a:endParaRPr lang="en-GB"/>
          </a:p>
        </p:txBody>
      </p:sp>
      <p:sp>
        <p:nvSpPr>
          <p:cNvPr id="99" name="Text 77">
            <a:extLst>
              <a:ext uri="{C183D7F6-B498-43B3-948B-1728B52AA6E4}">
                <adec:decorative xmlns:adec="http://schemas.microsoft.com/office/drawing/2017/decorative" val="0"/>
              </a:ext>
            </a:extLst>
          </p:cNvPr>
          <p:cNvSpPr/>
          <p:nvPr/>
        </p:nvSpPr>
        <p:spPr>
          <a:xfrm>
            <a:off x="2193036" y="6172200"/>
            <a:ext cx="219456" cy="219456"/>
          </a:xfrm>
          <a:prstGeom prst="rect">
            <a:avLst/>
          </a:prstGeom>
          <a:noFill/>
          <a:ln/>
        </p:spPr>
        <p:txBody>
          <a:bodyPr wrap="square" lIns="0" tIns="0" rIns="0" bIns="0" rtlCol="0" anchor="ctr"/>
          <a:lstStyle/>
          <a:p>
            <a:pPr marL="0" indent="0" algn="ctr">
              <a:buNone/>
            </a:pPr>
            <a:r>
              <a:rPr lang="en-US" sz="1000" b="1">
                <a:solidFill>
                  <a:srgbClr val="FFFFFF"/>
                </a:solidFill>
                <a:latin typeface="Arial" pitchFamily="34" charset="0"/>
                <a:ea typeface="Arial" pitchFamily="34" charset="-122"/>
                <a:cs typeface="Arial" pitchFamily="34" charset="-120"/>
              </a:rPr>
              <a:t>✓</a:t>
            </a:r>
            <a:endParaRPr lang="en-US" sz="1000"/>
          </a:p>
        </p:txBody>
      </p:sp>
      <p:sp>
        <p:nvSpPr>
          <p:cNvPr id="100" name="Text 78">
            <a:extLst>
              <a:ext uri="{C183D7F6-B498-43B3-948B-1728B52AA6E4}">
                <adec:decorative xmlns:adec="http://schemas.microsoft.com/office/drawing/2017/decorative" val="0"/>
              </a:ext>
            </a:extLst>
          </p:cNvPr>
          <p:cNvSpPr/>
          <p:nvPr/>
        </p:nvSpPr>
        <p:spPr>
          <a:xfrm>
            <a:off x="1708404" y="6684264"/>
            <a:ext cx="749808" cy="274320"/>
          </a:xfrm>
          <a:prstGeom prst="rect">
            <a:avLst/>
          </a:prstGeom>
          <a:noFill/>
          <a:ln/>
        </p:spPr>
        <p:txBody>
          <a:bodyPr wrap="square" lIns="0" tIns="0" rIns="0" bIns="0" rtlCol="0" anchor="t"/>
          <a:lstStyle/>
          <a:p>
            <a:pPr marL="0" indent="0" algn="ctr">
              <a:lnSpc>
                <a:spcPct val="95000"/>
              </a:lnSpc>
              <a:buNone/>
            </a:pPr>
            <a:r>
              <a:rPr lang="en-US" sz="640">
                <a:solidFill>
                  <a:srgbClr val="1A1A1A"/>
                </a:solidFill>
                <a:latin typeface="Arial" pitchFamily="34" charset="0"/>
                <a:ea typeface="Arial" pitchFamily="34" charset="-122"/>
                <a:cs typeface="Arial" pitchFamily="34" charset="-120"/>
              </a:rPr>
              <a:t>Hedge prunings</a:t>
            </a:r>
            <a:endParaRPr lang="en-US" sz="640"/>
          </a:p>
        </p:txBody>
      </p:sp>
      <p:sp>
        <p:nvSpPr>
          <p:cNvPr id="101" name="Text 79"/>
          <p:cNvSpPr/>
          <p:nvPr/>
        </p:nvSpPr>
        <p:spPr>
          <a:xfrm>
            <a:off x="365760" y="7040880"/>
            <a:ext cx="2154936" cy="164592"/>
          </a:xfrm>
          <a:prstGeom prst="rect">
            <a:avLst/>
          </a:prstGeom>
          <a:noFill/>
          <a:ln/>
        </p:spPr>
        <p:txBody>
          <a:bodyPr wrap="square" lIns="0" tIns="0" rIns="0" bIns="0" rtlCol="0" anchor="ctr"/>
          <a:lstStyle/>
          <a:p>
            <a:pPr marL="0" indent="0">
              <a:buNone/>
            </a:pPr>
            <a:r>
              <a:rPr lang="en-US" sz="850" b="1" kern="0" spc="60">
                <a:solidFill>
                  <a:srgbClr val="C10000"/>
                </a:solidFill>
                <a:latin typeface="Arial" pitchFamily="34" charset="0"/>
                <a:ea typeface="Arial" pitchFamily="34" charset="-122"/>
                <a:cs typeface="Arial" pitchFamily="34" charset="-120"/>
              </a:rPr>
              <a:t>✗  NO THANKS</a:t>
            </a:r>
            <a:endParaRPr lang="en-US" sz="850"/>
          </a:p>
        </p:txBody>
      </p:sp>
      <p:pic>
        <p:nvPicPr>
          <p:cNvPr id="102" name="Image 20" descr="No food waste"/>
          <p:cNvPicPr>
            <a:picLocks noChangeAspect="1"/>
          </p:cNvPicPr>
          <p:nvPr/>
        </p:nvPicPr>
        <p:blipFill>
          <a:blip r:embed="rId23"/>
          <a:stretch>
            <a:fillRect/>
          </a:stretch>
        </p:blipFill>
        <p:spPr>
          <a:xfrm>
            <a:off x="464820" y="7315123"/>
            <a:ext cx="457200" cy="311049"/>
          </a:xfrm>
          <a:prstGeom prst="rect">
            <a:avLst/>
          </a:prstGeom>
        </p:spPr>
      </p:pic>
      <p:sp>
        <p:nvSpPr>
          <p:cNvPr id="103" name="Allowed or not allowed badge">
            <a:extLst>
              <a:ext uri="{C183D7F6-B498-43B3-948B-1728B52AA6E4}">
                <adec:decorative xmlns:adec="http://schemas.microsoft.com/office/drawing/2017/decorative" val="1"/>
              </a:ext>
            </a:extLst>
          </p:cNvPr>
          <p:cNvSpPr/>
          <p:nvPr/>
        </p:nvSpPr>
        <p:spPr>
          <a:xfrm>
            <a:off x="803148" y="7214616"/>
            <a:ext cx="219456" cy="219456"/>
          </a:xfrm>
          <a:prstGeom prst="ellipse">
            <a:avLst/>
          </a:prstGeom>
          <a:solidFill>
            <a:srgbClr val="C10000"/>
          </a:solidFill>
          <a:ln w="15875">
            <a:solidFill>
              <a:srgbClr val="FFFFFF"/>
            </a:solidFill>
            <a:prstDash val="solid"/>
          </a:ln>
        </p:spPr>
        <p:txBody>
          <a:bodyPr/>
          <a:lstStyle/>
          <a:p>
            <a:endParaRPr lang="en-GB"/>
          </a:p>
        </p:txBody>
      </p:sp>
      <p:sp>
        <p:nvSpPr>
          <p:cNvPr id="104" name="Text 81"/>
          <p:cNvSpPr/>
          <p:nvPr/>
        </p:nvSpPr>
        <p:spPr>
          <a:xfrm>
            <a:off x="803148" y="7214616"/>
            <a:ext cx="219456" cy="219456"/>
          </a:xfrm>
          <a:prstGeom prst="rect">
            <a:avLst/>
          </a:prstGeom>
          <a:noFill/>
          <a:ln/>
        </p:spPr>
        <p:txBody>
          <a:bodyPr wrap="square" lIns="0" tIns="0" rIns="0" bIns="0" rtlCol="0" anchor="ctr"/>
          <a:lstStyle/>
          <a:p>
            <a:pPr marL="0" indent="0" algn="ctr">
              <a:buNone/>
            </a:pPr>
            <a:r>
              <a:rPr lang="en-US" sz="1000" b="1">
                <a:solidFill>
                  <a:srgbClr val="FFFFFF"/>
                </a:solidFill>
                <a:latin typeface="Arial" pitchFamily="34" charset="0"/>
                <a:ea typeface="Arial" pitchFamily="34" charset="-122"/>
                <a:cs typeface="Arial" pitchFamily="34" charset="-120"/>
              </a:rPr>
              <a:t>✗</a:t>
            </a:r>
            <a:endParaRPr lang="en-US" sz="1000"/>
          </a:p>
        </p:txBody>
      </p:sp>
      <p:sp>
        <p:nvSpPr>
          <p:cNvPr id="105" name="Text 82"/>
          <p:cNvSpPr/>
          <p:nvPr/>
        </p:nvSpPr>
        <p:spPr>
          <a:xfrm>
            <a:off x="318516" y="7726680"/>
            <a:ext cx="749808" cy="274320"/>
          </a:xfrm>
          <a:prstGeom prst="rect">
            <a:avLst/>
          </a:prstGeom>
          <a:noFill/>
          <a:ln/>
        </p:spPr>
        <p:txBody>
          <a:bodyPr wrap="square" lIns="0" tIns="0" rIns="0" bIns="0" rtlCol="0" anchor="t"/>
          <a:lstStyle/>
          <a:p>
            <a:pPr marL="0" indent="0" algn="ctr">
              <a:lnSpc>
                <a:spcPct val="95000"/>
              </a:lnSpc>
              <a:buNone/>
            </a:pPr>
            <a:r>
              <a:rPr lang="en-US" sz="640">
                <a:solidFill>
                  <a:srgbClr val="1A1A1A"/>
                </a:solidFill>
                <a:latin typeface="Arial" pitchFamily="34" charset="0"/>
                <a:ea typeface="Arial" pitchFamily="34" charset="-122"/>
                <a:cs typeface="Arial" pitchFamily="34" charset="-120"/>
              </a:rPr>
              <a:t>No food waste</a:t>
            </a:r>
            <a:endParaRPr lang="en-US" sz="640"/>
          </a:p>
        </p:txBody>
      </p:sp>
      <p:pic>
        <p:nvPicPr>
          <p:cNvPr id="106" name="Image 21" descr="No black bags"/>
          <p:cNvPicPr>
            <a:picLocks noChangeAspect="1"/>
          </p:cNvPicPr>
          <p:nvPr/>
        </p:nvPicPr>
        <p:blipFill>
          <a:blip r:embed="rId24"/>
          <a:stretch>
            <a:fillRect/>
          </a:stretch>
        </p:blipFill>
        <p:spPr>
          <a:xfrm>
            <a:off x="1197829" y="7242048"/>
            <a:ext cx="381069" cy="457200"/>
          </a:xfrm>
          <a:prstGeom prst="rect">
            <a:avLst/>
          </a:prstGeom>
        </p:spPr>
      </p:pic>
      <p:sp>
        <p:nvSpPr>
          <p:cNvPr id="107" name="Allowed or not allowed badge">
            <a:extLst>
              <a:ext uri="{C183D7F6-B498-43B3-948B-1728B52AA6E4}">
                <adec:decorative xmlns:adec="http://schemas.microsoft.com/office/drawing/2017/decorative" val="1"/>
              </a:ext>
            </a:extLst>
          </p:cNvPr>
          <p:cNvSpPr/>
          <p:nvPr/>
        </p:nvSpPr>
        <p:spPr>
          <a:xfrm>
            <a:off x="1498092" y="7214616"/>
            <a:ext cx="219456" cy="219456"/>
          </a:xfrm>
          <a:prstGeom prst="ellipse">
            <a:avLst/>
          </a:prstGeom>
          <a:solidFill>
            <a:srgbClr val="C10000"/>
          </a:solidFill>
          <a:ln w="15875">
            <a:solidFill>
              <a:srgbClr val="FFFFFF"/>
            </a:solidFill>
            <a:prstDash val="solid"/>
          </a:ln>
        </p:spPr>
        <p:txBody>
          <a:bodyPr/>
          <a:lstStyle/>
          <a:p>
            <a:endParaRPr lang="en-GB"/>
          </a:p>
        </p:txBody>
      </p:sp>
      <p:sp>
        <p:nvSpPr>
          <p:cNvPr id="108" name="Text 84"/>
          <p:cNvSpPr/>
          <p:nvPr/>
        </p:nvSpPr>
        <p:spPr>
          <a:xfrm>
            <a:off x="1498092" y="7214616"/>
            <a:ext cx="219456" cy="219456"/>
          </a:xfrm>
          <a:prstGeom prst="rect">
            <a:avLst/>
          </a:prstGeom>
          <a:noFill/>
          <a:ln/>
        </p:spPr>
        <p:txBody>
          <a:bodyPr wrap="square" lIns="0" tIns="0" rIns="0" bIns="0" rtlCol="0" anchor="ctr"/>
          <a:lstStyle/>
          <a:p>
            <a:pPr marL="0" indent="0" algn="ctr">
              <a:buNone/>
            </a:pPr>
            <a:r>
              <a:rPr lang="en-US" sz="1000" b="1">
                <a:solidFill>
                  <a:srgbClr val="FFFFFF"/>
                </a:solidFill>
                <a:latin typeface="Arial" pitchFamily="34" charset="0"/>
                <a:ea typeface="Arial" pitchFamily="34" charset="-122"/>
                <a:cs typeface="Arial" pitchFamily="34" charset="-120"/>
              </a:rPr>
              <a:t>✗</a:t>
            </a:r>
            <a:endParaRPr lang="en-US" sz="1000"/>
          </a:p>
        </p:txBody>
      </p:sp>
      <p:sp>
        <p:nvSpPr>
          <p:cNvPr id="109" name="Text 85">
            <a:extLst>
              <a:ext uri="{C183D7F6-B498-43B3-948B-1728B52AA6E4}">
                <adec:decorative xmlns:adec="http://schemas.microsoft.com/office/drawing/2017/decorative" val="0"/>
              </a:ext>
            </a:extLst>
          </p:cNvPr>
          <p:cNvSpPr/>
          <p:nvPr/>
        </p:nvSpPr>
        <p:spPr>
          <a:xfrm>
            <a:off x="1013460" y="7726680"/>
            <a:ext cx="749808" cy="274320"/>
          </a:xfrm>
          <a:prstGeom prst="rect">
            <a:avLst/>
          </a:prstGeom>
          <a:noFill/>
          <a:ln/>
        </p:spPr>
        <p:txBody>
          <a:bodyPr wrap="square" lIns="0" tIns="0" rIns="0" bIns="0" rtlCol="0" anchor="t"/>
          <a:lstStyle/>
          <a:p>
            <a:pPr marL="0" indent="0" algn="ctr">
              <a:lnSpc>
                <a:spcPct val="95000"/>
              </a:lnSpc>
              <a:buNone/>
            </a:pPr>
            <a:r>
              <a:rPr lang="en-US" sz="640">
                <a:solidFill>
                  <a:srgbClr val="1A1A1A"/>
                </a:solidFill>
                <a:latin typeface="Arial" pitchFamily="34" charset="0"/>
                <a:ea typeface="Arial" pitchFamily="34" charset="-122"/>
                <a:cs typeface="Arial" pitchFamily="34" charset="-120"/>
              </a:rPr>
              <a:t>No black bags</a:t>
            </a:r>
            <a:endParaRPr lang="en-US" sz="640"/>
          </a:p>
        </p:txBody>
      </p:sp>
      <p:pic>
        <p:nvPicPr>
          <p:cNvPr id="110" name="Image 22" descr="No soil or rubble"/>
          <p:cNvPicPr>
            <a:picLocks noChangeAspect="1"/>
          </p:cNvPicPr>
          <p:nvPr/>
        </p:nvPicPr>
        <p:blipFill>
          <a:blip r:embed="rId25"/>
          <a:stretch>
            <a:fillRect/>
          </a:stretch>
        </p:blipFill>
        <p:spPr>
          <a:xfrm>
            <a:off x="1854708" y="7336974"/>
            <a:ext cx="457200" cy="267349"/>
          </a:xfrm>
          <a:prstGeom prst="rect">
            <a:avLst/>
          </a:prstGeom>
        </p:spPr>
      </p:pic>
      <p:sp>
        <p:nvSpPr>
          <p:cNvPr id="111" name="Allowed or not allowed badge">
            <a:extLst>
              <a:ext uri="{C183D7F6-B498-43B3-948B-1728B52AA6E4}">
                <adec:decorative xmlns:adec="http://schemas.microsoft.com/office/drawing/2017/decorative" val="1"/>
              </a:ext>
            </a:extLst>
          </p:cNvPr>
          <p:cNvSpPr/>
          <p:nvPr/>
        </p:nvSpPr>
        <p:spPr>
          <a:xfrm>
            <a:off x="2193036" y="7214616"/>
            <a:ext cx="219456" cy="219456"/>
          </a:xfrm>
          <a:prstGeom prst="ellipse">
            <a:avLst/>
          </a:prstGeom>
          <a:solidFill>
            <a:srgbClr val="C10000"/>
          </a:solidFill>
          <a:ln w="15875">
            <a:solidFill>
              <a:srgbClr val="FFFFFF"/>
            </a:solidFill>
            <a:prstDash val="solid"/>
          </a:ln>
        </p:spPr>
        <p:txBody>
          <a:bodyPr/>
          <a:lstStyle/>
          <a:p>
            <a:endParaRPr lang="en-GB"/>
          </a:p>
        </p:txBody>
      </p:sp>
      <p:sp>
        <p:nvSpPr>
          <p:cNvPr id="112" name="Text 87"/>
          <p:cNvSpPr/>
          <p:nvPr/>
        </p:nvSpPr>
        <p:spPr>
          <a:xfrm>
            <a:off x="2193036" y="7214616"/>
            <a:ext cx="219456" cy="219456"/>
          </a:xfrm>
          <a:prstGeom prst="rect">
            <a:avLst/>
          </a:prstGeom>
          <a:noFill/>
          <a:ln/>
        </p:spPr>
        <p:txBody>
          <a:bodyPr wrap="square" lIns="0" tIns="0" rIns="0" bIns="0" rtlCol="0" anchor="ctr"/>
          <a:lstStyle/>
          <a:p>
            <a:pPr marL="0" indent="0" algn="ctr">
              <a:buNone/>
            </a:pPr>
            <a:r>
              <a:rPr lang="en-US" sz="1000" b="1">
                <a:solidFill>
                  <a:srgbClr val="FFFFFF"/>
                </a:solidFill>
                <a:latin typeface="Arial" pitchFamily="34" charset="0"/>
                <a:ea typeface="Arial" pitchFamily="34" charset="-122"/>
                <a:cs typeface="Arial" pitchFamily="34" charset="-120"/>
              </a:rPr>
              <a:t>✗</a:t>
            </a:r>
            <a:endParaRPr lang="en-US" sz="1000"/>
          </a:p>
        </p:txBody>
      </p:sp>
      <p:sp>
        <p:nvSpPr>
          <p:cNvPr id="113" name="Text 88"/>
          <p:cNvSpPr/>
          <p:nvPr/>
        </p:nvSpPr>
        <p:spPr>
          <a:xfrm>
            <a:off x="1708404" y="7726680"/>
            <a:ext cx="749808" cy="274320"/>
          </a:xfrm>
          <a:prstGeom prst="rect">
            <a:avLst/>
          </a:prstGeom>
          <a:noFill/>
          <a:ln/>
        </p:spPr>
        <p:txBody>
          <a:bodyPr wrap="square" lIns="0" tIns="0" rIns="0" bIns="0" rtlCol="0" anchor="t"/>
          <a:lstStyle/>
          <a:p>
            <a:pPr marL="0" indent="0" algn="ctr">
              <a:lnSpc>
                <a:spcPct val="95000"/>
              </a:lnSpc>
              <a:buNone/>
            </a:pPr>
            <a:r>
              <a:rPr lang="en-US" sz="640">
                <a:solidFill>
                  <a:srgbClr val="1A1A1A"/>
                </a:solidFill>
                <a:latin typeface="Arial" pitchFamily="34" charset="0"/>
                <a:ea typeface="Arial" pitchFamily="34" charset="-122"/>
                <a:cs typeface="Arial" pitchFamily="34" charset="-120"/>
              </a:rPr>
              <a:t>No soil or rubble</a:t>
            </a:r>
            <a:endParaRPr lang="en-US" sz="640"/>
          </a:p>
        </p:txBody>
      </p:sp>
      <p:sp>
        <p:nvSpPr>
          <p:cNvPr id="114" name="Bin panel frame">
            <a:extLst>
              <a:ext uri="{C183D7F6-B498-43B3-948B-1728B52AA6E4}">
                <adec:decorative xmlns:adec="http://schemas.microsoft.com/office/drawing/2017/decorative" val="1"/>
              </a:ext>
            </a:extLst>
          </p:cNvPr>
          <p:cNvSpPr/>
          <p:nvPr/>
        </p:nvSpPr>
        <p:spPr>
          <a:xfrm>
            <a:off x="2648712" y="4261104"/>
            <a:ext cx="2264664" cy="3895344"/>
          </a:xfrm>
          <a:prstGeom prst="rect">
            <a:avLst/>
          </a:prstGeom>
          <a:solidFill>
            <a:srgbClr val="FFFFFF"/>
          </a:solidFill>
          <a:ln w="15875">
            <a:solidFill>
              <a:srgbClr val="2E7D32"/>
            </a:solidFill>
            <a:prstDash val="solid"/>
          </a:ln>
          <a:effectLst>
            <a:outerShdw blurRad="50800" dist="12700" dir="5400000" algn="bl" rotWithShape="0">
              <a:srgbClr val="000000">
                <a:alpha val="12000"/>
              </a:srgbClr>
            </a:outerShdw>
          </a:effectLst>
        </p:spPr>
        <p:txBody>
          <a:bodyPr/>
          <a:lstStyle/>
          <a:p>
            <a:endParaRPr lang="en-GB"/>
          </a:p>
        </p:txBody>
      </p:sp>
      <p:sp>
        <p:nvSpPr>
          <p:cNvPr id="115" name="Bin panel heading band">
            <a:extLst>
              <a:ext uri="{C183D7F6-B498-43B3-948B-1728B52AA6E4}">
                <adec:decorative xmlns:adec="http://schemas.microsoft.com/office/drawing/2017/decorative" val="1"/>
              </a:ext>
            </a:extLst>
          </p:cNvPr>
          <p:cNvSpPr/>
          <p:nvPr/>
        </p:nvSpPr>
        <p:spPr>
          <a:xfrm>
            <a:off x="2648712" y="4261104"/>
            <a:ext cx="2264664" cy="566928"/>
          </a:xfrm>
          <a:prstGeom prst="rect">
            <a:avLst/>
          </a:prstGeom>
          <a:solidFill>
            <a:srgbClr val="2E7D32"/>
          </a:solidFill>
          <a:ln w="12700">
            <a:solidFill>
              <a:srgbClr val="2E7D32"/>
            </a:solidFill>
            <a:prstDash val="solid"/>
          </a:ln>
        </p:spPr>
        <p:txBody>
          <a:bodyPr/>
          <a:lstStyle/>
          <a:p>
            <a:endParaRPr lang="en-GB"/>
          </a:p>
        </p:txBody>
      </p:sp>
      <p:sp>
        <p:nvSpPr>
          <p:cNvPr id="116" name="Text 91"/>
          <p:cNvSpPr/>
          <p:nvPr/>
        </p:nvSpPr>
        <p:spPr>
          <a:xfrm>
            <a:off x="2758440" y="4297680"/>
            <a:ext cx="1514856" cy="493776"/>
          </a:xfrm>
          <a:prstGeom prst="rect">
            <a:avLst/>
          </a:prstGeom>
          <a:noFill/>
          <a:ln/>
        </p:spPr>
        <p:txBody>
          <a:bodyPr wrap="square" lIns="0" tIns="0" rIns="0" bIns="0" rtlCol="0" anchor="ctr"/>
          <a:lstStyle/>
          <a:p>
            <a:pPr marL="0" indent="0">
              <a:buNone/>
            </a:pPr>
            <a:r>
              <a:rPr lang="en-US" sz="850">
                <a:solidFill>
                  <a:srgbClr val="FFFFFF"/>
                </a:solidFill>
                <a:latin typeface="Arial" pitchFamily="34" charset="0"/>
                <a:ea typeface="Arial" pitchFamily="34" charset="-122"/>
                <a:cs typeface="Arial" pitchFamily="34" charset="-120"/>
              </a:rPr>
              <a:t>Using your green-lidded</a:t>
            </a:r>
            <a:endParaRPr lang="en-US" sz="850"/>
          </a:p>
          <a:p>
            <a:pPr marL="0" indent="0">
              <a:buNone/>
            </a:pPr>
            <a:r>
              <a:rPr lang="en-US" sz="1300" b="1">
                <a:solidFill>
                  <a:srgbClr val="FFFFFF"/>
                </a:solidFill>
                <a:latin typeface="Arial" pitchFamily="34" charset="0"/>
                <a:ea typeface="Arial" pitchFamily="34" charset="-122"/>
                <a:cs typeface="Arial" pitchFamily="34" charset="-120"/>
              </a:rPr>
              <a:t>HOUSEHOLD bin</a:t>
            </a:r>
            <a:endParaRPr lang="en-US" sz="850"/>
          </a:p>
        </p:txBody>
      </p:sp>
      <p:pic>
        <p:nvPicPr>
          <p:cNvPr id="117" name="Image 23" descr="HOUSEHOLD bin wheelie bin"/>
          <p:cNvPicPr>
            <a:picLocks noChangeAspect="1"/>
          </p:cNvPicPr>
          <p:nvPr/>
        </p:nvPicPr>
        <p:blipFill>
          <a:blip r:embed="rId26"/>
          <a:stretch>
            <a:fillRect/>
          </a:stretch>
        </p:blipFill>
        <p:spPr>
          <a:xfrm>
            <a:off x="4402812" y="4288536"/>
            <a:ext cx="344471" cy="512064"/>
          </a:xfrm>
          <a:prstGeom prst="rect">
            <a:avLst/>
          </a:prstGeom>
        </p:spPr>
      </p:pic>
      <p:sp>
        <p:nvSpPr>
          <p:cNvPr id="118" name="Text 92"/>
          <p:cNvSpPr/>
          <p:nvPr/>
        </p:nvSpPr>
        <p:spPr>
          <a:xfrm>
            <a:off x="2758440" y="4882896"/>
            <a:ext cx="2045208" cy="310896"/>
          </a:xfrm>
          <a:prstGeom prst="rect">
            <a:avLst/>
          </a:prstGeom>
          <a:noFill/>
          <a:ln/>
        </p:spPr>
        <p:txBody>
          <a:bodyPr wrap="square" lIns="0" tIns="0" rIns="0" bIns="0" rtlCol="0" anchor="t"/>
          <a:lstStyle/>
          <a:p>
            <a:pPr marL="0" indent="0">
              <a:buNone/>
            </a:pPr>
            <a:r>
              <a:rPr lang="en-US" sz="760" i="1">
                <a:solidFill>
                  <a:srgbClr val="444444"/>
                </a:solidFill>
                <a:latin typeface="Arial" pitchFamily="34" charset="0"/>
                <a:ea typeface="Arial" pitchFamily="34" charset="-122"/>
                <a:cs typeface="Arial" pitchFamily="34" charset="-120"/>
              </a:rPr>
              <a:t>Everyday rubbish we cannot recycle or compost. Bag it and close the lid.</a:t>
            </a:r>
            <a:endParaRPr lang="en-US" sz="760"/>
          </a:p>
        </p:txBody>
      </p:sp>
      <p:sp>
        <p:nvSpPr>
          <p:cNvPr id="119" name="Text 93"/>
          <p:cNvSpPr/>
          <p:nvPr/>
        </p:nvSpPr>
        <p:spPr>
          <a:xfrm>
            <a:off x="2758440" y="5212080"/>
            <a:ext cx="2154936" cy="164592"/>
          </a:xfrm>
          <a:prstGeom prst="rect">
            <a:avLst/>
          </a:prstGeom>
          <a:noFill/>
          <a:ln/>
        </p:spPr>
        <p:txBody>
          <a:bodyPr wrap="square" lIns="0" tIns="0" rIns="0" bIns="0" rtlCol="0" anchor="ctr"/>
          <a:lstStyle/>
          <a:p>
            <a:pPr marL="0" indent="0">
              <a:buNone/>
            </a:pPr>
            <a:r>
              <a:rPr lang="en-US" sz="850" b="1" kern="0" spc="60">
                <a:solidFill>
                  <a:srgbClr val="15803D"/>
                </a:solidFill>
                <a:latin typeface="Arial" pitchFamily="34" charset="0"/>
                <a:ea typeface="Arial" pitchFamily="34" charset="-122"/>
                <a:cs typeface="Arial" pitchFamily="34" charset="-120"/>
              </a:rPr>
              <a:t>✓  YES PLEASE</a:t>
            </a:r>
            <a:endParaRPr lang="en-US" sz="850"/>
          </a:p>
        </p:txBody>
      </p:sp>
      <p:pic>
        <p:nvPicPr>
          <p:cNvPr id="120" name="Image 24" descr="Bagged rubbish"/>
          <p:cNvPicPr>
            <a:picLocks noChangeAspect="1"/>
          </p:cNvPicPr>
          <p:nvPr/>
        </p:nvPicPr>
        <p:blipFill>
          <a:blip r:embed="rId24"/>
          <a:stretch>
            <a:fillRect/>
          </a:stretch>
        </p:blipFill>
        <p:spPr>
          <a:xfrm>
            <a:off x="2895565" y="5413248"/>
            <a:ext cx="381069" cy="457200"/>
          </a:xfrm>
          <a:prstGeom prst="rect">
            <a:avLst/>
          </a:prstGeom>
        </p:spPr>
      </p:pic>
      <p:sp>
        <p:nvSpPr>
          <p:cNvPr id="121" name="Allowed or not allowed badge">
            <a:extLst>
              <a:ext uri="{C183D7F6-B498-43B3-948B-1728B52AA6E4}">
                <adec:decorative xmlns:adec="http://schemas.microsoft.com/office/drawing/2017/decorative" val="1"/>
              </a:ext>
            </a:extLst>
          </p:cNvPr>
          <p:cNvSpPr/>
          <p:nvPr/>
        </p:nvSpPr>
        <p:spPr>
          <a:xfrm>
            <a:off x="3195828" y="5385816"/>
            <a:ext cx="219456" cy="219456"/>
          </a:xfrm>
          <a:prstGeom prst="ellipse">
            <a:avLst/>
          </a:prstGeom>
          <a:solidFill>
            <a:srgbClr val="15803D"/>
          </a:solidFill>
          <a:ln w="15875">
            <a:solidFill>
              <a:srgbClr val="FFFFFF"/>
            </a:solidFill>
            <a:prstDash val="solid"/>
          </a:ln>
        </p:spPr>
        <p:txBody>
          <a:bodyPr/>
          <a:lstStyle/>
          <a:p>
            <a:endParaRPr lang="en-GB"/>
          </a:p>
        </p:txBody>
      </p:sp>
      <p:sp>
        <p:nvSpPr>
          <p:cNvPr id="122" name="Text 95">
            <a:extLst>
              <a:ext uri="{C183D7F6-B498-43B3-948B-1728B52AA6E4}">
                <adec:decorative xmlns:adec="http://schemas.microsoft.com/office/drawing/2017/decorative" val="0"/>
              </a:ext>
            </a:extLst>
          </p:cNvPr>
          <p:cNvSpPr/>
          <p:nvPr/>
        </p:nvSpPr>
        <p:spPr>
          <a:xfrm>
            <a:off x="3195828" y="5385816"/>
            <a:ext cx="219456" cy="219456"/>
          </a:xfrm>
          <a:prstGeom prst="rect">
            <a:avLst/>
          </a:prstGeom>
          <a:noFill/>
          <a:ln/>
        </p:spPr>
        <p:txBody>
          <a:bodyPr wrap="square" lIns="0" tIns="0" rIns="0" bIns="0" rtlCol="0" anchor="ctr"/>
          <a:lstStyle/>
          <a:p>
            <a:pPr marL="0" indent="0" algn="ctr">
              <a:buNone/>
            </a:pPr>
            <a:r>
              <a:rPr lang="en-US" sz="1000" b="1">
                <a:solidFill>
                  <a:srgbClr val="FFFFFF"/>
                </a:solidFill>
                <a:latin typeface="Arial" pitchFamily="34" charset="0"/>
                <a:ea typeface="Arial" pitchFamily="34" charset="-122"/>
                <a:cs typeface="Arial" pitchFamily="34" charset="-120"/>
              </a:rPr>
              <a:t>✓</a:t>
            </a:r>
            <a:endParaRPr lang="en-US" sz="1000"/>
          </a:p>
        </p:txBody>
      </p:sp>
      <p:sp>
        <p:nvSpPr>
          <p:cNvPr id="123" name="Text 96"/>
          <p:cNvSpPr/>
          <p:nvPr/>
        </p:nvSpPr>
        <p:spPr>
          <a:xfrm>
            <a:off x="2711196" y="5897880"/>
            <a:ext cx="749808" cy="274320"/>
          </a:xfrm>
          <a:prstGeom prst="rect">
            <a:avLst/>
          </a:prstGeom>
          <a:noFill/>
          <a:ln/>
        </p:spPr>
        <p:txBody>
          <a:bodyPr wrap="square" lIns="0" tIns="0" rIns="0" bIns="0" rtlCol="0" anchor="t"/>
          <a:lstStyle/>
          <a:p>
            <a:pPr marL="0" indent="0" algn="ctr">
              <a:lnSpc>
                <a:spcPct val="95000"/>
              </a:lnSpc>
              <a:buNone/>
            </a:pPr>
            <a:r>
              <a:rPr lang="en-US" sz="640">
                <a:solidFill>
                  <a:srgbClr val="1A1A1A"/>
                </a:solidFill>
                <a:latin typeface="Arial" pitchFamily="34" charset="0"/>
                <a:ea typeface="Arial" pitchFamily="34" charset="-122"/>
                <a:cs typeface="Arial" pitchFamily="34" charset="-120"/>
              </a:rPr>
              <a:t>Bagged rubbish</a:t>
            </a:r>
            <a:endParaRPr lang="en-US" sz="640"/>
          </a:p>
        </p:txBody>
      </p:sp>
      <p:pic>
        <p:nvPicPr>
          <p:cNvPr id="124" name="Image 25" descr="Nappies"/>
          <p:cNvPicPr>
            <a:picLocks noChangeAspect="1"/>
          </p:cNvPicPr>
          <p:nvPr/>
        </p:nvPicPr>
        <p:blipFill>
          <a:blip r:embed="rId13"/>
          <a:stretch>
            <a:fillRect/>
          </a:stretch>
        </p:blipFill>
        <p:spPr>
          <a:xfrm>
            <a:off x="3552444" y="5463873"/>
            <a:ext cx="457200" cy="355950"/>
          </a:xfrm>
          <a:prstGeom prst="rect">
            <a:avLst/>
          </a:prstGeom>
        </p:spPr>
      </p:pic>
      <p:sp>
        <p:nvSpPr>
          <p:cNvPr id="125" name="Allowed or not allowed badge">
            <a:extLst>
              <a:ext uri="{C183D7F6-B498-43B3-948B-1728B52AA6E4}">
                <adec:decorative xmlns:adec="http://schemas.microsoft.com/office/drawing/2017/decorative" val="1"/>
              </a:ext>
            </a:extLst>
          </p:cNvPr>
          <p:cNvSpPr/>
          <p:nvPr/>
        </p:nvSpPr>
        <p:spPr>
          <a:xfrm>
            <a:off x="3890772" y="5385816"/>
            <a:ext cx="219456" cy="219456"/>
          </a:xfrm>
          <a:prstGeom prst="ellipse">
            <a:avLst/>
          </a:prstGeom>
          <a:solidFill>
            <a:srgbClr val="15803D"/>
          </a:solidFill>
          <a:ln w="15875">
            <a:solidFill>
              <a:srgbClr val="FFFFFF"/>
            </a:solidFill>
            <a:prstDash val="solid"/>
          </a:ln>
        </p:spPr>
        <p:txBody>
          <a:bodyPr/>
          <a:lstStyle/>
          <a:p>
            <a:endParaRPr lang="en-GB"/>
          </a:p>
        </p:txBody>
      </p:sp>
      <p:sp>
        <p:nvSpPr>
          <p:cNvPr id="126" name="Text 98">
            <a:extLst>
              <a:ext uri="{C183D7F6-B498-43B3-948B-1728B52AA6E4}">
                <adec:decorative xmlns:adec="http://schemas.microsoft.com/office/drawing/2017/decorative" val="0"/>
              </a:ext>
            </a:extLst>
          </p:cNvPr>
          <p:cNvSpPr/>
          <p:nvPr/>
        </p:nvSpPr>
        <p:spPr>
          <a:xfrm>
            <a:off x="3890772" y="5385816"/>
            <a:ext cx="219456" cy="219456"/>
          </a:xfrm>
          <a:prstGeom prst="rect">
            <a:avLst/>
          </a:prstGeom>
          <a:noFill/>
          <a:ln/>
        </p:spPr>
        <p:txBody>
          <a:bodyPr wrap="square" lIns="0" tIns="0" rIns="0" bIns="0" rtlCol="0" anchor="ctr"/>
          <a:lstStyle/>
          <a:p>
            <a:pPr marL="0" indent="0" algn="ctr">
              <a:buNone/>
            </a:pPr>
            <a:r>
              <a:rPr lang="en-US" sz="1000" b="1">
                <a:solidFill>
                  <a:srgbClr val="FFFFFF"/>
                </a:solidFill>
                <a:latin typeface="Arial" pitchFamily="34" charset="0"/>
                <a:ea typeface="Arial" pitchFamily="34" charset="-122"/>
                <a:cs typeface="Arial" pitchFamily="34" charset="-120"/>
              </a:rPr>
              <a:t>✓</a:t>
            </a:r>
            <a:endParaRPr lang="en-US" sz="1000"/>
          </a:p>
        </p:txBody>
      </p:sp>
      <p:sp>
        <p:nvSpPr>
          <p:cNvPr id="127" name="Text 99"/>
          <p:cNvSpPr/>
          <p:nvPr/>
        </p:nvSpPr>
        <p:spPr>
          <a:xfrm>
            <a:off x="3406140" y="5897880"/>
            <a:ext cx="749808" cy="274320"/>
          </a:xfrm>
          <a:prstGeom prst="rect">
            <a:avLst/>
          </a:prstGeom>
          <a:noFill/>
          <a:ln/>
        </p:spPr>
        <p:txBody>
          <a:bodyPr wrap="square" lIns="0" tIns="0" rIns="0" bIns="0" rtlCol="0" anchor="t"/>
          <a:lstStyle/>
          <a:p>
            <a:pPr marL="0" indent="0" algn="ctr">
              <a:lnSpc>
                <a:spcPct val="95000"/>
              </a:lnSpc>
              <a:buNone/>
            </a:pPr>
            <a:r>
              <a:rPr lang="en-US" sz="640">
                <a:solidFill>
                  <a:srgbClr val="1A1A1A"/>
                </a:solidFill>
                <a:latin typeface="Arial" pitchFamily="34" charset="0"/>
                <a:ea typeface="Arial" pitchFamily="34" charset="-122"/>
                <a:cs typeface="Arial" pitchFamily="34" charset="-120"/>
              </a:rPr>
              <a:t>Nappies</a:t>
            </a:r>
            <a:endParaRPr lang="en-US" sz="640"/>
          </a:p>
        </p:txBody>
      </p:sp>
      <p:pic>
        <p:nvPicPr>
          <p:cNvPr id="128" name="Image 26" descr="Polystyrene"/>
          <p:cNvPicPr>
            <a:picLocks noChangeAspect="1"/>
          </p:cNvPicPr>
          <p:nvPr/>
        </p:nvPicPr>
        <p:blipFill>
          <a:blip r:embed="rId27"/>
          <a:stretch>
            <a:fillRect/>
          </a:stretch>
        </p:blipFill>
        <p:spPr>
          <a:xfrm>
            <a:off x="4247388" y="5445317"/>
            <a:ext cx="457200" cy="393062"/>
          </a:xfrm>
          <a:prstGeom prst="rect">
            <a:avLst/>
          </a:prstGeom>
        </p:spPr>
      </p:pic>
      <p:sp>
        <p:nvSpPr>
          <p:cNvPr id="129" name="Allowed or not allowed badge">
            <a:extLst>
              <a:ext uri="{C183D7F6-B498-43B3-948B-1728B52AA6E4}">
                <adec:decorative xmlns:adec="http://schemas.microsoft.com/office/drawing/2017/decorative" val="1"/>
              </a:ext>
            </a:extLst>
          </p:cNvPr>
          <p:cNvSpPr/>
          <p:nvPr/>
        </p:nvSpPr>
        <p:spPr>
          <a:xfrm>
            <a:off x="4585716" y="5385816"/>
            <a:ext cx="219456" cy="219456"/>
          </a:xfrm>
          <a:prstGeom prst="ellipse">
            <a:avLst/>
          </a:prstGeom>
          <a:solidFill>
            <a:srgbClr val="15803D"/>
          </a:solidFill>
          <a:ln w="15875">
            <a:solidFill>
              <a:srgbClr val="FFFFFF"/>
            </a:solidFill>
            <a:prstDash val="solid"/>
          </a:ln>
        </p:spPr>
        <p:txBody>
          <a:bodyPr/>
          <a:lstStyle/>
          <a:p>
            <a:endParaRPr lang="en-GB"/>
          </a:p>
        </p:txBody>
      </p:sp>
      <p:sp>
        <p:nvSpPr>
          <p:cNvPr id="130" name="Text 101">
            <a:extLst>
              <a:ext uri="{C183D7F6-B498-43B3-948B-1728B52AA6E4}">
                <adec:decorative xmlns:adec="http://schemas.microsoft.com/office/drawing/2017/decorative" val="0"/>
              </a:ext>
            </a:extLst>
          </p:cNvPr>
          <p:cNvSpPr/>
          <p:nvPr/>
        </p:nvSpPr>
        <p:spPr>
          <a:xfrm>
            <a:off x="4585716" y="5385816"/>
            <a:ext cx="219456" cy="219456"/>
          </a:xfrm>
          <a:prstGeom prst="rect">
            <a:avLst/>
          </a:prstGeom>
          <a:noFill/>
          <a:ln/>
        </p:spPr>
        <p:txBody>
          <a:bodyPr wrap="square" lIns="0" tIns="0" rIns="0" bIns="0" rtlCol="0" anchor="ctr"/>
          <a:lstStyle/>
          <a:p>
            <a:pPr marL="0" indent="0" algn="ctr">
              <a:buNone/>
            </a:pPr>
            <a:r>
              <a:rPr lang="en-US" sz="1000" b="1">
                <a:solidFill>
                  <a:srgbClr val="FFFFFF"/>
                </a:solidFill>
                <a:latin typeface="Arial" pitchFamily="34" charset="0"/>
                <a:ea typeface="Arial" pitchFamily="34" charset="-122"/>
                <a:cs typeface="Arial" pitchFamily="34" charset="-120"/>
              </a:rPr>
              <a:t>✓</a:t>
            </a:r>
            <a:endParaRPr lang="en-US" sz="1000"/>
          </a:p>
        </p:txBody>
      </p:sp>
      <p:sp>
        <p:nvSpPr>
          <p:cNvPr id="131" name="Text 102"/>
          <p:cNvSpPr/>
          <p:nvPr/>
        </p:nvSpPr>
        <p:spPr>
          <a:xfrm>
            <a:off x="4101084" y="5897880"/>
            <a:ext cx="749808" cy="274320"/>
          </a:xfrm>
          <a:prstGeom prst="rect">
            <a:avLst/>
          </a:prstGeom>
          <a:noFill/>
          <a:ln/>
        </p:spPr>
        <p:txBody>
          <a:bodyPr wrap="square" lIns="0" tIns="0" rIns="0" bIns="0" rtlCol="0" anchor="t"/>
          <a:lstStyle/>
          <a:p>
            <a:pPr marL="0" indent="0" algn="ctr">
              <a:lnSpc>
                <a:spcPct val="95000"/>
              </a:lnSpc>
              <a:buNone/>
            </a:pPr>
            <a:r>
              <a:rPr lang="en-US" sz="640">
                <a:solidFill>
                  <a:srgbClr val="1A1A1A"/>
                </a:solidFill>
                <a:latin typeface="Arial" pitchFamily="34" charset="0"/>
                <a:ea typeface="Arial" pitchFamily="34" charset="-122"/>
                <a:cs typeface="Arial" pitchFamily="34" charset="-120"/>
              </a:rPr>
              <a:t>Polystyrene</a:t>
            </a:r>
            <a:endParaRPr lang="en-US" sz="640"/>
          </a:p>
        </p:txBody>
      </p:sp>
      <p:pic>
        <p:nvPicPr>
          <p:cNvPr id="132" name="Image 27" descr="Wrappers &amp; film"/>
          <p:cNvPicPr>
            <a:picLocks noChangeAspect="1"/>
          </p:cNvPicPr>
          <p:nvPr/>
        </p:nvPicPr>
        <p:blipFill>
          <a:blip r:embed="rId28"/>
          <a:stretch>
            <a:fillRect/>
          </a:stretch>
        </p:blipFill>
        <p:spPr>
          <a:xfrm>
            <a:off x="2857500" y="6251024"/>
            <a:ext cx="457200" cy="354416"/>
          </a:xfrm>
          <a:prstGeom prst="rect">
            <a:avLst/>
          </a:prstGeom>
        </p:spPr>
      </p:pic>
      <p:sp>
        <p:nvSpPr>
          <p:cNvPr id="133" name="Allowed or not allowed badge">
            <a:extLst>
              <a:ext uri="{C183D7F6-B498-43B3-948B-1728B52AA6E4}">
                <adec:decorative xmlns:adec="http://schemas.microsoft.com/office/drawing/2017/decorative" val="1"/>
              </a:ext>
            </a:extLst>
          </p:cNvPr>
          <p:cNvSpPr/>
          <p:nvPr/>
        </p:nvSpPr>
        <p:spPr>
          <a:xfrm>
            <a:off x="3195828" y="6172200"/>
            <a:ext cx="219456" cy="219456"/>
          </a:xfrm>
          <a:prstGeom prst="ellipse">
            <a:avLst/>
          </a:prstGeom>
          <a:solidFill>
            <a:srgbClr val="15803D"/>
          </a:solidFill>
          <a:ln w="15875">
            <a:solidFill>
              <a:srgbClr val="FFFFFF"/>
            </a:solidFill>
            <a:prstDash val="solid"/>
          </a:ln>
        </p:spPr>
        <p:txBody>
          <a:bodyPr/>
          <a:lstStyle/>
          <a:p>
            <a:endParaRPr lang="en-GB"/>
          </a:p>
        </p:txBody>
      </p:sp>
      <p:sp>
        <p:nvSpPr>
          <p:cNvPr id="134" name="Text 104">
            <a:extLst>
              <a:ext uri="{C183D7F6-B498-43B3-948B-1728B52AA6E4}">
                <adec:decorative xmlns:adec="http://schemas.microsoft.com/office/drawing/2017/decorative" val="0"/>
              </a:ext>
            </a:extLst>
          </p:cNvPr>
          <p:cNvSpPr/>
          <p:nvPr/>
        </p:nvSpPr>
        <p:spPr>
          <a:xfrm>
            <a:off x="3195828" y="6172200"/>
            <a:ext cx="219456" cy="219456"/>
          </a:xfrm>
          <a:prstGeom prst="rect">
            <a:avLst/>
          </a:prstGeom>
          <a:noFill/>
          <a:ln/>
        </p:spPr>
        <p:txBody>
          <a:bodyPr wrap="square" lIns="0" tIns="0" rIns="0" bIns="0" rtlCol="0" anchor="ctr"/>
          <a:lstStyle/>
          <a:p>
            <a:pPr marL="0" indent="0" algn="ctr">
              <a:buNone/>
            </a:pPr>
            <a:r>
              <a:rPr lang="en-US" sz="1000" b="1">
                <a:solidFill>
                  <a:srgbClr val="FFFFFF"/>
                </a:solidFill>
                <a:latin typeface="Arial" pitchFamily="34" charset="0"/>
                <a:ea typeface="Arial" pitchFamily="34" charset="-122"/>
                <a:cs typeface="Arial" pitchFamily="34" charset="-120"/>
              </a:rPr>
              <a:t>✓</a:t>
            </a:r>
            <a:endParaRPr lang="en-US" sz="1000"/>
          </a:p>
        </p:txBody>
      </p:sp>
      <p:sp>
        <p:nvSpPr>
          <p:cNvPr id="135" name="Text 105"/>
          <p:cNvSpPr/>
          <p:nvPr/>
        </p:nvSpPr>
        <p:spPr>
          <a:xfrm>
            <a:off x="2711196" y="6684264"/>
            <a:ext cx="749808" cy="274320"/>
          </a:xfrm>
          <a:prstGeom prst="rect">
            <a:avLst/>
          </a:prstGeom>
          <a:noFill/>
          <a:ln/>
        </p:spPr>
        <p:txBody>
          <a:bodyPr wrap="square" lIns="0" tIns="0" rIns="0" bIns="0" rtlCol="0" anchor="t"/>
          <a:lstStyle/>
          <a:p>
            <a:pPr marL="0" indent="0" algn="ctr">
              <a:lnSpc>
                <a:spcPct val="95000"/>
              </a:lnSpc>
              <a:buNone/>
            </a:pPr>
            <a:r>
              <a:rPr lang="en-US" sz="640">
                <a:solidFill>
                  <a:srgbClr val="1A1A1A"/>
                </a:solidFill>
                <a:latin typeface="Arial" pitchFamily="34" charset="0"/>
                <a:ea typeface="Arial" pitchFamily="34" charset="-122"/>
                <a:cs typeface="Arial" pitchFamily="34" charset="-120"/>
              </a:rPr>
              <a:t>Wrappers &amp; film</a:t>
            </a:r>
            <a:endParaRPr lang="en-US" sz="640"/>
          </a:p>
        </p:txBody>
      </p:sp>
      <p:pic>
        <p:nvPicPr>
          <p:cNvPr id="136" name="Image 28" descr="Broken crockery"/>
          <p:cNvPicPr>
            <a:picLocks noChangeAspect="1"/>
          </p:cNvPicPr>
          <p:nvPr/>
        </p:nvPicPr>
        <p:blipFill>
          <a:blip r:embed="rId29"/>
          <a:stretch>
            <a:fillRect/>
          </a:stretch>
        </p:blipFill>
        <p:spPr>
          <a:xfrm>
            <a:off x="3552444" y="6271346"/>
            <a:ext cx="457200" cy="313772"/>
          </a:xfrm>
          <a:prstGeom prst="rect">
            <a:avLst/>
          </a:prstGeom>
        </p:spPr>
      </p:pic>
      <p:sp>
        <p:nvSpPr>
          <p:cNvPr id="137" name="Allowed or not allowed badge">
            <a:extLst>
              <a:ext uri="{C183D7F6-B498-43B3-948B-1728B52AA6E4}">
                <adec:decorative xmlns:adec="http://schemas.microsoft.com/office/drawing/2017/decorative" val="1"/>
              </a:ext>
            </a:extLst>
          </p:cNvPr>
          <p:cNvSpPr/>
          <p:nvPr/>
        </p:nvSpPr>
        <p:spPr>
          <a:xfrm>
            <a:off x="3890772" y="6172200"/>
            <a:ext cx="219456" cy="219456"/>
          </a:xfrm>
          <a:prstGeom prst="ellipse">
            <a:avLst/>
          </a:prstGeom>
          <a:solidFill>
            <a:srgbClr val="15803D"/>
          </a:solidFill>
          <a:ln w="15875">
            <a:solidFill>
              <a:srgbClr val="FFFFFF"/>
            </a:solidFill>
            <a:prstDash val="solid"/>
          </a:ln>
        </p:spPr>
        <p:txBody>
          <a:bodyPr/>
          <a:lstStyle/>
          <a:p>
            <a:endParaRPr lang="en-GB"/>
          </a:p>
        </p:txBody>
      </p:sp>
      <p:sp>
        <p:nvSpPr>
          <p:cNvPr id="138" name="Text 107">
            <a:extLst>
              <a:ext uri="{C183D7F6-B498-43B3-948B-1728B52AA6E4}">
                <adec:decorative xmlns:adec="http://schemas.microsoft.com/office/drawing/2017/decorative" val="0"/>
              </a:ext>
            </a:extLst>
          </p:cNvPr>
          <p:cNvSpPr/>
          <p:nvPr/>
        </p:nvSpPr>
        <p:spPr>
          <a:xfrm>
            <a:off x="3890772" y="6172200"/>
            <a:ext cx="219456" cy="219456"/>
          </a:xfrm>
          <a:prstGeom prst="rect">
            <a:avLst/>
          </a:prstGeom>
          <a:noFill/>
          <a:ln/>
        </p:spPr>
        <p:txBody>
          <a:bodyPr wrap="square" lIns="0" tIns="0" rIns="0" bIns="0" rtlCol="0" anchor="ctr"/>
          <a:lstStyle/>
          <a:p>
            <a:pPr marL="0" indent="0" algn="ctr">
              <a:buNone/>
            </a:pPr>
            <a:r>
              <a:rPr lang="en-US" sz="1000" b="1">
                <a:solidFill>
                  <a:srgbClr val="FFFFFF"/>
                </a:solidFill>
                <a:latin typeface="Arial" pitchFamily="34" charset="0"/>
                <a:ea typeface="Arial" pitchFamily="34" charset="-122"/>
                <a:cs typeface="Arial" pitchFamily="34" charset="-120"/>
              </a:rPr>
              <a:t>✓</a:t>
            </a:r>
            <a:endParaRPr lang="en-US" sz="1000"/>
          </a:p>
        </p:txBody>
      </p:sp>
      <p:sp>
        <p:nvSpPr>
          <p:cNvPr id="139" name="Text 108">
            <a:extLst>
              <a:ext uri="{C183D7F6-B498-43B3-948B-1728B52AA6E4}">
                <adec:decorative xmlns:adec="http://schemas.microsoft.com/office/drawing/2017/decorative" val="0"/>
              </a:ext>
            </a:extLst>
          </p:cNvPr>
          <p:cNvSpPr/>
          <p:nvPr/>
        </p:nvSpPr>
        <p:spPr>
          <a:xfrm>
            <a:off x="3406140" y="6684264"/>
            <a:ext cx="749808" cy="274320"/>
          </a:xfrm>
          <a:prstGeom prst="rect">
            <a:avLst/>
          </a:prstGeom>
          <a:noFill/>
          <a:ln/>
        </p:spPr>
        <p:txBody>
          <a:bodyPr wrap="square" lIns="0" tIns="0" rIns="0" bIns="0" rtlCol="0" anchor="t"/>
          <a:lstStyle/>
          <a:p>
            <a:pPr marL="0" indent="0" algn="ctr">
              <a:lnSpc>
                <a:spcPct val="95000"/>
              </a:lnSpc>
              <a:buNone/>
            </a:pPr>
            <a:r>
              <a:rPr lang="en-US" sz="640">
                <a:solidFill>
                  <a:srgbClr val="1A1A1A"/>
                </a:solidFill>
                <a:latin typeface="Arial" pitchFamily="34" charset="0"/>
                <a:ea typeface="Arial" pitchFamily="34" charset="-122"/>
                <a:cs typeface="Arial" pitchFamily="34" charset="-120"/>
              </a:rPr>
              <a:t>Broken crockery</a:t>
            </a:r>
            <a:endParaRPr lang="en-US" sz="640"/>
          </a:p>
        </p:txBody>
      </p:sp>
      <p:pic>
        <p:nvPicPr>
          <p:cNvPr id="140" name="Image 29" descr="Tissues &amp; wipes"/>
          <p:cNvPicPr>
            <a:picLocks noChangeAspect="1"/>
          </p:cNvPicPr>
          <p:nvPr/>
        </p:nvPicPr>
        <p:blipFill>
          <a:blip r:embed="rId30"/>
          <a:stretch>
            <a:fillRect/>
          </a:stretch>
        </p:blipFill>
        <p:spPr>
          <a:xfrm>
            <a:off x="4247388" y="6253893"/>
            <a:ext cx="457200" cy="348679"/>
          </a:xfrm>
          <a:prstGeom prst="rect">
            <a:avLst/>
          </a:prstGeom>
        </p:spPr>
      </p:pic>
      <p:sp>
        <p:nvSpPr>
          <p:cNvPr id="141" name="Allowed or not allowed badge">
            <a:extLst>
              <a:ext uri="{C183D7F6-B498-43B3-948B-1728B52AA6E4}">
                <adec:decorative xmlns:adec="http://schemas.microsoft.com/office/drawing/2017/decorative" val="1"/>
              </a:ext>
            </a:extLst>
          </p:cNvPr>
          <p:cNvSpPr/>
          <p:nvPr/>
        </p:nvSpPr>
        <p:spPr>
          <a:xfrm>
            <a:off x="4585716" y="6172200"/>
            <a:ext cx="219456" cy="219456"/>
          </a:xfrm>
          <a:prstGeom prst="ellipse">
            <a:avLst/>
          </a:prstGeom>
          <a:solidFill>
            <a:srgbClr val="15803D"/>
          </a:solidFill>
          <a:ln w="15875">
            <a:solidFill>
              <a:srgbClr val="FFFFFF"/>
            </a:solidFill>
            <a:prstDash val="solid"/>
          </a:ln>
        </p:spPr>
        <p:txBody>
          <a:bodyPr/>
          <a:lstStyle/>
          <a:p>
            <a:endParaRPr lang="en-GB"/>
          </a:p>
        </p:txBody>
      </p:sp>
      <p:sp>
        <p:nvSpPr>
          <p:cNvPr id="142" name="Text 110">
            <a:extLst>
              <a:ext uri="{C183D7F6-B498-43B3-948B-1728B52AA6E4}">
                <adec:decorative xmlns:adec="http://schemas.microsoft.com/office/drawing/2017/decorative" val="0"/>
              </a:ext>
            </a:extLst>
          </p:cNvPr>
          <p:cNvSpPr/>
          <p:nvPr/>
        </p:nvSpPr>
        <p:spPr>
          <a:xfrm>
            <a:off x="4585716" y="6172200"/>
            <a:ext cx="219456" cy="219456"/>
          </a:xfrm>
          <a:prstGeom prst="rect">
            <a:avLst/>
          </a:prstGeom>
          <a:noFill/>
          <a:ln/>
        </p:spPr>
        <p:txBody>
          <a:bodyPr wrap="square" lIns="0" tIns="0" rIns="0" bIns="0" rtlCol="0" anchor="ctr"/>
          <a:lstStyle/>
          <a:p>
            <a:pPr marL="0" indent="0" algn="ctr">
              <a:buNone/>
            </a:pPr>
            <a:r>
              <a:rPr lang="en-US" sz="1000" b="1">
                <a:solidFill>
                  <a:srgbClr val="FFFFFF"/>
                </a:solidFill>
                <a:latin typeface="Arial" pitchFamily="34" charset="0"/>
                <a:ea typeface="Arial" pitchFamily="34" charset="-122"/>
                <a:cs typeface="Arial" pitchFamily="34" charset="-120"/>
              </a:rPr>
              <a:t>✓</a:t>
            </a:r>
            <a:endParaRPr lang="en-US" sz="1000"/>
          </a:p>
        </p:txBody>
      </p:sp>
      <p:sp>
        <p:nvSpPr>
          <p:cNvPr id="143" name="Text 111"/>
          <p:cNvSpPr/>
          <p:nvPr/>
        </p:nvSpPr>
        <p:spPr>
          <a:xfrm>
            <a:off x="4101084" y="6684264"/>
            <a:ext cx="749808" cy="274320"/>
          </a:xfrm>
          <a:prstGeom prst="rect">
            <a:avLst/>
          </a:prstGeom>
          <a:noFill/>
          <a:ln/>
        </p:spPr>
        <p:txBody>
          <a:bodyPr wrap="square" lIns="0" tIns="0" rIns="0" bIns="0" rtlCol="0" anchor="t"/>
          <a:lstStyle/>
          <a:p>
            <a:pPr marL="0" indent="0" algn="ctr">
              <a:lnSpc>
                <a:spcPct val="95000"/>
              </a:lnSpc>
              <a:buNone/>
            </a:pPr>
            <a:r>
              <a:rPr lang="en-US" sz="640">
                <a:solidFill>
                  <a:srgbClr val="1A1A1A"/>
                </a:solidFill>
                <a:latin typeface="Arial" pitchFamily="34" charset="0"/>
                <a:ea typeface="Arial" pitchFamily="34" charset="-122"/>
                <a:cs typeface="Arial" pitchFamily="34" charset="-120"/>
              </a:rPr>
              <a:t>Tissues &amp; wipes</a:t>
            </a:r>
            <a:endParaRPr lang="en-US" sz="640"/>
          </a:p>
        </p:txBody>
      </p:sp>
      <p:sp>
        <p:nvSpPr>
          <p:cNvPr id="144" name="Text 112">
            <a:extLst>
              <a:ext uri="{C183D7F6-B498-43B3-948B-1728B52AA6E4}">
                <adec:decorative xmlns:adec="http://schemas.microsoft.com/office/drawing/2017/decorative" val="0"/>
              </a:ext>
            </a:extLst>
          </p:cNvPr>
          <p:cNvSpPr/>
          <p:nvPr/>
        </p:nvSpPr>
        <p:spPr>
          <a:xfrm>
            <a:off x="2758440" y="7040880"/>
            <a:ext cx="2154936" cy="164592"/>
          </a:xfrm>
          <a:prstGeom prst="rect">
            <a:avLst/>
          </a:prstGeom>
          <a:noFill/>
          <a:ln/>
        </p:spPr>
        <p:txBody>
          <a:bodyPr wrap="square" lIns="0" tIns="0" rIns="0" bIns="0" rtlCol="0" anchor="ctr"/>
          <a:lstStyle/>
          <a:p>
            <a:pPr marL="0" indent="0">
              <a:buNone/>
            </a:pPr>
            <a:r>
              <a:rPr lang="en-US" sz="850" b="1" kern="0" spc="60">
                <a:solidFill>
                  <a:srgbClr val="C10000"/>
                </a:solidFill>
                <a:latin typeface="Arial" pitchFamily="34" charset="0"/>
                <a:ea typeface="Arial" pitchFamily="34" charset="-122"/>
                <a:cs typeface="Arial" pitchFamily="34" charset="-120"/>
              </a:rPr>
              <a:t>✗  NO THANKS</a:t>
            </a:r>
            <a:endParaRPr lang="en-US" sz="850"/>
          </a:p>
        </p:txBody>
      </p:sp>
      <p:pic>
        <p:nvPicPr>
          <p:cNvPr id="145" name="Image 30" descr="No food waste"/>
          <p:cNvPicPr>
            <a:picLocks noChangeAspect="1"/>
          </p:cNvPicPr>
          <p:nvPr/>
        </p:nvPicPr>
        <p:blipFill>
          <a:blip r:embed="rId23"/>
          <a:stretch>
            <a:fillRect/>
          </a:stretch>
        </p:blipFill>
        <p:spPr>
          <a:xfrm>
            <a:off x="2857500" y="7315123"/>
            <a:ext cx="457200" cy="311049"/>
          </a:xfrm>
          <a:prstGeom prst="rect">
            <a:avLst/>
          </a:prstGeom>
        </p:spPr>
      </p:pic>
      <p:sp>
        <p:nvSpPr>
          <p:cNvPr id="146" name="Allowed or not allowed badge">
            <a:extLst>
              <a:ext uri="{C183D7F6-B498-43B3-948B-1728B52AA6E4}">
                <adec:decorative xmlns:adec="http://schemas.microsoft.com/office/drawing/2017/decorative" val="1"/>
              </a:ext>
            </a:extLst>
          </p:cNvPr>
          <p:cNvSpPr/>
          <p:nvPr/>
        </p:nvSpPr>
        <p:spPr>
          <a:xfrm>
            <a:off x="3195828" y="7214616"/>
            <a:ext cx="219456" cy="219456"/>
          </a:xfrm>
          <a:prstGeom prst="ellipse">
            <a:avLst/>
          </a:prstGeom>
          <a:solidFill>
            <a:srgbClr val="C10000"/>
          </a:solidFill>
          <a:ln w="15875">
            <a:solidFill>
              <a:srgbClr val="FFFFFF"/>
            </a:solidFill>
            <a:prstDash val="solid"/>
          </a:ln>
        </p:spPr>
        <p:txBody>
          <a:bodyPr/>
          <a:lstStyle/>
          <a:p>
            <a:endParaRPr lang="en-GB"/>
          </a:p>
        </p:txBody>
      </p:sp>
      <p:sp>
        <p:nvSpPr>
          <p:cNvPr id="147" name="Text 114"/>
          <p:cNvSpPr/>
          <p:nvPr/>
        </p:nvSpPr>
        <p:spPr>
          <a:xfrm>
            <a:off x="3195828" y="7214616"/>
            <a:ext cx="219456" cy="219456"/>
          </a:xfrm>
          <a:prstGeom prst="rect">
            <a:avLst/>
          </a:prstGeom>
          <a:noFill/>
          <a:ln/>
        </p:spPr>
        <p:txBody>
          <a:bodyPr wrap="square" lIns="0" tIns="0" rIns="0" bIns="0" rtlCol="0" anchor="ctr"/>
          <a:lstStyle/>
          <a:p>
            <a:pPr marL="0" indent="0" algn="ctr">
              <a:buNone/>
            </a:pPr>
            <a:r>
              <a:rPr lang="en-US" sz="1000" b="1">
                <a:solidFill>
                  <a:srgbClr val="FFFFFF"/>
                </a:solidFill>
                <a:latin typeface="Arial" pitchFamily="34" charset="0"/>
                <a:ea typeface="Arial" pitchFamily="34" charset="-122"/>
                <a:cs typeface="Arial" pitchFamily="34" charset="-120"/>
              </a:rPr>
              <a:t>✗</a:t>
            </a:r>
            <a:endParaRPr lang="en-US" sz="1000"/>
          </a:p>
        </p:txBody>
      </p:sp>
      <p:sp>
        <p:nvSpPr>
          <p:cNvPr id="148" name="Text 115">
            <a:extLst>
              <a:ext uri="{C183D7F6-B498-43B3-948B-1728B52AA6E4}">
                <adec:decorative xmlns:adec="http://schemas.microsoft.com/office/drawing/2017/decorative" val="0"/>
              </a:ext>
            </a:extLst>
          </p:cNvPr>
          <p:cNvSpPr/>
          <p:nvPr/>
        </p:nvSpPr>
        <p:spPr>
          <a:xfrm>
            <a:off x="2711196" y="7726680"/>
            <a:ext cx="749808" cy="274320"/>
          </a:xfrm>
          <a:prstGeom prst="rect">
            <a:avLst/>
          </a:prstGeom>
          <a:noFill/>
          <a:ln/>
        </p:spPr>
        <p:txBody>
          <a:bodyPr wrap="square" lIns="0" tIns="0" rIns="0" bIns="0" rtlCol="0" anchor="t"/>
          <a:lstStyle/>
          <a:p>
            <a:pPr marL="0" indent="0" algn="ctr">
              <a:lnSpc>
                <a:spcPct val="95000"/>
              </a:lnSpc>
              <a:buNone/>
            </a:pPr>
            <a:r>
              <a:rPr lang="en-US" sz="640">
                <a:solidFill>
                  <a:srgbClr val="1A1A1A"/>
                </a:solidFill>
                <a:latin typeface="Arial" pitchFamily="34" charset="0"/>
                <a:ea typeface="Arial" pitchFamily="34" charset="-122"/>
                <a:cs typeface="Arial" pitchFamily="34" charset="-120"/>
              </a:rPr>
              <a:t>No food waste</a:t>
            </a:r>
            <a:endParaRPr lang="en-US" sz="640"/>
          </a:p>
        </p:txBody>
      </p:sp>
      <p:pic>
        <p:nvPicPr>
          <p:cNvPr id="149" name="Image 31" descr="No electricals"/>
          <p:cNvPicPr>
            <a:picLocks noChangeAspect="1"/>
          </p:cNvPicPr>
          <p:nvPr/>
        </p:nvPicPr>
        <p:blipFill>
          <a:blip r:embed="rId31"/>
          <a:stretch>
            <a:fillRect/>
          </a:stretch>
        </p:blipFill>
        <p:spPr>
          <a:xfrm>
            <a:off x="3552444" y="7281770"/>
            <a:ext cx="457200" cy="377756"/>
          </a:xfrm>
          <a:prstGeom prst="rect">
            <a:avLst/>
          </a:prstGeom>
        </p:spPr>
      </p:pic>
      <p:sp>
        <p:nvSpPr>
          <p:cNvPr id="150" name="Allowed or not allowed badge">
            <a:extLst>
              <a:ext uri="{C183D7F6-B498-43B3-948B-1728B52AA6E4}">
                <adec:decorative xmlns:adec="http://schemas.microsoft.com/office/drawing/2017/decorative" val="1"/>
              </a:ext>
            </a:extLst>
          </p:cNvPr>
          <p:cNvSpPr/>
          <p:nvPr/>
        </p:nvSpPr>
        <p:spPr>
          <a:xfrm>
            <a:off x="3890772" y="7214616"/>
            <a:ext cx="219456" cy="219456"/>
          </a:xfrm>
          <a:prstGeom prst="ellipse">
            <a:avLst/>
          </a:prstGeom>
          <a:solidFill>
            <a:srgbClr val="C10000"/>
          </a:solidFill>
          <a:ln w="15875">
            <a:solidFill>
              <a:srgbClr val="FFFFFF"/>
            </a:solidFill>
            <a:prstDash val="solid"/>
          </a:ln>
        </p:spPr>
        <p:txBody>
          <a:bodyPr/>
          <a:lstStyle/>
          <a:p>
            <a:endParaRPr lang="en-GB"/>
          </a:p>
        </p:txBody>
      </p:sp>
      <p:sp>
        <p:nvSpPr>
          <p:cNvPr id="151" name="Text 117"/>
          <p:cNvSpPr/>
          <p:nvPr/>
        </p:nvSpPr>
        <p:spPr>
          <a:xfrm>
            <a:off x="3890772" y="7214616"/>
            <a:ext cx="219456" cy="219456"/>
          </a:xfrm>
          <a:prstGeom prst="rect">
            <a:avLst/>
          </a:prstGeom>
          <a:noFill/>
          <a:ln/>
        </p:spPr>
        <p:txBody>
          <a:bodyPr wrap="square" lIns="0" tIns="0" rIns="0" bIns="0" rtlCol="0" anchor="ctr"/>
          <a:lstStyle/>
          <a:p>
            <a:pPr marL="0" indent="0" algn="ctr">
              <a:buNone/>
            </a:pPr>
            <a:r>
              <a:rPr lang="en-US" sz="1000" b="1">
                <a:solidFill>
                  <a:srgbClr val="FFFFFF"/>
                </a:solidFill>
                <a:latin typeface="Arial" pitchFamily="34" charset="0"/>
                <a:ea typeface="Arial" pitchFamily="34" charset="-122"/>
                <a:cs typeface="Arial" pitchFamily="34" charset="-120"/>
              </a:rPr>
              <a:t>✗</a:t>
            </a:r>
            <a:endParaRPr lang="en-US" sz="1000"/>
          </a:p>
        </p:txBody>
      </p:sp>
      <p:sp>
        <p:nvSpPr>
          <p:cNvPr id="152" name="Text 118">
            <a:extLst>
              <a:ext uri="{C183D7F6-B498-43B3-948B-1728B52AA6E4}">
                <adec:decorative xmlns:adec="http://schemas.microsoft.com/office/drawing/2017/decorative" val="0"/>
              </a:ext>
            </a:extLst>
          </p:cNvPr>
          <p:cNvSpPr/>
          <p:nvPr/>
        </p:nvSpPr>
        <p:spPr>
          <a:xfrm>
            <a:off x="3406140" y="7726680"/>
            <a:ext cx="749808" cy="274320"/>
          </a:xfrm>
          <a:prstGeom prst="rect">
            <a:avLst/>
          </a:prstGeom>
          <a:noFill/>
          <a:ln/>
        </p:spPr>
        <p:txBody>
          <a:bodyPr wrap="square" lIns="0" tIns="0" rIns="0" bIns="0" rtlCol="0" anchor="t"/>
          <a:lstStyle/>
          <a:p>
            <a:pPr marL="0" indent="0" algn="ctr">
              <a:lnSpc>
                <a:spcPct val="95000"/>
              </a:lnSpc>
              <a:buNone/>
            </a:pPr>
            <a:r>
              <a:rPr lang="en-US" sz="640">
                <a:solidFill>
                  <a:srgbClr val="1A1A1A"/>
                </a:solidFill>
                <a:latin typeface="Arial" pitchFamily="34" charset="0"/>
                <a:ea typeface="Arial" pitchFamily="34" charset="-122"/>
                <a:cs typeface="Arial" pitchFamily="34" charset="-120"/>
              </a:rPr>
              <a:t>No electricals</a:t>
            </a:r>
            <a:endParaRPr lang="en-US" sz="640"/>
          </a:p>
        </p:txBody>
      </p:sp>
      <p:pic>
        <p:nvPicPr>
          <p:cNvPr id="153" name="Image 32" descr="No rubble or soil"/>
          <p:cNvPicPr>
            <a:picLocks noChangeAspect="1"/>
          </p:cNvPicPr>
          <p:nvPr/>
        </p:nvPicPr>
        <p:blipFill>
          <a:blip r:embed="rId25"/>
          <a:stretch>
            <a:fillRect/>
          </a:stretch>
        </p:blipFill>
        <p:spPr>
          <a:xfrm>
            <a:off x="4247388" y="7336974"/>
            <a:ext cx="457200" cy="267349"/>
          </a:xfrm>
          <a:prstGeom prst="rect">
            <a:avLst/>
          </a:prstGeom>
        </p:spPr>
      </p:pic>
      <p:sp>
        <p:nvSpPr>
          <p:cNvPr id="154" name="Allowed or not allowed badge">
            <a:extLst>
              <a:ext uri="{C183D7F6-B498-43B3-948B-1728B52AA6E4}">
                <adec:decorative xmlns:adec="http://schemas.microsoft.com/office/drawing/2017/decorative" val="1"/>
              </a:ext>
            </a:extLst>
          </p:cNvPr>
          <p:cNvSpPr/>
          <p:nvPr/>
        </p:nvSpPr>
        <p:spPr>
          <a:xfrm>
            <a:off x="4585716" y="7214616"/>
            <a:ext cx="219456" cy="219456"/>
          </a:xfrm>
          <a:prstGeom prst="ellipse">
            <a:avLst/>
          </a:prstGeom>
          <a:solidFill>
            <a:srgbClr val="C10000"/>
          </a:solidFill>
          <a:ln w="15875">
            <a:solidFill>
              <a:srgbClr val="FFFFFF"/>
            </a:solidFill>
            <a:prstDash val="solid"/>
          </a:ln>
        </p:spPr>
        <p:txBody>
          <a:bodyPr/>
          <a:lstStyle/>
          <a:p>
            <a:endParaRPr lang="en-GB"/>
          </a:p>
        </p:txBody>
      </p:sp>
      <p:sp>
        <p:nvSpPr>
          <p:cNvPr id="155" name="Text 120"/>
          <p:cNvSpPr/>
          <p:nvPr/>
        </p:nvSpPr>
        <p:spPr>
          <a:xfrm>
            <a:off x="4585716" y="7214616"/>
            <a:ext cx="219456" cy="219456"/>
          </a:xfrm>
          <a:prstGeom prst="rect">
            <a:avLst/>
          </a:prstGeom>
          <a:noFill/>
          <a:ln/>
        </p:spPr>
        <p:txBody>
          <a:bodyPr wrap="square" lIns="0" tIns="0" rIns="0" bIns="0" rtlCol="0" anchor="ctr"/>
          <a:lstStyle/>
          <a:p>
            <a:pPr marL="0" indent="0" algn="ctr">
              <a:buNone/>
            </a:pPr>
            <a:r>
              <a:rPr lang="en-US" sz="1000" b="1">
                <a:solidFill>
                  <a:srgbClr val="FFFFFF"/>
                </a:solidFill>
                <a:latin typeface="Arial" pitchFamily="34" charset="0"/>
                <a:ea typeface="Arial" pitchFamily="34" charset="-122"/>
                <a:cs typeface="Arial" pitchFamily="34" charset="-120"/>
              </a:rPr>
              <a:t>✗</a:t>
            </a:r>
            <a:endParaRPr lang="en-US" sz="1000"/>
          </a:p>
        </p:txBody>
      </p:sp>
      <p:sp>
        <p:nvSpPr>
          <p:cNvPr id="156" name="Text 121"/>
          <p:cNvSpPr/>
          <p:nvPr/>
        </p:nvSpPr>
        <p:spPr>
          <a:xfrm>
            <a:off x="4101084" y="7726680"/>
            <a:ext cx="749808" cy="274320"/>
          </a:xfrm>
          <a:prstGeom prst="rect">
            <a:avLst/>
          </a:prstGeom>
          <a:noFill/>
          <a:ln/>
        </p:spPr>
        <p:txBody>
          <a:bodyPr wrap="square" lIns="0" tIns="0" rIns="0" bIns="0" rtlCol="0" anchor="t"/>
          <a:lstStyle/>
          <a:p>
            <a:pPr marL="0" indent="0" algn="ctr">
              <a:lnSpc>
                <a:spcPct val="95000"/>
              </a:lnSpc>
              <a:buNone/>
            </a:pPr>
            <a:r>
              <a:rPr lang="en-US" sz="640">
                <a:solidFill>
                  <a:srgbClr val="1A1A1A"/>
                </a:solidFill>
                <a:latin typeface="Arial" pitchFamily="34" charset="0"/>
                <a:ea typeface="Arial" pitchFamily="34" charset="-122"/>
                <a:cs typeface="Arial" pitchFamily="34" charset="-120"/>
              </a:rPr>
              <a:t>No rubble or soil</a:t>
            </a:r>
            <a:endParaRPr lang="en-US" sz="640"/>
          </a:p>
        </p:txBody>
      </p:sp>
      <p:sp>
        <p:nvSpPr>
          <p:cNvPr id="157" name="Bin panel frame">
            <a:extLst>
              <a:ext uri="{C183D7F6-B498-43B3-948B-1728B52AA6E4}">
                <adec:decorative xmlns:adec="http://schemas.microsoft.com/office/drawing/2017/decorative" val="1"/>
              </a:ext>
            </a:extLst>
          </p:cNvPr>
          <p:cNvSpPr/>
          <p:nvPr/>
        </p:nvSpPr>
        <p:spPr>
          <a:xfrm>
            <a:off x="5041392" y="4261104"/>
            <a:ext cx="2264664" cy="3895344"/>
          </a:xfrm>
          <a:prstGeom prst="rect">
            <a:avLst/>
          </a:prstGeom>
          <a:solidFill>
            <a:srgbClr val="FFFFFF"/>
          </a:solidFill>
          <a:ln w="15875">
            <a:solidFill>
              <a:srgbClr val="0369A1"/>
            </a:solidFill>
            <a:prstDash val="solid"/>
          </a:ln>
          <a:effectLst>
            <a:outerShdw blurRad="50800" dist="12700" dir="5400000" algn="bl" rotWithShape="0">
              <a:srgbClr val="000000">
                <a:alpha val="12000"/>
              </a:srgbClr>
            </a:outerShdw>
          </a:effectLst>
        </p:spPr>
        <p:txBody>
          <a:bodyPr/>
          <a:lstStyle/>
          <a:p>
            <a:endParaRPr lang="en-GB"/>
          </a:p>
        </p:txBody>
      </p:sp>
      <p:sp>
        <p:nvSpPr>
          <p:cNvPr id="158" name="Bin panel heading band">
            <a:extLst>
              <a:ext uri="{C183D7F6-B498-43B3-948B-1728B52AA6E4}">
                <adec:decorative xmlns:adec="http://schemas.microsoft.com/office/drawing/2017/decorative" val="1"/>
              </a:ext>
            </a:extLst>
          </p:cNvPr>
          <p:cNvSpPr/>
          <p:nvPr/>
        </p:nvSpPr>
        <p:spPr>
          <a:xfrm>
            <a:off x="5041392" y="4261104"/>
            <a:ext cx="2264664" cy="566928"/>
          </a:xfrm>
          <a:prstGeom prst="rect">
            <a:avLst/>
          </a:prstGeom>
          <a:solidFill>
            <a:srgbClr val="0369A1"/>
          </a:solidFill>
          <a:ln w="12700">
            <a:solidFill>
              <a:srgbClr val="0369A1"/>
            </a:solidFill>
            <a:prstDash val="solid"/>
          </a:ln>
        </p:spPr>
        <p:txBody>
          <a:bodyPr/>
          <a:lstStyle/>
          <a:p>
            <a:endParaRPr lang="en-GB"/>
          </a:p>
        </p:txBody>
      </p:sp>
      <p:sp>
        <p:nvSpPr>
          <p:cNvPr id="159" name="Text 124"/>
          <p:cNvSpPr/>
          <p:nvPr/>
        </p:nvSpPr>
        <p:spPr>
          <a:xfrm>
            <a:off x="5151120" y="4297680"/>
            <a:ext cx="1514856" cy="493776"/>
          </a:xfrm>
          <a:prstGeom prst="rect">
            <a:avLst/>
          </a:prstGeom>
          <a:noFill/>
          <a:ln/>
        </p:spPr>
        <p:txBody>
          <a:bodyPr wrap="square" lIns="0" tIns="0" rIns="0" bIns="0" rtlCol="0" anchor="ctr"/>
          <a:lstStyle/>
          <a:p>
            <a:pPr marL="0" indent="0">
              <a:buNone/>
            </a:pPr>
            <a:r>
              <a:rPr lang="en-US" sz="850">
                <a:solidFill>
                  <a:srgbClr val="FFFFFF"/>
                </a:solidFill>
                <a:latin typeface="Arial" pitchFamily="34" charset="0"/>
                <a:ea typeface="Arial" pitchFamily="34" charset="-122"/>
                <a:cs typeface="Arial" pitchFamily="34" charset="-120"/>
              </a:rPr>
              <a:t>Using your blue-lidded</a:t>
            </a:r>
            <a:endParaRPr lang="en-US" sz="850"/>
          </a:p>
          <a:p>
            <a:pPr marL="0" indent="0">
              <a:buNone/>
            </a:pPr>
            <a:r>
              <a:rPr lang="en-US" sz="1300" b="1">
                <a:solidFill>
                  <a:srgbClr val="FFFFFF"/>
                </a:solidFill>
                <a:latin typeface="Arial" pitchFamily="34" charset="0"/>
                <a:ea typeface="Arial" pitchFamily="34" charset="-122"/>
                <a:cs typeface="Arial" pitchFamily="34" charset="-120"/>
              </a:rPr>
              <a:t>RECYCLING bin</a:t>
            </a:r>
            <a:endParaRPr lang="en-US" sz="850"/>
          </a:p>
        </p:txBody>
      </p:sp>
      <p:pic>
        <p:nvPicPr>
          <p:cNvPr id="160" name="Image 33" descr="RECYCLING bin wheelie bin"/>
          <p:cNvPicPr>
            <a:picLocks noChangeAspect="1"/>
          </p:cNvPicPr>
          <p:nvPr/>
        </p:nvPicPr>
        <p:blipFill>
          <a:blip r:embed="rId32"/>
          <a:stretch>
            <a:fillRect/>
          </a:stretch>
        </p:blipFill>
        <p:spPr>
          <a:xfrm>
            <a:off x="6781092" y="4288536"/>
            <a:ext cx="373272" cy="512064"/>
          </a:xfrm>
          <a:prstGeom prst="rect">
            <a:avLst/>
          </a:prstGeom>
        </p:spPr>
      </p:pic>
      <p:sp>
        <p:nvSpPr>
          <p:cNvPr id="161" name="Text 125"/>
          <p:cNvSpPr/>
          <p:nvPr/>
        </p:nvSpPr>
        <p:spPr>
          <a:xfrm>
            <a:off x="5151120" y="4882896"/>
            <a:ext cx="2045208" cy="310896"/>
          </a:xfrm>
          <a:prstGeom prst="rect">
            <a:avLst/>
          </a:prstGeom>
          <a:noFill/>
          <a:ln/>
        </p:spPr>
        <p:txBody>
          <a:bodyPr wrap="square" lIns="0" tIns="0" rIns="0" bIns="0" rtlCol="0" anchor="t"/>
          <a:lstStyle/>
          <a:p>
            <a:pPr marL="0" indent="0">
              <a:buNone/>
            </a:pPr>
            <a:r>
              <a:rPr lang="en-US" sz="760" i="1">
                <a:solidFill>
                  <a:srgbClr val="444444"/>
                </a:solidFill>
                <a:latin typeface="Arial" pitchFamily="34" charset="0"/>
                <a:ea typeface="Arial" pitchFamily="34" charset="-122"/>
                <a:cs typeface="Arial" pitchFamily="34" charset="-120"/>
              </a:rPr>
              <a:t>Put items in loose, not in bags. Wrong items = yellow tag and bin not emptied.</a:t>
            </a:r>
            <a:endParaRPr lang="en-US" sz="760"/>
          </a:p>
        </p:txBody>
      </p:sp>
      <p:sp>
        <p:nvSpPr>
          <p:cNvPr id="162" name="Text 126"/>
          <p:cNvSpPr/>
          <p:nvPr/>
        </p:nvSpPr>
        <p:spPr>
          <a:xfrm>
            <a:off x="5151120" y="5212080"/>
            <a:ext cx="2154936" cy="164592"/>
          </a:xfrm>
          <a:prstGeom prst="rect">
            <a:avLst/>
          </a:prstGeom>
          <a:noFill/>
          <a:ln/>
        </p:spPr>
        <p:txBody>
          <a:bodyPr wrap="square" lIns="0" tIns="0" rIns="0" bIns="0" rtlCol="0" anchor="ctr"/>
          <a:lstStyle/>
          <a:p>
            <a:pPr marL="0" indent="0">
              <a:buNone/>
            </a:pPr>
            <a:r>
              <a:rPr lang="en-US" sz="850" b="1" kern="0" spc="60">
                <a:solidFill>
                  <a:srgbClr val="15803D"/>
                </a:solidFill>
                <a:latin typeface="Arial" pitchFamily="34" charset="0"/>
                <a:ea typeface="Arial" pitchFamily="34" charset="-122"/>
                <a:cs typeface="Arial" pitchFamily="34" charset="-120"/>
              </a:rPr>
              <a:t>✓  YES PLEASE</a:t>
            </a:r>
            <a:endParaRPr lang="en-US" sz="850"/>
          </a:p>
        </p:txBody>
      </p:sp>
      <p:pic>
        <p:nvPicPr>
          <p:cNvPr id="163" name="Image 34" descr="Paper &amp; card"/>
          <p:cNvPicPr>
            <a:picLocks noChangeAspect="1"/>
          </p:cNvPicPr>
          <p:nvPr/>
        </p:nvPicPr>
        <p:blipFill>
          <a:blip r:embed="rId33"/>
          <a:stretch>
            <a:fillRect/>
          </a:stretch>
        </p:blipFill>
        <p:spPr>
          <a:xfrm>
            <a:off x="5250180" y="5480899"/>
            <a:ext cx="457200" cy="321898"/>
          </a:xfrm>
          <a:prstGeom prst="rect">
            <a:avLst/>
          </a:prstGeom>
        </p:spPr>
      </p:pic>
      <p:sp>
        <p:nvSpPr>
          <p:cNvPr id="164" name="Allowed or not allowed badge">
            <a:extLst>
              <a:ext uri="{C183D7F6-B498-43B3-948B-1728B52AA6E4}">
                <adec:decorative xmlns:adec="http://schemas.microsoft.com/office/drawing/2017/decorative" val="1"/>
              </a:ext>
            </a:extLst>
          </p:cNvPr>
          <p:cNvSpPr/>
          <p:nvPr/>
        </p:nvSpPr>
        <p:spPr>
          <a:xfrm>
            <a:off x="5588508" y="5385816"/>
            <a:ext cx="219456" cy="219456"/>
          </a:xfrm>
          <a:prstGeom prst="ellipse">
            <a:avLst/>
          </a:prstGeom>
          <a:solidFill>
            <a:srgbClr val="15803D"/>
          </a:solidFill>
          <a:ln w="15875">
            <a:solidFill>
              <a:srgbClr val="FFFFFF"/>
            </a:solidFill>
            <a:prstDash val="solid"/>
          </a:ln>
        </p:spPr>
        <p:txBody>
          <a:bodyPr/>
          <a:lstStyle/>
          <a:p>
            <a:endParaRPr lang="en-GB"/>
          </a:p>
        </p:txBody>
      </p:sp>
      <p:sp>
        <p:nvSpPr>
          <p:cNvPr id="165" name="Text 128">
            <a:extLst>
              <a:ext uri="{C183D7F6-B498-43B3-948B-1728B52AA6E4}">
                <adec:decorative xmlns:adec="http://schemas.microsoft.com/office/drawing/2017/decorative" val="0"/>
              </a:ext>
            </a:extLst>
          </p:cNvPr>
          <p:cNvSpPr/>
          <p:nvPr/>
        </p:nvSpPr>
        <p:spPr>
          <a:xfrm>
            <a:off x="5588508" y="5385816"/>
            <a:ext cx="219456" cy="219456"/>
          </a:xfrm>
          <a:prstGeom prst="rect">
            <a:avLst/>
          </a:prstGeom>
          <a:noFill/>
          <a:ln/>
        </p:spPr>
        <p:txBody>
          <a:bodyPr wrap="square" lIns="0" tIns="0" rIns="0" bIns="0" rtlCol="0" anchor="ctr"/>
          <a:lstStyle/>
          <a:p>
            <a:pPr marL="0" indent="0" algn="ctr">
              <a:buNone/>
            </a:pPr>
            <a:r>
              <a:rPr lang="en-US" sz="1000" b="1">
                <a:solidFill>
                  <a:srgbClr val="FFFFFF"/>
                </a:solidFill>
                <a:latin typeface="Arial" pitchFamily="34" charset="0"/>
                <a:ea typeface="Arial" pitchFamily="34" charset="-122"/>
                <a:cs typeface="Arial" pitchFamily="34" charset="-120"/>
              </a:rPr>
              <a:t>✓</a:t>
            </a:r>
            <a:endParaRPr lang="en-US" sz="1000"/>
          </a:p>
        </p:txBody>
      </p:sp>
      <p:sp>
        <p:nvSpPr>
          <p:cNvPr id="166" name="Text 129"/>
          <p:cNvSpPr/>
          <p:nvPr/>
        </p:nvSpPr>
        <p:spPr>
          <a:xfrm>
            <a:off x="5103876" y="5897880"/>
            <a:ext cx="749808" cy="274320"/>
          </a:xfrm>
          <a:prstGeom prst="rect">
            <a:avLst/>
          </a:prstGeom>
          <a:noFill/>
          <a:ln/>
        </p:spPr>
        <p:txBody>
          <a:bodyPr wrap="square" lIns="0" tIns="0" rIns="0" bIns="0" rtlCol="0" anchor="t"/>
          <a:lstStyle/>
          <a:p>
            <a:pPr marL="0" indent="0" algn="ctr">
              <a:lnSpc>
                <a:spcPct val="95000"/>
              </a:lnSpc>
              <a:buNone/>
            </a:pPr>
            <a:r>
              <a:rPr lang="en-US" sz="640">
                <a:solidFill>
                  <a:srgbClr val="1A1A1A"/>
                </a:solidFill>
                <a:latin typeface="Arial" pitchFamily="34" charset="0"/>
                <a:ea typeface="Arial" pitchFamily="34" charset="-122"/>
                <a:cs typeface="Arial" pitchFamily="34" charset="-120"/>
              </a:rPr>
              <a:t>Paper &amp; card</a:t>
            </a:r>
            <a:endParaRPr lang="en-US" sz="640"/>
          </a:p>
        </p:txBody>
      </p:sp>
      <p:pic>
        <p:nvPicPr>
          <p:cNvPr id="167" name="Image 35" descr="Tins &amp; cans"/>
          <p:cNvPicPr>
            <a:picLocks noChangeAspect="1"/>
          </p:cNvPicPr>
          <p:nvPr/>
        </p:nvPicPr>
        <p:blipFill>
          <a:blip r:embed="rId34"/>
          <a:stretch>
            <a:fillRect/>
          </a:stretch>
        </p:blipFill>
        <p:spPr>
          <a:xfrm>
            <a:off x="5945124" y="5467839"/>
            <a:ext cx="457200" cy="348018"/>
          </a:xfrm>
          <a:prstGeom prst="rect">
            <a:avLst/>
          </a:prstGeom>
        </p:spPr>
      </p:pic>
      <p:sp>
        <p:nvSpPr>
          <p:cNvPr id="168" name="Allowed or not allowed badge">
            <a:extLst>
              <a:ext uri="{C183D7F6-B498-43B3-948B-1728B52AA6E4}">
                <adec:decorative xmlns:adec="http://schemas.microsoft.com/office/drawing/2017/decorative" val="1"/>
              </a:ext>
            </a:extLst>
          </p:cNvPr>
          <p:cNvSpPr/>
          <p:nvPr/>
        </p:nvSpPr>
        <p:spPr>
          <a:xfrm>
            <a:off x="6283452" y="5385816"/>
            <a:ext cx="219456" cy="219456"/>
          </a:xfrm>
          <a:prstGeom prst="ellipse">
            <a:avLst/>
          </a:prstGeom>
          <a:solidFill>
            <a:srgbClr val="15803D"/>
          </a:solidFill>
          <a:ln w="15875">
            <a:solidFill>
              <a:srgbClr val="FFFFFF"/>
            </a:solidFill>
            <a:prstDash val="solid"/>
          </a:ln>
        </p:spPr>
        <p:txBody>
          <a:bodyPr/>
          <a:lstStyle/>
          <a:p>
            <a:endParaRPr lang="en-GB"/>
          </a:p>
        </p:txBody>
      </p:sp>
      <p:sp>
        <p:nvSpPr>
          <p:cNvPr id="169" name="Text 131">
            <a:extLst>
              <a:ext uri="{C183D7F6-B498-43B3-948B-1728B52AA6E4}">
                <adec:decorative xmlns:adec="http://schemas.microsoft.com/office/drawing/2017/decorative" val="0"/>
              </a:ext>
            </a:extLst>
          </p:cNvPr>
          <p:cNvSpPr/>
          <p:nvPr/>
        </p:nvSpPr>
        <p:spPr>
          <a:xfrm>
            <a:off x="6283452" y="5385816"/>
            <a:ext cx="219456" cy="219456"/>
          </a:xfrm>
          <a:prstGeom prst="rect">
            <a:avLst/>
          </a:prstGeom>
          <a:noFill/>
          <a:ln/>
        </p:spPr>
        <p:txBody>
          <a:bodyPr wrap="square" lIns="0" tIns="0" rIns="0" bIns="0" rtlCol="0" anchor="ctr"/>
          <a:lstStyle/>
          <a:p>
            <a:pPr marL="0" indent="0" algn="ctr">
              <a:buNone/>
            </a:pPr>
            <a:r>
              <a:rPr lang="en-US" sz="1000" b="1">
                <a:solidFill>
                  <a:srgbClr val="FFFFFF"/>
                </a:solidFill>
                <a:latin typeface="Arial" pitchFamily="34" charset="0"/>
                <a:ea typeface="Arial" pitchFamily="34" charset="-122"/>
                <a:cs typeface="Arial" pitchFamily="34" charset="-120"/>
              </a:rPr>
              <a:t>✓</a:t>
            </a:r>
            <a:endParaRPr lang="en-US" sz="1000"/>
          </a:p>
        </p:txBody>
      </p:sp>
      <p:sp>
        <p:nvSpPr>
          <p:cNvPr id="170" name="Text 132"/>
          <p:cNvSpPr/>
          <p:nvPr/>
        </p:nvSpPr>
        <p:spPr>
          <a:xfrm>
            <a:off x="5798820" y="5897880"/>
            <a:ext cx="749808" cy="274320"/>
          </a:xfrm>
          <a:prstGeom prst="rect">
            <a:avLst/>
          </a:prstGeom>
          <a:noFill/>
          <a:ln/>
        </p:spPr>
        <p:txBody>
          <a:bodyPr wrap="square" lIns="0" tIns="0" rIns="0" bIns="0" rtlCol="0" anchor="t"/>
          <a:lstStyle/>
          <a:p>
            <a:pPr marL="0" indent="0" algn="ctr">
              <a:lnSpc>
                <a:spcPct val="95000"/>
              </a:lnSpc>
              <a:buNone/>
            </a:pPr>
            <a:r>
              <a:rPr lang="en-US" sz="640">
                <a:solidFill>
                  <a:srgbClr val="1A1A1A"/>
                </a:solidFill>
                <a:latin typeface="Arial" pitchFamily="34" charset="0"/>
                <a:ea typeface="Arial" pitchFamily="34" charset="-122"/>
                <a:cs typeface="Arial" pitchFamily="34" charset="-120"/>
              </a:rPr>
              <a:t>Tins &amp; cans</a:t>
            </a:r>
            <a:endParaRPr lang="en-US" sz="640"/>
          </a:p>
        </p:txBody>
      </p:sp>
      <p:pic>
        <p:nvPicPr>
          <p:cNvPr id="171" name="Image 36" descr="Plastic bottles"/>
          <p:cNvPicPr>
            <a:picLocks noChangeAspect="1"/>
          </p:cNvPicPr>
          <p:nvPr/>
        </p:nvPicPr>
        <p:blipFill>
          <a:blip r:embed="rId35"/>
          <a:stretch>
            <a:fillRect/>
          </a:stretch>
        </p:blipFill>
        <p:spPr>
          <a:xfrm>
            <a:off x="6640068" y="5422561"/>
            <a:ext cx="457200" cy="438575"/>
          </a:xfrm>
          <a:prstGeom prst="rect">
            <a:avLst/>
          </a:prstGeom>
        </p:spPr>
      </p:pic>
      <p:sp>
        <p:nvSpPr>
          <p:cNvPr id="172" name="Allowed or not allowed badge">
            <a:extLst>
              <a:ext uri="{C183D7F6-B498-43B3-948B-1728B52AA6E4}">
                <adec:decorative xmlns:adec="http://schemas.microsoft.com/office/drawing/2017/decorative" val="1"/>
              </a:ext>
            </a:extLst>
          </p:cNvPr>
          <p:cNvSpPr/>
          <p:nvPr/>
        </p:nvSpPr>
        <p:spPr>
          <a:xfrm>
            <a:off x="6978396" y="5385816"/>
            <a:ext cx="219456" cy="219456"/>
          </a:xfrm>
          <a:prstGeom prst="ellipse">
            <a:avLst/>
          </a:prstGeom>
          <a:solidFill>
            <a:srgbClr val="15803D"/>
          </a:solidFill>
          <a:ln w="15875">
            <a:solidFill>
              <a:srgbClr val="FFFFFF"/>
            </a:solidFill>
            <a:prstDash val="solid"/>
          </a:ln>
        </p:spPr>
        <p:txBody>
          <a:bodyPr/>
          <a:lstStyle/>
          <a:p>
            <a:endParaRPr lang="en-GB"/>
          </a:p>
        </p:txBody>
      </p:sp>
      <p:sp>
        <p:nvSpPr>
          <p:cNvPr id="173" name="Text 134">
            <a:extLst>
              <a:ext uri="{C183D7F6-B498-43B3-948B-1728B52AA6E4}">
                <adec:decorative xmlns:adec="http://schemas.microsoft.com/office/drawing/2017/decorative" val="0"/>
              </a:ext>
            </a:extLst>
          </p:cNvPr>
          <p:cNvSpPr/>
          <p:nvPr/>
        </p:nvSpPr>
        <p:spPr>
          <a:xfrm>
            <a:off x="6978396" y="5385816"/>
            <a:ext cx="219456" cy="219456"/>
          </a:xfrm>
          <a:prstGeom prst="rect">
            <a:avLst/>
          </a:prstGeom>
          <a:noFill/>
          <a:ln/>
        </p:spPr>
        <p:txBody>
          <a:bodyPr wrap="square" lIns="0" tIns="0" rIns="0" bIns="0" rtlCol="0" anchor="ctr"/>
          <a:lstStyle/>
          <a:p>
            <a:pPr marL="0" indent="0" algn="ctr">
              <a:buNone/>
            </a:pPr>
            <a:r>
              <a:rPr lang="en-US" sz="1000" b="1">
                <a:solidFill>
                  <a:srgbClr val="FFFFFF"/>
                </a:solidFill>
                <a:latin typeface="Arial" pitchFamily="34" charset="0"/>
                <a:ea typeface="Arial" pitchFamily="34" charset="-122"/>
                <a:cs typeface="Arial" pitchFamily="34" charset="-120"/>
              </a:rPr>
              <a:t>✓</a:t>
            </a:r>
            <a:endParaRPr lang="en-US" sz="1000"/>
          </a:p>
        </p:txBody>
      </p:sp>
      <p:sp>
        <p:nvSpPr>
          <p:cNvPr id="174" name="Text 135"/>
          <p:cNvSpPr/>
          <p:nvPr/>
        </p:nvSpPr>
        <p:spPr>
          <a:xfrm>
            <a:off x="6493764" y="5897880"/>
            <a:ext cx="749808" cy="274320"/>
          </a:xfrm>
          <a:prstGeom prst="rect">
            <a:avLst/>
          </a:prstGeom>
          <a:noFill/>
          <a:ln/>
        </p:spPr>
        <p:txBody>
          <a:bodyPr wrap="square" lIns="0" tIns="0" rIns="0" bIns="0" rtlCol="0" anchor="t"/>
          <a:lstStyle/>
          <a:p>
            <a:pPr marL="0" indent="0" algn="ctr">
              <a:lnSpc>
                <a:spcPct val="95000"/>
              </a:lnSpc>
              <a:buNone/>
            </a:pPr>
            <a:r>
              <a:rPr lang="en-US" sz="640">
                <a:solidFill>
                  <a:srgbClr val="1A1A1A"/>
                </a:solidFill>
                <a:latin typeface="Arial" pitchFamily="34" charset="0"/>
                <a:ea typeface="Arial" pitchFamily="34" charset="-122"/>
                <a:cs typeface="Arial" pitchFamily="34" charset="-120"/>
              </a:rPr>
              <a:t>Plastic bottles</a:t>
            </a:r>
            <a:endParaRPr lang="en-US" sz="640"/>
          </a:p>
        </p:txBody>
      </p:sp>
      <p:pic>
        <p:nvPicPr>
          <p:cNvPr id="175" name="Image 37" descr="Cartons"/>
          <p:cNvPicPr>
            <a:picLocks noChangeAspect="1"/>
          </p:cNvPicPr>
          <p:nvPr/>
        </p:nvPicPr>
        <p:blipFill>
          <a:blip r:embed="rId36"/>
          <a:stretch>
            <a:fillRect/>
          </a:stretch>
        </p:blipFill>
        <p:spPr>
          <a:xfrm>
            <a:off x="5250180" y="6199632"/>
            <a:ext cx="457200" cy="457200"/>
          </a:xfrm>
          <a:prstGeom prst="rect">
            <a:avLst/>
          </a:prstGeom>
        </p:spPr>
      </p:pic>
      <p:sp>
        <p:nvSpPr>
          <p:cNvPr id="176" name="Allowed or not allowed badge">
            <a:extLst>
              <a:ext uri="{C183D7F6-B498-43B3-948B-1728B52AA6E4}">
                <adec:decorative xmlns:adec="http://schemas.microsoft.com/office/drawing/2017/decorative" val="1"/>
              </a:ext>
            </a:extLst>
          </p:cNvPr>
          <p:cNvSpPr/>
          <p:nvPr/>
        </p:nvSpPr>
        <p:spPr>
          <a:xfrm>
            <a:off x="5588508" y="6172200"/>
            <a:ext cx="219456" cy="219456"/>
          </a:xfrm>
          <a:prstGeom prst="ellipse">
            <a:avLst/>
          </a:prstGeom>
          <a:solidFill>
            <a:srgbClr val="15803D"/>
          </a:solidFill>
          <a:ln w="15875">
            <a:solidFill>
              <a:srgbClr val="FFFFFF"/>
            </a:solidFill>
            <a:prstDash val="solid"/>
          </a:ln>
        </p:spPr>
        <p:txBody>
          <a:bodyPr/>
          <a:lstStyle/>
          <a:p>
            <a:endParaRPr lang="en-GB"/>
          </a:p>
        </p:txBody>
      </p:sp>
      <p:sp>
        <p:nvSpPr>
          <p:cNvPr id="177" name="Text 137"/>
          <p:cNvSpPr/>
          <p:nvPr/>
        </p:nvSpPr>
        <p:spPr>
          <a:xfrm>
            <a:off x="5588508" y="6172200"/>
            <a:ext cx="219456" cy="219456"/>
          </a:xfrm>
          <a:prstGeom prst="rect">
            <a:avLst/>
          </a:prstGeom>
          <a:noFill/>
          <a:ln/>
        </p:spPr>
        <p:txBody>
          <a:bodyPr wrap="square" lIns="0" tIns="0" rIns="0" bIns="0" rtlCol="0" anchor="ctr"/>
          <a:lstStyle/>
          <a:p>
            <a:pPr marL="0" indent="0" algn="ctr">
              <a:buNone/>
            </a:pPr>
            <a:r>
              <a:rPr lang="en-US" sz="1000" b="1">
                <a:solidFill>
                  <a:srgbClr val="FFFFFF"/>
                </a:solidFill>
                <a:latin typeface="Arial" pitchFamily="34" charset="0"/>
                <a:ea typeface="Arial" pitchFamily="34" charset="-122"/>
                <a:cs typeface="Arial" pitchFamily="34" charset="-120"/>
              </a:rPr>
              <a:t>✓</a:t>
            </a:r>
            <a:endParaRPr lang="en-US" sz="1000"/>
          </a:p>
        </p:txBody>
      </p:sp>
      <p:sp>
        <p:nvSpPr>
          <p:cNvPr id="178" name="Text 138">
            <a:extLst>
              <a:ext uri="{C183D7F6-B498-43B3-948B-1728B52AA6E4}">
                <adec:decorative xmlns:adec="http://schemas.microsoft.com/office/drawing/2017/decorative" val="0"/>
              </a:ext>
            </a:extLst>
          </p:cNvPr>
          <p:cNvSpPr/>
          <p:nvPr/>
        </p:nvSpPr>
        <p:spPr>
          <a:xfrm>
            <a:off x="5103876" y="6684264"/>
            <a:ext cx="749808" cy="274320"/>
          </a:xfrm>
          <a:prstGeom prst="rect">
            <a:avLst/>
          </a:prstGeom>
          <a:noFill/>
          <a:ln/>
        </p:spPr>
        <p:txBody>
          <a:bodyPr wrap="square" lIns="0" tIns="0" rIns="0" bIns="0" rtlCol="0" anchor="t"/>
          <a:lstStyle/>
          <a:p>
            <a:pPr marL="0" indent="0" algn="ctr">
              <a:lnSpc>
                <a:spcPct val="95000"/>
              </a:lnSpc>
              <a:buNone/>
            </a:pPr>
            <a:r>
              <a:rPr lang="en-US" sz="640">
                <a:solidFill>
                  <a:srgbClr val="1A1A1A"/>
                </a:solidFill>
                <a:latin typeface="Arial" pitchFamily="34" charset="0"/>
                <a:ea typeface="Arial" pitchFamily="34" charset="-122"/>
                <a:cs typeface="Arial" pitchFamily="34" charset="-120"/>
              </a:rPr>
              <a:t>Cartons</a:t>
            </a:r>
            <a:endParaRPr lang="en-US" sz="640"/>
          </a:p>
        </p:txBody>
      </p:sp>
      <p:pic>
        <p:nvPicPr>
          <p:cNvPr id="179" name="Image 38" descr="Glass bottles &amp; jars"/>
          <p:cNvPicPr>
            <a:picLocks noChangeAspect="1"/>
          </p:cNvPicPr>
          <p:nvPr/>
        </p:nvPicPr>
        <p:blipFill>
          <a:blip r:embed="rId37"/>
          <a:stretch>
            <a:fillRect/>
          </a:stretch>
        </p:blipFill>
        <p:spPr>
          <a:xfrm>
            <a:off x="6009510" y="6199632"/>
            <a:ext cx="328429" cy="457200"/>
          </a:xfrm>
          <a:prstGeom prst="rect">
            <a:avLst/>
          </a:prstGeom>
        </p:spPr>
      </p:pic>
      <p:sp>
        <p:nvSpPr>
          <p:cNvPr id="180" name="Allowed or not allowed badge">
            <a:extLst>
              <a:ext uri="{C183D7F6-B498-43B3-948B-1728B52AA6E4}">
                <adec:decorative xmlns:adec="http://schemas.microsoft.com/office/drawing/2017/decorative" val="1"/>
              </a:ext>
            </a:extLst>
          </p:cNvPr>
          <p:cNvSpPr/>
          <p:nvPr/>
        </p:nvSpPr>
        <p:spPr>
          <a:xfrm>
            <a:off x="6283452" y="6172200"/>
            <a:ext cx="219456" cy="219456"/>
          </a:xfrm>
          <a:prstGeom prst="ellipse">
            <a:avLst/>
          </a:prstGeom>
          <a:solidFill>
            <a:srgbClr val="15803D"/>
          </a:solidFill>
          <a:ln w="15875">
            <a:solidFill>
              <a:srgbClr val="FFFFFF"/>
            </a:solidFill>
            <a:prstDash val="solid"/>
          </a:ln>
        </p:spPr>
        <p:txBody>
          <a:bodyPr/>
          <a:lstStyle/>
          <a:p>
            <a:endParaRPr lang="en-GB"/>
          </a:p>
        </p:txBody>
      </p:sp>
      <p:sp>
        <p:nvSpPr>
          <p:cNvPr id="181" name="Text 140"/>
          <p:cNvSpPr/>
          <p:nvPr/>
        </p:nvSpPr>
        <p:spPr>
          <a:xfrm>
            <a:off x="6283452" y="6172200"/>
            <a:ext cx="219456" cy="219456"/>
          </a:xfrm>
          <a:prstGeom prst="rect">
            <a:avLst/>
          </a:prstGeom>
          <a:noFill/>
          <a:ln/>
        </p:spPr>
        <p:txBody>
          <a:bodyPr wrap="square" lIns="0" tIns="0" rIns="0" bIns="0" rtlCol="0" anchor="ctr"/>
          <a:lstStyle/>
          <a:p>
            <a:pPr marL="0" indent="0" algn="ctr">
              <a:buNone/>
            </a:pPr>
            <a:r>
              <a:rPr lang="en-US" sz="1000" b="1">
                <a:solidFill>
                  <a:srgbClr val="FFFFFF"/>
                </a:solidFill>
                <a:latin typeface="Arial" pitchFamily="34" charset="0"/>
                <a:ea typeface="Arial" pitchFamily="34" charset="-122"/>
                <a:cs typeface="Arial" pitchFamily="34" charset="-120"/>
              </a:rPr>
              <a:t>✓</a:t>
            </a:r>
            <a:endParaRPr lang="en-US" sz="1000"/>
          </a:p>
        </p:txBody>
      </p:sp>
      <p:sp>
        <p:nvSpPr>
          <p:cNvPr id="182" name="Text 141"/>
          <p:cNvSpPr/>
          <p:nvPr/>
        </p:nvSpPr>
        <p:spPr>
          <a:xfrm>
            <a:off x="5798820" y="6684264"/>
            <a:ext cx="749808" cy="274320"/>
          </a:xfrm>
          <a:prstGeom prst="rect">
            <a:avLst/>
          </a:prstGeom>
          <a:noFill/>
          <a:ln/>
        </p:spPr>
        <p:txBody>
          <a:bodyPr wrap="square" lIns="0" tIns="0" rIns="0" bIns="0" rtlCol="0" anchor="t"/>
          <a:lstStyle/>
          <a:p>
            <a:pPr marL="0" indent="0" algn="ctr">
              <a:lnSpc>
                <a:spcPct val="95000"/>
              </a:lnSpc>
              <a:buNone/>
            </a:pPr>
            <a:r>
              <a:rPr lang="en-US" sz="640">
                <a:solidFill>
                  <a:srgbClr val="1A1A1A"/>
                </a:solidFill>
                <a:latin typeface="Arial" pitchFamily="34" charset="0"/>
                <a:ea typeface="Arial" pitchFamily="34" charset="-122"/>
                <a:cs typeface="Arial" pitchFamily="34" charset="-120"/>
              </a:rPr>
              <a:t>Glass bottles &amp; jars</a:t>
            </a:r>
            <a:endParaRPr lang="en-US" sz="640"/>
          </a:p>
        </p:txBody>
      </p:sp>
      <p:pic>
        <p:nvPicPr>
          <p:cNvPr id="183" name="Image 39" descr="Empty aerosols"/>
          <p:cNvPicPr>
            <a:picLocks noChangeAspect="1"/>
          </p:cNvPicPr>
          <p:nvPr/>
        </p:nvPicPr>
        <p:blipFill>
          <a:blip r:embed="rId38"/>
          <a:stretch>
            <a:fillRect/>
          </a:stretch>
        </p:blipFill>
        <p:spPr>
          <a:xfrm>
            <a:off x="6640068" y="6199632"/>
            <a:ext cx="457200" cy="457200"/>
          </a:xfrm>
          <a:prstGeom prst="rect">
            <a:avLst/>
          </a:prstGeom>
        </p:spPr>
      </p:pic>
      <p:sp>
        <p:nvSpPr>
          <p:cNvPr id="184" name="Allowed or not allowed badge">
            <a:extLst>
              <a:ext uri="{C183D7F6-B498-43B3-948B-1728B52AA6E4}">
                <adec:decorative xmlns:adec="http://schemas.microsoft.com/office/drawing/2017/decorative" val="1"/>
              </a:ext>
            </a:extLst>
          </p:cNvPr>
          <p:cNvSpPr/>
          <p:nvPr/>
        </p:nvSpPr>
        <p:spPr>
          <a:xfrm>
            <a:off x="6978396" y="6172200"/>
            <a:ext cx="219456" cy="219456"/>
          </a:xfrm>
          <a:prstGeom prst="ellipse">
            <a:avLst/>
          </a:prstGeom>
          <a:solidFill>
            <a:srgbClr val="15803D"/>
          </a:solidFill>
          <a:ln w="15875">
            <a:solidFill>
              <a:srgbClr val="FFFFFF"/>
            </a:solidFill>
            <a:prstDash val="solid"/>
          </a:ln>
        </p:spPr>
        <p:txBody>
          <a:bodyPr/>
          <a:lstStyle/>
          <a:p>
            <a:endParaRPr lang="en-GB"/>
          </a:p>
        </p:txBody>
      </p:sp>
      <p:sp>
        <p:nvSpPr>
          <p:cNvPr id="185" name="Text 143">
            <a:extLst>
              <a:ext uri="{C183D7F6-B498-43B3-948B-1728B52AA6E4}">
                <adec:decorative xmlns:adec="http://schemas.microsoft.com/office/drawing/2017/decorative" val="0"/>
              </a:ext>
            </a:extLst>
          </p:cNvPr>
          <p:cNvSpPr/>
          <p:nvPr/>
        </p:nvSpPr>
        <p:spPr>
          <a:xfrm>
            <a:off x="6978396" y="6172200"/>
            <a:ext cx="219456" cy="219456"/>
          </a:xfrm>
          <a:prstGeom prst="rect">
            <a:avLst/>
          </a:prstGeom>
          <a:noFill/>
          <a:ln/>
        </p:spPr>
        <p:txBody>
          <a:bodyPr wrap="square" lIns="0" tIns="0" rIns="0" bIns="0" rtlCol="0" anchor="ctr"/>
          <a:lstStyle/>
          <a:p>
            <a:pPr marL="0" indent="0" algn="ctr">
              <a:buNone/>
            </a:pPr>
            <a:r>
              <a:rPr lang="en-US" sz="1000" b="1">
                <a:solidFill>
                  <a:srgbClr val="FFFFFF"/>
                </a:solidFill>
                <a:latin typeface="Arial" pitchFamily="34" charset="0"/>
                <a:ea typeface="Arial" pitchFamily="34" charset="-122"/>
                <a:cs typeface="Arial" pitchFamily="34" charset="-120"/>
              </a:rPr>
              <a:t>✓</a:t>
            </a:r>
            <a:endParaRPr lang="en-US" sz="1000"/>
          </a:p>
        </p:txBody>
      </p:sp>
      <p:sp>
        <p:nvSpPr>
          <p:cNvPr id="186" name="Text 144"/>
          <p:cNvSpPr/>
          <p:nvPr/>
        </p:nvSpPr>
        <p:spPr>
          <a:xfrm>
            <a:off x="6493764" y="6684264"/>
            <a:ext cx="749808" cy="274320"/>
          </a:xfrm>
          <a:prstGeom prst="rect">
            <a:avLst/>
          </a:prstGeom>
          <a:noFill/>
          <a:ln/>
        </p:spPr>
        <p:txBody>
          <a:bodyPr wrap="square" lIns="0" tIns="0" rIns="0" bIns="0" rtlCol="0" anchor="t"/>
          <a:lstStyle/>
          <a:p>
            <a:pPr marL="0" indent="0" algn="ctr">
              <a:lnSpc>
                <a:spcPct val="95000"/>
              </a:lnSpc>
              <a:buNone/>
            </a:pPr>
            <a:r>
              <a:rPr lang="en-US" sz="640">
                <a:solidFill>
                  <a:srgbClr val="1A1A1A"/>
                </a:solidFill>
                <a:latin typeface="Arial" pitchFamily="34" charset="0"/>
                <a:ea typeface="Arial" pitchFamily="34" charset="-122"/>
                <a:cs typeface="Arial" pitchFamily="34" charset="-120"/>
              </a:rPr>
              <a:t>Empty aerosols</a:t>
            </a:r>
            <a:endParaRPr lang="en-US" sz="640"/>
          </a:p>
        </p:txBody>
      </p:sp>
      <p:sp>
        <p:nvSpPr>
          <p:cNvPr id="187" name="Text 145"/>
          <p:cNvSpPr/>
          <p:nvPr/>
        </p:nvSpPr>
        <p:spPr>
          <a:xfrm>
            <a:off x="5151120" y="7040880"/>
            <a:ext cx="2154936" cy="164592"/>
          </a:xfrm>
          <a:prstGeom prst="rect">
            <a:avLst/>
          </a:prstGeom>
          <a:noFill/>
          <a:ln/>
        </p:spPr>
        <p:txBody>
          <a:bodyPr wrap="square" lIns="0" tIns="0" rIns="0" bIns="0" rtlCol="0" anchor="ctr"/>
          <a:lstStyle/>
          <a:p>
            <a:pPr marL="0" indent="0">
              <a:buNone/>
            </a:pPr>
            <a:r>
              <a:rPr lang="en-US" sz="850" b="1" kern="0" spc="60">
                <a:solidFill>
                  <a:srgbClr val="C10000"/>
                </a:solidFill>
                <a:latin typeface="Arial" pitchFamily="34" charset="0"/>
                <a:ea typeface="Arial" pitchFamily="34" charset="-122"/>
                <a:cs typeface="Arial" pitchFamily="34" charset="-120"/>
              </a:rPr>
              <a:t>✗  NO THANKS</a:t>
            </a:r>
            <a:endParaRPr lang="en-US" sz="850"/>
          </a:p>
        </p:txBody>
      </p:sp>
      <p:pic>
        <p:nvPicPr>
          <p:cNvPr id="188" name="Image 40" descr="No food waste"/>
          <p:cNvPicPr>
            <a:picLocks noChangeAspect="1"/>
          </p:cNvPicPr>
          <p:nvPr/>
        </p:nvPicPr>
        <p:blipFill>
          <a:blip r:embed="rId23"/>
          <a:stretch>
            <a:fillRect/>
          </a:stretch>
        </p:blipFill>
        <p:spPr>
          <a:xfrm>
            <a:off x="5250180" y="7315123"/>
            <a:ext cx="457200" cy="311049"/>
          </a:xfrm>
          <a:prstGeom prst="rect">
            <a:avLst/>
          </a:prstGeom>
        </p:spPr>
      </p:pic>
      <p:sp>
        <p:nvSpPr>
          <p:cNvPr id="189" name="Allowed or not allowed badge">
            <a:extLst>
              <a:ext uri="{C183D7F6-B498-43B3-948B-1728B52AA6E4}">
                <adec:decorative xmlns:adec="http://schemas.microsoft.com/office/drawing/2017/decorative" val="1"/>
              </a:ext>
            </a:extLst>
          </p:cNvPr>
          <p:cNvSpPr/>
          <p:nvPr/>
        </p:nvSpPr>
        <p:spPr>
          <a:xfrm>
            <a:off x="5588508" y="7214616"/>
            <a:ext cx="219456" cy="219456"/>
          </a:xfrm>
          <a:prstGeom prst="ellipse">
            <a:avLst/>
          </a:prstGeom>
          <a:solidFill>
            <a:srgbClr val="C10000"/>
          </a:solidFill>
          <a:ln w="15875">
            <a:solidFill>
              <a:srgbClr val="FFFFFF"/>
            </a:solidFill>
            <a:prstDash val="solid"/>
          </a:ln>
        </p:spPr>
        <p:txBody>
          <a:bodyPr/>
          <a:lstStyle/>
          <a:p>
            <a:endParaRPr lang="en-GB"/>
          </a:p>
        </p:txBody>
      </p:sp>
      <p:sp>
        <p:nvSpPr>
          <p:cNvPr id="190" name="Text 147"/>
          <p:cNvSpPr/>
          <p:nvPr/>
        </p:nvSpPr>
        <p:spPr>
          <a:xfrm>
            <a:off x="5588508" y="7214616"/>
            <a:ext cx="219456" cy="219456"/>
          </a:xfrm>
          <a:prstGeom prst="rect">
            <a:avLst/>
          </a:prstGeom>
          <a:noFill/>
          <a:ln/>
        </p:spPr>
        <p:txBody>
          <a:bodyPr wrap="square" lIns="0" tIns="0" rIns="0" bIns="0" rtlCol="0" anchor="ctr"/>
          <a:lstStyle/>
          <a:p>
            <a:pPr marL="0" indent="0" algn="ctr">
              <a:buNone/>
            </a:pPr>
            <a:r>
              <a:rPr lang="en-US" sz="1000" b="1">
                <a:solidFill>
                  <a:srgbClr val="FFFFFF"/>
                </a:solidFill>
                <a:latin typeface="Arial" pitchFamily="34" charset="0"/>
                <a:ea typeface="Arial" pitchFamily="34" charset="-122"/>
                <a:cs typeface="Arial" pitchFamily="34" charset="-120"/>
              </a:rPr>
              <a:t>✗</a:t>
            </a:r>
            <a:endParaRPr lang="en-US" sz="1000"/>
          </a:p>
        </p:txBody>
      </p:sp>
      <p:sp>
        <p:nvSpPr>
          <p:cNvPr id="191" name="Text 148"/>
          <p:cNvSpPr/>
          <p:nvPr/>
        </p:nvSpPr>
        <p:spPr>
          <a:xfrm>
            <a:off x="5103876" y="7726680"/>
            <a:ext cx="749808" cy="274320"/>
          </a:xfrm>
          <a:prstGeom prst="rect">
            <a:avLst/>
          </a:prstGeom>
          <a:noFill/>
          <a:ln/>
        </p:spPr>
        <p:txBody>
          <a:bodyPr wrap="square" lIns="0" tIns="0" rIns="0" bIns="0" rtlCol="0" anchor="t"/>
          <a:lstStyle/>
          <a:p>
            <a:pPr marL="0" indent="0" algn="ctr">
              <a:lnSpc>
                <a:spcPct val="95000"/>
              </a:lnSpc>
              <a:buNone/>
            </a:pPr>
            <a:r>
              <a:rPr lang="en-US" sz="640">
                <a:solidFill>
                  <a:srgbClr val="1A1A1A"/>
                </a:solidFill>
                <a:latin typeface="Arial" pitchFamily="34" charset="0"/>
                <a:ea typeface="Arial" pitchFamily="34" charset="-122"/>
                <a:cs typeface="Arial" pitchFamily="34" charset="-120"/>
              </a:rPr>
              <a:t>No food waste</a:t>
            </a:r>
            <a:endParaRPr lang="en-US" sz="640"/>
          </a:p>
        </p:txBody>
      </p:sp>
      <p:pic>
        <p:nvPicPr>
          <p:cNvPr id="192" name="Image 41" descr="No clothes/bedding"/>
          <p:cNvPicPr>
            <a:picLocks noChangeAspect="1"/>
          </p:cNvPicPr>
          <p:nvPr/>
        </p:nvPicPr>
        <p:blipFill>
          <a:blip r:embed="rId39"/>
          <a:stretch>
            <a:fillRect/>
          </a:stretch>
        </p:blipFill>
        <p:spPr>
          <a:xfrm>
            <a:off x="5945124" y="7242048"/>
            <a:ext cx="457200" cy="457200"/>
          </a:xfrm>
          <a:prstGeom prst="rect">
            <a:avLst/>
          </a:prstGeom>
        </p:spPr>
      </p:pic>
      <p:sp>
        <p:nvSpPr>
          <p:cNvPr id="193" name="Allowed or not allowed badge">
            <a:extLst>
              <a:ext uri="{C183D7F6-B498-43B3-948B-1728B52AA6E4}">
                <adec:decorative xmlns:adec="http://schemas.microsoft.com/office/drawing/2017/decorative" val="1"/>
              </a:ext>
            </a:extLst>
          </p:cNvPr>
          <p:cNvSpPr/>
          <p:nvPr/>
        </p:nvSpPr>
        <p:spPr>
          <a:xfrm>
            <a:off x="6283452" y="7214616"/>
            <a:ext cx="219456" cy="219456"/>
          </a:xfrm>
          <a:prstGeom prst="ellipse">
            <a:avLst/>
          </a:prstGeom>
          <a:solidFill>
            <a:srgbClr val="C10000"/>
          </a:solidFill>
          <a:ln w="15875">
            <a:solidFill>
              <a:srgbClr val="FFFFFF"/>
            </a:solidFill>
            <a:prstDash val="solid"/>
          </a:ln>
        </p:spPr>
        <p:txBody>
          <a:bodyPr/>
          <a:lstStyle/>
          <a:p>
            <a:endParaRPr lang="en-GB"/>
          </a:p>
        </p:txBody>
      </p:sp>
      <p:sp>
        <p:nvSpPr>
          <p:cNvPr id="194" name="Text 150"/>
          <p:cNvSpPr/>
          <p:nvPr/>
        </p:nvSpPr>
        <p:spPr>
          <a:xfrm>
            <a:off x="6283452" y="7214616"/>
            <a:ext cx="219456" cy="219456"/>
          </a:xfrm>
          <a:prstGeom prst="rect">
            <a:avLst/>
          </a:prstGeom>
          <a:noFill/>
          <a:ln/>
        </p:spPr>
        <p:txBody>
          <a:bodyPr wrap="square" lIns="0" tIns="0" rIns="0" bIns="0" rtlCol="0" anchor="ctr"/>
          <a:lstStyle/>
          <a:p>
            <a:pPr marL="0" indent="0" algn="ctr">
              <a:buNone/>
            </a:pPr>
            <a:r>
              <a:rPr lang="en-US" sz="1000" b="1">
                <a:solidFill>
                  <a:srgbClr val="FFFFFF"/>
                </a:solidFill>
                <a:latin typeface="Arial" pitchFamily="34" charset="0"/>
                <a:ea typeface="Arial" pitchFamily="34" charset="-122"/>
                <a:cs typeface="Arial" pitchFamily="34" charset="-120"/>
              </a:rPr>
              <a:t>✗</a:t>
            </a:r>
            <a:endParaRPr lang="en-US" sz="1000"/>
          </a:p>
        </p:txBody>
      </p:sp>
      <p:sp>
        <p:nvSpPr>
          <p:cNvPr id="195" name="Text 151"/>
          <p:cNvSpPr/>
          <p:nvPr/>
        </p:nvSpPr>
        <p:spPr>
          <a:xfrm>
            <a:off x="5798820" y="7726680"/>
            <a:ext cx="749808" cy="274320"/>
          </a:xfrm>
          <a:prstGeom prst="rect">
            <a:avLst/>
          </a:prstGeom>
          <a:noFill/>
          <a:ln/>
        </p:spPr>
        <p:txBody>
          <a:bodyPr wrap="square" lIns="0" tIns="0" rIns="0" bIns="0" rtlCol="0" anchor="t"/>
          <a:lstStyle/>
          <a:p>
            <a:pPr marL="0" indent="0" algn="ctr">
              <a:lnSpc>
                <a:spcPct val="95000"/>
              </a:lnSpc>
              <a:buNone/>
            </a:pPr>
            <a:r>
              <a:rPr lang="en-US" sz="640">
                <a:solidFill>
                  <a:srgbClr val="1A1A1A"/>
                </a:solidFill>
                <a:latin typeface="Arial" pitchFamily="34" charset="0"/>
                <a:ea typeface="Arial" pitchFamily="34" charset="-122"/>
                <a:cs typeface="Arial" pitchFamily="34" charset="-120"/>
              </a:rPr>
              <a:t>No clothes/bedding</a:t>
            </a:r>
            <a:endParaRPr lang="en-US" sz="640"/>
          </a:p>
        </p:txBody>
      </p:sp>
      <p:pic>
        <p:nvPicPr>
          <p:cNvPr id="196" name="Image 42" descr="No carrier bags"/>
          <p:cNvPicPr>
            <a:picLocks noChangeAspect="1"/>
          </p:cNvPicPr>
          <p:nvPr/>
        </p:nvPicPr>
        <p:blipFill>
          <a:blip r:embed="rId14"/>
          <a:stretch>
            <a:fillRect/>
          </a:stretch>
        </p:blipFill>
        <p:spPr>
          <a:xfrm>
            <a:off x="6707101" y="7242048"/>
            <a:ext cx="323134" cy="457200"/>
          </a:xfrm>
          <a:prstGeom prst="rect">
            <a:avLst/>
          </a:prstGeom>
        </p:spPr>
      </p:pic>
      <p:sp>
        <p:nvSpPr>
          <p:cNvPr id="197" name="Allowed or not allowed badge">
            <a:extLst>
              <a:ext uri="{C183D7F6-B498-43B3-948B-1728B52AA6E4}">
                <adec:decorative xmlns:adec="http://schemas.microsoft.com/office/drawing/2017/decorative" val="1"/>
              </a:ext>
            </a:extLst>
          </p:cNvPr>
          <p:cNvSpPr/>
          <p:nvPr/>
        </p:nvSpPr>
        <p:spPr>
          <a:xfrm>
            <a:off x="6978396" y="7214616"/>
            <a:ext cx="219456" cy="219456"/>
          </a:xfrm>
          <a:prstGeom prst="ellipse">
            <a:avLst/>
          </a:prstGeom>
          <a:solidFill>
            <a:srgbClr val="C10000"/>
          </a:solidFill>
          <a:ln w="15875">
            <a:solidFill>
              <a:srgbClr val="FFFFFF"/>
            </a:solidFill>
            <a:prstDash val="solid"/>
          </a:ln>
        </p:spPr>
        <p:txBody>
          <a:bodyPr/>
          <a:lstStyle/>
          <a:p>
            <a:endParaRPr lang="en-GB"/>
          </a:p>
        </p:txBody>
      </p:sp>
      <p:sp>
        <p:nvSpPr>
          <p:cNvPr id="198" name="Text 153">
            <a:extLst>
              <a:ext uri="{C183D7F6-B498-43B3-948B-1728B52AA6E4}">
                <adec:decorative xmlns:adec="http://schemas.microsoft.com/office/drawing/2017/decorative" val="0"/>
              </a:ext>
            </a:extLst>
          </p:cNvPr>
          <p:cNvSpPr/>
          <p:nvPr/>
        </p:nvSpPr>
        <p:spPr>
          <a:xfrm>
            <a:off x="6978396" y="7214616"/>
            <a:ext cx="219456" cy="219456"/>
          </a:xfrm>
          <a:prstGeom prst="rect">
            <a:avLst/>
          </a:prstGeom>
          <a:noFill/>
          <a:ln/>
        </p:spPr>
        <p:txBody>
          <a:bodyPr wrap="square" lIns="0" tIns="0" rIns="0" bIns="0" rtlCol="0" anchor="ctr"/>
          <a:lstStyle/>
          <a:p>
            <a:pPr marL="0" indent="0" algn="ctr">
              <a:buNone/>
            </a:pPr>
            <a:r>
              <a:rPr lang="en-US" sz="1000" b="1">
                <a:solidFill>
                  <a:srgbClr val="FFFFFF"/>
                </a:solidFill>
                <a:latin typeface="Arial" pitchFamily="34" charset="0"/>
                <a:ea typeface="Arial" pitchFamily="34" charset="-122"/>
                <a:cs typeface="Arial" pitchFamily="34" charset="-120"/>
              </a:rPr>
              <a:t>✗</a:t>
            </a:r>
            <a:endParaRPr lang="en-US" sz="1000"/>
          </a:p>
        </p:txBody>
      </p:sp>
      <p:sp>
        <p:nvSpPr>
          <p:cNvPr id="199" name="Text 154"/>
          <p:cNvSpPr/>
          <p:nvPr/>
        </p:nvSpPr>
        <p:spPr>
          <a:xfrm>
            <a:off x="6493764" y="7726680"/>
            <a:ext cx="749808" cy="274320"/>
          </a:xfrm>
          <a:prstGeom prst="rect">
            <a:avLst/>
          </a:prstGeom>
          <a:noFill/>
          <a:ln/>
        </p:spPr>
        <p:txBody>
          <a:bodyPr wrap="square" lIns="0" tIns="0" rIns="0" bIns="0" rtlCol="0" anchor="t"/>
          <a:lstStyle/>
          <a:p>
            <a:pPr marL="0" indent="0" algn="ctr">
              <a:lnSpc>
                <a:spcPct val="95000"/>
              </a:lnSpc>
              <a:buNone/>
            </a:pPr>
            <a:r>
              <a:rPr lang="en-US" sz="640">
                <a:solidFill>
                  <a:srgbClr val="1A1A1A"/>
                </a:solidFill>
                <a:latin typeface="Arial" pitchFamily="34" charset="0"/>
                <a:ea typeface="Arial" pitchFamily="34" charset="-122"/>
                <a:cs typeface="Arial" pitchFamily="34" charset="-120"/>
              </a:rPr>
              <a:t>No carrier bags</a:t>
            </a:r>
            <a:endParaRPr lang="en-US" sz="640"/>
          </a:p>
        </p:txBody>
      </p:sp>
      <p:sp>
        <p:nvSpPr>
          <p:cNvPr id="200" name="Collection day strip">
            <a:extLst>
              <a:ext uri="{C183D7F6-B498-43B3-948B-1728B52AA6E4}">
                <adec:decorative xmlns:adec="http://schemas.microsoft.com/office/drawing/2017/decorative" val="1"/>
              </a:ext>
            </a:extLst>
          </p:cNvPr>
          <p:cNvSpPr/>
          <p:nvPr/>
        </p:nvSpPr>
        <p:spPr>
          <a:xfrm>
            <a:off x="256032" y="8284464"/>
            <a:ext cx="7050024" cy="457200"/>
          </a:xfrm>
          <a:prstGeom prst="rect">
            <a:avLst/>
          </a:prstGeom>
          <a:solidFill>
            <a:srgbClr val="DCEFDF"/>
          </a:solidFill>
          <a:ln w="12700">
            <a:solidFill>
              <a:srgbClr val="9FBFA9"/>
            </a:solidFill>
            <a:prstDash val="solid"/>
          </a:ln>
        </p:spPr>
        <p:txBody>
          <a:bodyPr/>
          <a:lstStyle/>
          <a:p>
            <a:endParaRPr lang="en-GB"/>
          </a:p>
        </p:txBody>
      </p:sp>
      <p:sp>
        <p:nvSpPr>
          <p:cNvPr id="201" name="Text 156"/>
          <p:cNvSpPr/>
          <p:nvPr/>
        </p:nvSpPr>
        <p:spPr>
          <a:xfrm>
            <a:off x="384048" y="8284464"/>
            <a:ext cx="6793992" cy="457200"/>
          </a:xfrm>
          <a:prstGeom prst="rect">
            <a:avLst/>
          </a:prstGeom>
          <a:noFill/>
          <a:ln/>
        </p:spPr>
        <p:txBody>
          <a:bodyPr wrap="square" lIns="0" tIns="0" rIns="0" bIns="0" rtlCol="0" anchor="ctr"/>
          <a:lstStyle/>
          <a:p>
            <a:pPr marL="0" indent="0">
              <a:buNone/>
            </a:pPr>
            <a:r>
              <a:rPr lang="en-US" sz="950" b="1">
                <a:solidFill>
                  <a:srgbClr val="14532D"/>
                </a:solidFill>
                <a:latin typeface="Arial" pitchFamily="34" charset="0"/>
                <a:ea typeface="Arial" pitchFamily="34" charset="-122"/>
                <a:cs typeface="Arial" pitchFamily="34" charset="-120"/>
              </a:rPr>
              <a:t>Collection day here: </a:t>
            </a:r>
            <a:r>
              <a:rPr lang="en-US" sz="950">
                <a:solidFill>
                  <a:srgbClr val="14532D"/>
                </a:solidFill>
                <a:latin typeface="Arial" pitchFamily="34" charset="0"/>
                <a:ea typeface="Arial" pitchFamily="34" charset="-122"/>
                <a:cs typeface="Arial" pitchFamily="34" charset="-120"/>
              </a:rPr>
              <a:t>____________________     </a:t>
            </a:r>
            <a:r>
              <a:rPr lang="en-US" sz="900">
                <a:solidFill>
                  <a:srgbClr val="3B6247"/>
                </a:solidFill>
                <a:latin typeface="Arial" pitchFamily="34" charset="0"/>
                <a:ea typeface="Arial" pitchFamily="34" charset="-122"/>
                <a:cs typeface="Arial" pitchFamily="34" charset="-120"/>
              </a:rPr>
              <a:t>Food waste is collected weekly  •  coventry.gov.uk/bincollection</a:t>
            </a:r>
            <a:endParaRPr lang="en-US" sz="950"/>
          </a:p>
        </p:txBody>
      </p:sp>
      <p:sp>
        <p:nvSpPr>
          <p:cNvPr id="202" name="Legal warning box">
            <a:extLst>
              <a:ext uri="{C183D7F6-B498-43B3-948B-1728B52AA6E4}">
                <adec:decorative xmlns:adec="http://schemas.microsoft.com/office/drawing/2017/decorative" val="1"/>
              </a:ext>
            </a:extLst>
          </p:cNvPr>
          <p:cNvSpPr/>
          <p:nvPr/>
        </p:nvSpPr>
        <p:spPr>
          <a:xfrm>
            <a:off x="256032" y="8851392"/>
            <a:ext cx="7050024" cy="1024128"/>
          </a:xfrm>
          <a:prstGeom prst="rect">
            <a:avLst/>
          </a:prstGeom>
          <a:solidFill>
            <a:srgbClr val="FFF7CC"/>
          </a:solidFill>
          <a:ln w="25400">
            <a:solidFill>
              <a:srgbClr val="E3B505"/>
            </a:solidFill>
            <a:prstDash val="solid"/>
          </a:ln>
        </p:spPr>
        <p:txBody>
          <a:bodyPr/>
          <a:lstStyle/>
          <a:p>
            <a:endParaRPr lang="en-GB"/>
          </a:p>
        </p:txBody>
      </p:sp>
      <p:sp>
        <p:nvSpPr>
          <p:cNvPr id="203" name="Text 158"/>
          <p:cNvSpPr/>
          <p:nvPr/>
        </p:nvSpPr>
        <p:spPr>
          <a:xfrm>
            <a:off x="365760" y="8942832"/>
            <a:ext cx="347472" cy="347472"/>
          </a:xfrm>
          <a:prstGeom prst="rect">
            <a:avLst/>
          </a:prstGeom>
          <a:noFill/>
          <a:ln/>
        </p:spPr>
        <p:txBody>
          <a:bodyPr wrap="square" lIns="0" tIns="0" rIns="0" bIns="0" rtlCol="0" anchor="ctr"/>
          <a:lstStyle/>
          <a:p>
            <a:pPr marL="0" indent="0" algn="ctr">
              <a:buNone/>
            </a:pPr>
            <a:r>
              <a:rPr lang="en-US" sz="2200" b="1">
                <a:solidFill>
                  <a:srgbClr val="C10000"/>
                </a:solidFill>
                <a:latin typeface="Arial" pitchFamily="34" charset="0"/>
                <a:ea typeface="Arial" pitchFamily="34" charset="-122"/>
                <a:cs typeface="Arial" pitchFamily="34" charset="-120"/>
              </a:rPr>
              <a:t>!</a:t>
            </a:r>
            <a:endParaRPr lang="en-US" sz="2200"/>
          </a:p>
        </p:txBody>
      </p:sp>
      <p:sp>
        <p:nvSpPr>
          <p:cNvPr id="204" name="Text 159"/>
          <p:cNvSpPr/>
          <p:nvPr/>
        </p:nvSpPr>
        <p:spPr>
          <a:xfrm>
            <a:off x="637428" y="8924544"/>
            <a:ext cx="6540612" cy="877824"/>
          </a:xfrm>
          <a:prstGeom prst="rect">
            <a:avLst/>
          </a:prstGeom>
          <a:noFill/>
          <a:ln/>
        </p:spPr>
        <p:txBody>
          <a:bodyPr wrap="square" lIns="0" tIns="0" rIns="0" bIns="0" rtlCol="0" anchor="t"/>
          <a:lstStyle/>
          <a:p>
            <a:pPr marL="0" indent="0">
              <a:lnSpc>
                <a:spcPct val="106000"/>
              </a:lnSpc>
              <a:buNone/>
            </a:pPr>
            <a:r>
              <a:rPr lang="en-GB" sz="900" b="1" dirty="0">
                <a:solidFill>
                  <a:srgbClr val="C10000"/>
                </a:solidFill>
                <a:latin typeface="Arial" pitchFamily="34" charset="0"/>
                <a:ea typeface="Arial" pitchFamily="34" charset="-122"/>
                <a:cs typeface="Arial" pitchFamily="34" charset="-120"/>
              </a:rPr>
              <a:t>It is a criminal offence under regulation 11 of the Licensing and Management of Houses in Multiple Occupation (Additional Provisions) (England) Regulations 2007 not to store and dispose of waste in accordance with the arrangements made by the HMO manager.</a:t>
            </a:r>
          </a:p>
          <a:p>
            <a:pPr marL="0" indent="0">
              <a:lnSpc>
                <a:spcPct val="106000"/>
              </a:lnSpc>
              <a:buNone/>
            </a:pPr>
            <a:endParaRPr lang="en-GB" sz="900" b="1" dirty="0">
              <a:solidFill>
                <a:srgbClr val="C10000"/>
              </a:solidFill>
              <a:latin typeface="Arial" pitchFamily="34" charset="0"/>
              <a:ea typeface="Arial" pitchFamily="34" charset="-122"/>
              <a:cs typeface="Arial" pitchFamily="34" charset="-120"/>
            </a:endParaRPr>
          </a:p>
          <a:p>
            <a:pPr marL="0" indent="0">
              <a:lnSpc>
                <a:spcPct val="106000"/>
              </a:lnSpc>
              <a:buNone/>
            </a:pPr>
            <a:r>
              <a:rPr lang="en-US" sz="900" b="1" dirty="0">
                <a:solidFill>
                  <a:srgbClr val="1A1A1A"/>
                </a:solidFill>
                <a:latin typeface="Arial" pitchFamily="34" charset="0"/>
                <a:ea typeface="Arial" pitchFamily="34" charset="-122"/>
                <a:cs typeface="Arial" pitchFamily="34" charset="-120"/>
              </a:rPr>
              <a:t>Failure to comply may lead to </a:t>
            </a:r>
            <a:r>
              <a:rPr lang="en-US" sz="900" b="1" dirty="0">
                <a:solidFill>
                  <a:srgbClr val="C10000"/>
                </a:solidFill>
                <a:latin typeface="Arial" pitchFamily="34" charset="0"/>
                <a:ea typeface="Arial" pitchFamily="34" charset="-122"/>
                <a:cs typeface="Arial" pitchFamily="34" charset="-120"/>
              </a:rPr>
              <a:t>enforcement action, prosecution or a civil penalty of up to £40,000, depending on the offence and circumstances.</a:t>
            </a:r>
            <a:endParaRPr lang="en-US" sz="900" dirty="0"/>
          </a:p>
        </p:txBody>
      </p:sp>
      <p:sp>
        <p:nvSpPr>
          <p:cNvPr id="205" name="Text 160"/>
          <p:cNvSpPr/>
          <p:nvPr/>
        </p:nvSpPr>
        <p:spPr>
          <a:xfrm>
            <a:off x="256032" y="9966960"/>
            <a:ext cx="5678424" cy="457200"/>
          </a:xfrm>
          <a:prstGeom prst="rect">
            <a:avLst/>
          </a:prstGeom>
          <a:noFill/>
          <a:ln/>
        </p:spPr>
        <p:txBody>
          <a:bodyPr wrap="square" lIns="0" tIns="0" rIns="0" bIns="0" rtlCol="0" anchor="t"/>
          <a:lstStyle/>
          <a:p>
            <a:pPr marL="0" indent="0">
              <a:lnSpc>
                <a:spcPct val="108000"/>
              </a:lnSpc>
              <a:buNone/>
            </a:pPr>
            <a:r>
              <a:rPr lang="en-US" sz="850" b="1" dirty="0">
                <a:solidFill>
                  <a:srgbClr val="14532D"/>
                </a:solidFill>
                <a:latin typeface="Arial" pitchFamily="34" charset="0"/>
                <a:ea typeface="Arial" pitchFamily="34" charset="-122"/>
                <a:cs typeface="Arial" pitchFamily="34" charset="-120"/>
              </a:rPr>
              <a:t>More information: </a:t>
            </a:r>
            <a:r>
              <a:rPr lang="en-US" sz="850" dirty="0">
                <a:solidFill>
                  <a:srgbClr val="444444"/>
                </a:solidFill>
                <a:latin typeface="Arial" pitchFamily="34" charset="0"/>
                <a:ea typeface="Arial" pitchFamily="34" charset="-122"/>
                <a:cs typeface="Arial" pitchFamily="34" charset="-120"/>
              </a:rPr>
              <a:t>coventry.gov.uk/bins  •  coventry.gov.uk/</a:t>
            </a:r>
            <a:r>
              <a:rPr lang="en-US" sz="850" dirty="0" err="1">
                <a:solidFill>
                  <a:srgbClr val="444444"/>
                </a:solidFill>
                <a:latin typeface="Arial" pitchFamily="34" charset="0"/>
                <a:ea typeface="Arial" pitchFamily="34" charset="-122"/>
                <a:cs typeface="Arial" pitchFamily="34" charset="-120"/>
              </a:rPr>
              <a:t>foodwaste</a:t>
            </a:r>
            <a:endParaRPr lang="en-US" sz="850" dirty="0"/>
          </a:p>
          <a:p>
            <a:pPr marL="0" indent="0">
              <a:lnSpc>
                <a:spcPct val="108000"/>
              </a:lnSpc>
              <a:buNone/>
            </a:pPr>
            <a:r>
              <a:rPr lang="en-US" sz="700" i="1" dirty="0">
                <a:solidFill>
                  <a:srgbClr val="666666"/>
                </a:solidFill>
                <a:latin typeface="Arial" pitchFamily="34" charset="0"/>
                <a:ea typeface="Arial" pitchFamily="34" charset="-122"/>
                <a:cs typeface="Arial" pitchFamily="34" charset="-120"/>
              </a:rPr>
              <a:t>.</a:t>
            </a:r>
            <a:endParaRPr lang="en-US" sz="850" dirty="0"/>
          </a:p>
        </p:txBody>
      </p:sp>
      <p:pic>
        <p:nvPicPr>
          <p:cNvPr id="206" name="Image 43" descr="QR code linking to coventry.gov.uk/bins"/>
          <p:cNvPicPr>
            <a:picLocks noChangeAspect="1"/>
          </p:cNvPicPr>
          <p:nvPr/>
        </p:nvPicPr>
        <p:blipFill>
          <a:blip r:embed="rId40"/>
          <a:stretch>
            <a:fillRect/>
          </a:stretch>
        </p:blipFill>
        <p:spPr>
          <a:xfrm>
            <a:off x="6848856" y="9948672"/>
            <a:ext cx="457200" cy="457200"/>
          </a:xfrm>
          <a:prstGeom prst="rect">
            <a:avLst/>
          </a:prstGeom>
        </p:spPr>
      </p:pic>
      <p:sp>
        <p:nvSpPr>
          <p:cNvPr id="207" name="Text 161"/>
          <p:cNvSpPr/>
          <p:nvPr/>
        </p:nvSpPr>
        <p:spPr>
          <a:xfrm>
            <a:off x="6062472" y="9985248"/>
            <a:ext cx="749808" cy="384048"/>
          </a:xfrm>
          <a:prstGeom prst="rect">
            <a:avLst/>
          </a:prstGeom>
          <a:noFill/>
          <a:ln/>
        </p:spPr>
        <p:txBody>
          <a:bodyPr wrap="square" lIns="0" tIns="0" rIns="0" bIns="0" rtlCol="0" anchor="ctr"/>
          <a:lstStyle/>
          <a:p>
            <a:pPr marL="0" indent="0" algn="r">
              <a:lnSpc>
                <a:spcPct val="100000"/>
              </a:lnSpc>
              <a:buNone/>
            </a:pPr>
            <a:r>
              <a:rPr lang="en-US" sz="720" b="1">
                <a:solidFill>
                  <a:srgbClr val="14532D"/>
                </a:solidFill>
                <a:latin typeface="Arial" pitchFamily="34" charset="0"/>
                <a:ea typeface="Arial" pitchFamily="34" charset="-122"/>
                <a:cs typeface="Arial" pitchFamily="34" charset="-120"/>
              </a:rPr>
              <a:t>Scan for bin</a:t>
            </a:r>
            <a:endParaRPr lang="en-US" sz="720"/>
          </a:p>
          <a:p>
            <a:pPr marL="0" indent="0" algn="r">
              <a:lnSpc>
                <a:spcPct val="100000"/>
              </a:lnSpc>
              <a:buNone/>
            </a:pPr>
            <a:r>
              <a:rPr lang="en-US" sz="720" b="1">
                <a:solidFill>
                  <a:srgbClr val="14532D"/>
                </a:solidFill>
                <a:latin typeface="Arial" pitchFamily="34" charset="0"/>
                <a:ea typeface="Arial" pitchFamily="34" charset="-122"/>
                <a:cs typeface="Arial" pitchFamily="34" charset="-120"/>
              </a:rPr>
              <a:t>information</a:t>
            </a:r>
            <a:endParaRPr lang="en-US" sz="720"/>
          </a:p>
        </p:txBody>
      </p:sp>
      <p:pic>
        <p:nvPicPr>
          <p:cNvPr id="241" name="Picture 240">
            <a:extLst>
              <a:ext uri="{FF2B5EF4-FFF2-40B4-BE49-F238E27FC236}">
                <a16:creationId xmlns:a16="http://schemas.microsoft.com/office/drawing/2014/main" id="{8FE5FEF9-D0AF-F557-3C9E-D7C45B030C24}"/>
              </a:ext>
              <a:ext uri="{C183D7F6-B498-43B3-948B-1728B52AA6E4}">
                <adec:decorative xmlns:adec="http://schemas.microsoft.com/office/drawing/2017/decorative" val="1"/>
              </a:ext>
            </a:extLst>
          </p:cNvPr>
          <p:cNvPicPr>
            <a:picLocks noChangeAspect="1"/>
          </p:cNvPicPr>
          <p:nvPr/>
        </p:nvPicPr>
        <p:blipFill>
          <a:blip r:embed="rId41"/>
          <a:stretch>
            <a:fillRect/>
          </a:stretch>
        </p:blipFill>
        <p:spPr>
          <a:xfrm>
            <a:off x="6206610" y="155448"/>
            <a:ext cx="1156476" cy="658368"/>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TotalTime>
  <Words>466</Words>
  <Application>Microsoft Office PowerPoint</Application>
  <PresentationFormat>Custom</PresentationFormat>
  <Paragraphs>121</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Company>Coventry City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Bosworth, Victoria</dc:creator>
  <cp:lastModifiedBy>Sealey, Carloss</cp:lastModifiedBy>
  <cp:revision>4</cp:revision>
  <cp:lastPrinted>2026-10-26T15:20:46Z</cp:lastPrinted>
  <dcterms:created xsi:type="dcterms:W3CDTF">2026-09-24T12:37:06Z</dcterms:created>
  <dcterms:modified xsi:type="dcterms:W3CDTF">2026-10-26T15:21:28Z</dcterms:modified>
</cp:coreProperties>
</file>