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22"/>
  </p:notesMasterIdLst>
  <p:sldIdLst>
    <p:sldId id="290" r:id="rId6"/>
    <p:sldId id="295" r:id="rId7"/>
    <p:sldId id="291" r:id="rId8"/>
    <p:sldId id="293" r:id="rId9"/>
    <p:sldId id="294" r:id="rId10"/>
    <p:sldId id="319" r:id="rId11"/>
    <p:sldId id="312" r:id="rId12"/>
    <p:sldId id="313" r:id="rId13"/>
    <p:sldId id="314" r:id="rId14"/>
    <p:sldId id="315" r:id="rId15"/>
    <p:sldId id="316" r:id="rId16"/>
    <p:sldId id="317" r:id="rId17"/>
    <p:sldId id="311" r:id="rId18"/>
    <p:sldId id="306" r:id="rId19"/>
    <p:sldId id="320" r:id="rId20"/>
    <p:sldId id="31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grave, Paul" initials="H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D5"/>
    <a:srgbClr val="D8EA96"/>
    <a:srgbClr val="00A1DA"/>
    <a:srgbClr val="F0F8EC"/>
    <a:srgbClr val="FFFF99"/>
    <a:srgbClr val="FFFF66"/>
    <a:srgbClr val="E5FFE5"/>
    <a:srgbClr val="CCFFCC"/>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74849" autoAdjust="0"/>
  </p:normalViewPr>
  <p:slideViewPr>
    <p:cSldViewPr snapToGrid="0">
      <p:cViewPr varScale="1">
        <p:scale>
          <a:sx n="64" d="100"/>
          <a:sy n="64" d="100"/>
        </p:scale>
        <p:origin x="201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957AB-645B-4616-A9F8-59673A32E46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55D9B6AD-5BE9-4965-B459-48B51B507B56}">
      <dgm:prSet phldrT="[Text]" custT="1"/>
      <dgm:spPr>
        <a:solidFill>
          <a:schemeClr val="accent6">
            <a:lumMod val="60000"/>
            <a:lumOff val="40000"/>
          </a:schemeClr>
        </a:solidFill>
      </dgm:spPr>
      <dgm:t>
        <a:bodyPr/>
        <a:lstStyle/>
        <a:p>
          <a:r>
            <a:rPr lang="en-GB" sz="1400">
              <a:solidFill>
                <a:schemeClr val="tx1"/>
              </a:solidFill>
            </a:rPr>
            <a:t>Identifying a system</a:t>
          </a:r>
        </a:p>
      </dgm:t>
    </dgm:pt>
    <dgm:pt modelId="{330720B9-E522-4D39-BC3F-4F950EFEE169}" type="parTrans" cxnId="{A54A60B8-6341-4F97-8B41-0689E306FD37}">
      <dgm:prSet/>
      <dgm:spPr/>
      <dgm:t>
        <a:bodyPr/>
        <a:lstStyle/>
        <a:p>
          <a:endParaRPr lang="en-GB"/>
        </a:p>
      </dgm:t>
    </dgm:pt>
    <dgm:pt modelId="{5E627346-24EE-4C19-A3CC-2C23F0D90CA2}" type="sibTrans" cxnId="{A54A60B8-6341-4F97-8B41-0689E306FD37}">
      <dgm:prSet/>
      <dgm:spPr/>
      <dgm:t>
        <a:bodyPr/>
        <a:lstStyle/>
        <a:p>
          <a:endParaRPr lang="en-GB" sz="5400">
            <a:solidFill>
              <a:schemeClr val="tx1"/>
            </a:solidFill>
          </a:endParaRPr>
        </a:p>
      </dgm:t>
    </dgm:pt>
    <dgm:pt modelId="{217D6E67-2DDE-41F6-8A15-0A3B243554A5}">
      <dgm:prSet phldrT="[Text]" custT="1"/>
      <dgm:spPr>
        <a:solidFill>
          <a:schemeClr val="accent6">
            <a:lumMod val="40000"/>
            <a:lumOff val="60000"/>
          </a:schemeClr>
        </a:solidFill>
      </dgm:spPr>
      <dgm:t>
        <a:bodyPr/>
        <a:lstStyle/>
        <a:p>
          <a:r>
            <a:rPr lang="en-GB" sz="1400" i="1">
              <a:solidFill>
                <a:schemeClr val="tx1"/>
              </a:solidFill>
            </a:rPr>
            <a:t>Relationships, engagement and communication</a:t>
          </a:r>
          <a:endParaRPr lang="en-GB" sz="1400">
            <a:solidFill>
              <a:schemeClr val="tx1"/>
            </a:solidFill>
          </a:endParaRPr>
        </a:p>
      </dgm:t>
    </dgm:pt>
    <dgm:pt modelId="{168D9E06-915C-461B-8F1C-F392EBE94B90}" type="parTrans" cxnId="{A0F4B3EE-BE07-47A0-A14D-7D71DEA066AE}">
      <dgm:prSet/>
      <dgm:spPr/>
      <dgm:t>
        <a:bodyPr/>
        <a:lstStyle/>
        <a:p>
          <a:endParaRPr lang="en-GB"/>
        </a:p>
      </dgm:t>
    </dgm:pt>
    <dgm:pt modelId="{93A95C1F-620F-4C9D-9E35-09CD8329989C}" type="sibTrans" cxnId="{A0F4B3EE-BE07-47A0-A14D-7D71DEA066AE}">
      <dgm:prSet/>
      <dgm:spPr/>
      <dgm:t>
        <a:bodyPr/>
        <a:lstStyle/>
        <a:p>
          <a:endParaRPr lang="en-GB" sz="5400">
            <a:solidFill>
              <a:schemeClr val="tx1"/>
            </a:solidFill>
          </a:endParaRPr>
        </a:p>
      </dgm:t>
    </dgm:pt>
    <dgm:pt modelId="{63F776CC-CE5F-42A2-9DB0-14C44AB7F8E0}">
      <dgm:prSet phldrT="[Text]" custT="1"/>
      <dgm:spPr>
        <a:solidFill>
          <a:schemeClr val="accent6">
            <a:lumMod val="20000"/>
            <a:lumOff val="80000"/>
          </a:schemeClr>
        </a:solidFill>
      </dgm:spPr>
      <dgm:t>
        <a:bodyPr/>
        <a:lstStyle/>
        <a:p>
          <a:r>
            <a:rPr lang="en-GB" sz="1400" i="1">
              <a:solidFill>
                <a:schemeClr val="tx1"/>
              </a:solidFill>
            </a:rPr>
            <a:t>Capacity building, creativity and innovation</a:t>
          </a:r>
          <a:r>
            <a:rPr lang="en-GB" sz="1400">
              <a:solidFill>
                <a:schemeClr val="tx1"/>
              </a:solidFill>
            </a:rPr>
            <a:t> </a:t>
          </a:r>
        </a:p>
      </dgm:t>
    </dgm:pt>
    <dgm:pt modelId="{ED12E5FC-6ABF-42C1-851D-5A0D676364A8}" type="parTrans" cxnId="{178C51D9-2CB9-4A7C-8598-708F7DEA6A74}">
      <dgm:prSet/>
      <dgm:spPr/>
      <dgm:t>
        <a:bodyPr/>
        <a:lstStyle/>
        <a:p>
          <a:endParaRPr lang="en-GB"/>
        </a:p>
      </dgm:t>
    </dgm:pt>
    <dgm:pt modelId="{F0874C3D-BE41-4226-A83B-68A0DCB90776}" type="sibTrans" cxnId="{178C51D9-2CB9-4A7C-8598-708F7DEA6A74}">
      <dgm:prSet/>
      <dgm:spPr/>
      <dgm:t>
        <a:bodyPr/>
        <a:lstStyle/>
        <a:p>
          <a:endParaRPr lang="en-GB" sz="5400">
            <a:solidFill>
              <a:schemeClr val="tx1"/>
            </a:solidFill>
          </a:endParaRPr>
        </a:p>
      </dgm:t>
    </dgm:pt>
    <dgm:pt modelId="{87EE9271-1716-44BE-9BA3-9E1B92B740FE}">
      <dgm:prSet phldrT="[Text]" custT="1"/>
      <dgm:spPr>
        <a:solidFill>
          <a:schemeClr val="accent4">
            <a:lumMod val="40000"/>
            <a:lumOff val="60000"/>
          </a:schemeClr>
        </a:solidFill>
      </dgm:spPr>
      <dgm:t>
        <a:bodyPr/>
        <a:lstStyle/>
        <a:p>
          <a:r>
            <a:rPr lang="en-GB" sz="1400">
              <a:solidFill>
                <a:schemeClr val="tx1"/>
              </a:solidFill>
            </a:rPr>
            <a:t>Monitoring &amp; evaluation</a:t>
          </a:r>
        </a:p>
      </dgm:t>
    </dgm:pt>
    <dgm:pt modelId="{507ED452-6F61-4BEC-9AE1-7D5B23306942}" type="parTrans" cxnId="{8E69B7AB-9A13-41B7-B573-DEA710AAE766}">
      <dgm:prSet/>
      <dgm:spPr/>
      <dgm:t>
        <a:bodyPr/>
        <a:lstStyle/>
        <a:p>
          <a:endParaRPr lang="en-GB"/>
        </a:p>
      </dgm:t>
    </dgm:pt>
    <dgm:pt modelId="{7D81921A-A2A3-4FF0-B4BE-B4ED59659C28}" type="sibTrans" cxnId="{8E69B7AB-9A13-41B7-B573-DEA710AAE766}">
      <dgm:prSet/>
      <dgm:spPr/>
      <dgm:t>
        <a:bodyPr/>
        <a:lstStyle/>
        <a:p>
          <a:endParaRPr lang="en-GB" sz="5400">
            <a:solidFill>
              <a:schemeClr val="tx1"/>
            </a:solidFill>
          </a:endParaRPr>
        </a:p>
      </dgm:t>
    </dgm:pt>
    <dgm:pt modelId="{D39DBC01-C8E1-4DA3-B1F1-4E96DF08E2B5}">
      <dgm:prSet phldrT="[Text]" custT="1"/>
      <dgm:spPr>
        <a:solidFill>
          <a:schemeClr val="accent2">
            <a:lumMod val="20000"/>
            <a:lumOff val="80000"/>
          </a:schemeClr>
        </a:solidFill>
      </dgm:spPr>
      <dgm:t>
        <a:bodyPr/>
        <a:lstStyle/>
        <a:p>
          <a:r>
            <a:rPr lang="en-GB" sz="1400">
              <a:solidFill>
                <a:schemeClr val="tx1"/>
              </a:solidFill>
            </a:rPr>
            <a:t>Robust and sustainable</a:t>
          </a:r>
        </a:p>
      </dgm:t>
    </dgm:pt>
    <dgm:pt modelId="{0CA40DB6-703F-4F37-BB7E-8F296711E8DB}" type="parTrans" cxnId="{6C860201-260F-4F64-B6A2-7757ACB4373E}">
      <dgm:prSet/>
      <dgm:spPr/>
      <dgm:t>
        <a:bodyPr/>
        <a:lstStyle/>
        <a:p>
          <a:endParaRPr lang="en-GB"/>
        </a:p>
      </dgm:t>
    </dgm:pt>
    <dgm:pt modelId="{EBEC70F3-6230-41A9-9E8E-30149FF31C5F}" type="sibTrans" cxnId="{6C860201-260F-4F64-B6A2-7757ACB4373E}">
      <dgm:prSet/>
      <dgm:spPr/>
      <dgm:t>
        <a:bodyPr/>
        <a:lstStyle/>
        <a:p>
          <a:endParaRPr lang="en-GB" sz="5400">
            <a:solidFill>
              <a:schemeClr val="tx1"/>
            </a:solidFill>
          </a:endParaRPr>
        </a:p>
      </dgm:t>
    </dgm:pt>
    <dgm:pt modelId="{84C9FB2F-7CD8-49A0-91ED-015F007ACCB2}">
      <dgm:prSet phldrT="[Text]" custT="1"/>
      <dgm:spPr>
        <a:solidFill>
          <a:schemeClr val="accent2">
            <a:lumMod val="40000"/>
            <a:lumOff val="60000"/>
          </a:schemeClr>
        </a:solidFill>
      </dgm:spPr>
      <dgm:t>
        <a:bodyPr/>
        <a:lstStyle/>
        <a:p>
          <a:r>
            <a:rPr lang="en-GB" sz="1400" i="1">
              <a:solidFill>
                <a:schemeClr val="tx1"/>
              </a:solidFill>
            </a:rPr>
            <a:t>Embedded actions and policies</a:t>
          </a:r>
          <a:endParaRPr lang="en-GB" sz="1400">
            <a:solidFill>
              <a:schemeClr val="tx1"/>
            </a:solidFill>
          </a:endParaRPr>
        </a:p>
      </dgm:t>
    </dgm:pt>
    <dgm:pt modelId="{72C630AB-1998-44F4-B3F8-A25C83B924E2}" type="parTrans" cxnId="{A967A250-6201-4B1D-922D-6F4EBF465C47}">
      <dgm:prSet/>
      <dgm:spPr/>
      <dgm:t>
        <a:bodyPr/>
        <a:lstStyle/>
        <a:p>
          <a:endParaRPr lang="en-GB"/>
        </a:p>
      </dgm:t>
    </dgm:pt>
    <dgm:pt modelId="{EDD33F8E-839C-4C5F-B88E-D9EBB31DD831}" type="sibTrans" cxnId="{A967A250-6201-4B1D-922D-6F4EBF465C47}">
      <dgm:prSet/>
      <dgm:spPr/>
      <dgm:t>
        <a:bodyPr/>
        <a:lstStyle/>
        <a:p>
          <a:endParaRPr lang="en-GB" sz="5400">
            <a:solidFill>
              <a:schemeClr val="tx1"/>
            </a:solidFill>
          </a:endParaRPr>
        </a:p>
      </dgm:t>
    </dgm:pt>
    <dgm:pt modelId="{19405EB2-C31D-44D0-B2D7-DD096C63A66D}" type="pres">
      <dgm:prSet presAssocID="{8D4957AB-645B-4616-A9F8-59673A32E460}" presName="cycle" presStyleCnt="0">
        <dgm:presLayoutVars>
          <dgm:dir/>
          <dgm:resizeHandles val="exact"/>
        </dgm:presLayoutVars>
      </dgm:prSet>
      <dgm:spPr/>
      <dgm:t>
        <a:bodyPr/>
        <a:lstStyle/>
        <a:p>
          <a:endParaRPr lang="en-GB"/>
        </a:p>
      </dgm:t>
    </dgm:pt>
    <dgm:pt modelId="{303E7274-F2FB-4D8E-97C9-E8B4B82055D8}" type="pres">
      <dgm:prSet presAssocID="{55D9B6AD-5BE9-4965-B459-48B51B507B56}" presName="node" presStyleLbl="node1" presStyleIdx="0" presStyleCnt="6" custScaleX="213433" custScaleY="190156" custRadScaleRad="100948" custRadScaleInc="1567">
        <dgm:presLayoutVars>
          <dgm:bulletEnabled val="1"/>
        </dgm:presLayoutVars>
      </dgm:prSet>
      <dgm:spPr/>
      <dgm:t>
        <a:bodyPr/>
        <a:lstStyle/>
        <a:p>
          <a:endParaRPr lang="en-GB"/>
        </a:p>
      </dgm:t>
    </dgm:pt>
    <dgm:pt modelId="{C5F5D975-2BF2-4940-B841-9B3EA77C8757}" type="pres">
      <dgm:prSet presAssocID="{55D9B6AD-5BE9-4965-B459-48B51B507B56}" presName="spNode" presStyleCnt="0"/>
      <dgm:spPr/>
    </dgm:pt>
    <dgm:pt modelId="{DC880D78-A757-4A97-A7CE-9C19A0321F7F}" type="pres">
      <dgm:prSet presAssocID="{5E627346-24EE-4C19-A3CC-2C23F0D90CA2}" presName="sibTrans" presStyleLbl="sibTrans1D1" presStyleIdx="0" presStyleCnt="6" custScaleX="2000000" custScaleY="2000000"/>
      <dgm:spPr/>
      <dgm:t>
        <a:bodyPr/>
        <a:lstStyle/>
        <a:p>
          <a:endParaRPr lang="en-GB"/>
        </a:p>
      </dgm:t>
    </dgm:pt>
    <dgm:pt modelId="{83CF20E9-636D-44E4-894C-488E26BCA206}" type="pres">
      <dgm:prSet presAssocID="{217D6E67-2DDE-41F6-8A15-0A3B243554A5}" presName="node" presStyleLbl="node1" presStyleIdx="1" presStyleCnt="6" custScaleX="213433" custScaleY="190156" custRadScaleRad="108162" custRadScaleInc="49965">
        <dgm:presLayoutVars>
          <dgm:bulletEnabled val="1"/>
        </dgm:presLayoutVars>
      </dgm:prSet>
      <dgm:spPr/>
      <dgm:t>
        <a:bodyPr/>
        <a:lstStyle/>
        <a:p>
          <a:endParaRPr lang="en-GB"/>
        </a:p>
      </dgm:t>
    </dgm:pt>
    <dgm:pt modelId="{CFCDBD32-A33F-42AD-9F83-4F9398879B7E}" type="pres">
      <dgm:prSet presAssocID="{217D6E67-2DDE-41F6-8A15-0A3B243554A5}" presName="spNode" presStyleCnt="0"/>
      <dgm:spPr/>
    </dgm:pt>
    <dgm:pt modelId="{9E1B301E-4402-4585-ACB5-1D7E03331A00}" type="pres">
      <dgm:prSet presAssocID="{93A95C1F-620F-4C9D-9E35-09CD8329989C}" presName="sibTrans" presStyleLbl="sibTrans1D1" presStyleIdx="1" presStyleCnt="6" custScaleX="2000000" custScaleY="2000000"/>
      <dgm:spPr/>
      <dgm:t>
        <a:bodyPr/>
        <a:lstStyle/>
        <a:p>
          <a:endParaRPr lang="en-GB"/>
        </a:p>
      </dgm:t>
    </dgm:pt>
    <dgm:pt modelId="{DBF7D2C0-5A52-473B-8247-5772C5B895F4}" type="pres">
      <dgm:prSet presAssocID="{63F776CC-CE5F-42A2-9DB0-14C44AB7F8E0}" presName="node" presStyleLbl="node1" presStyleIdx="2" presStyleCnt="6" custScaleX="213433" custScaleY="190156" custRadScaleRad="111580" custRadScaleInc="-27046">
        <dgm:presLayoutVars>
          <dgm:bulletEnabled val="1"/>
        </dgm:presLayoutVars>
      </dgm:prSet>
      <dgm:spPr/>
      <dgm:t>
        <a:bodyPr/>
        <a:lstStyle/>
        <a:p>
          <a:endParaRPr lang="en-GB"/>
        </a:p>
      </dgm:t>
    </dgm:pt>
    <dgm:pt modelId="{467C6636-B26E-4C5E-B1BE-107C17DCC29A}" type="pres">
      <dgm:prSet presAssocID="{63F776CC-CE5F-42A2-9DB0-14C44AB7F8E0}" presName="spNode" presStyleCnt="0"/>
      <dgm:spPr/>
    </dgm:pt>
    <dgm:pt modelId="{9AA947A4-A41F-4312-A589-769EC0EF7674}" type="pres">
      <dgm:prSet presAssocID="{F0874C3D-BE41-4226-A83B-68A0DCB90776}" presName="sibTrans" presStyleLbl="sibTrans1D1" presStyleIdx="2" presStyleCnt="6" custScaleX="2000000" custScaleY="2000000"/>
      <dgm:spPr/>
      <dgm:t>
        <a:bodyPr/>
        <a:lstStyle/>
        <a:p>
          <a:endParaRPr lang="en-GB"/>
        </a:p>
      </dgm:t>
    </dgm:pt>
    <dgm:pt modelId="{EB35DB40-C5BD-4DD8-BC81-209A29F4AA0F}" type="pres">
      <dgm:prSet presAssocID="{87EE9271-1716-44BE-9BA3-9E1B92B740FE}" presName="node" presStyleLbl="node1" presStyleIdx="3" presStyleCnt="6" custScaleX="213433" custScaleY="190156" custRadScaleRad="99465" custRadScaleInc="-18616">
        <dgm:presLayoutVars>
          <dgm:bulletEnabled val="1"/>
        </dgm:presLayoutVars>
      </dgm:prSet>
      <dgm:spPr/>
      <dgm:t>
        <a:bodyPr/>
        <a:lstStyle/>
        <a:p>
          <a:endParaRPr lang="en-GB"/>
        </a:p>
      </dgm:t>
    </dgm:pt>
    <dgm:pt modelId="{6856232B-C6EA-4C53-82B4-A2E8A005CE7B}" type="pres">
      <dgm:prSet presAssocID="{87EE9271-1716-44BE-9BA3-9E1B92B740FE}" presName="spNode" presStyleCnt="0"/>
      <dgm:spPr/>
    </dgm:pt>
    <dgm:pt modelId="{C2F57892-6366-463F-843C-D5F845969FF1}" type="pres">
      <dgm:prSet presAssocID="{7D81921A-A2A3-4FF0-B4BE-B4ED59659C28}" presName="sibTrans" presStyleLbl="sibTrans1D1" presStyleIdx="3" presStyleCnt="6" custScaleX="2000000" custScaleY="2000000"/>
      <dgm:spPr/>
      <dgm:t>
        <a:bodyPr/>
        <a:lstStyle/>
        <a:p>
          <a:endParaRPr lang="en-GB"/>
        </a:p>
      </dgm:t>
    </dgm:pt>
    <dgm:pt modelId="{422BE34A-5F5A-4650-8C0B-AEA97316CC28}" type="pres">
      <dgm:prSet presAssocID="{D39DBC01-C8E1-4DA3-B1F1-4E96DF08E2B5}" presName="node" presStyleLbl="node1" presStyleIdx="4" presStyleCnt="6" custScaleX="213433" custScaleY="190156" custRadScaleRad="107618" custRadScaleInc="18089">
        <dgm:presLayoutVars>
          <dgm:bulletEnabled val="1"/>
        </dgm:presLayoutVars>
      </dgm:prSet>
      <dgm:spPr/>
      <dgm:t>
        <a:bodyPr/>
        <a:lstStyle/>
        <a:p>
          <a:endParaRPr lang="en-GB"/>
        </a:p>
      </dgm:t>
    </dgm:pt>
    <dgm:pt modelId="{7F9AD249-DDBC-4D28-8C96-4A4F7B1112B9}" type="pres">
      <dgm:prSet presAssocID="{D39DBC01-C8E1-4DA3-B1F1-4E96DF08E2B5}" presName="spNode" presStyleCnt="0"/>
      <dgm:spPr/>
    </dgm:pt>
    <dgm:pt modelId="{4C237DD2-9C9A-4FBA-B536-7B5EB68F8BF5}" type="pres">
      <dgm:prSet presAssocID="{EBEC70F3-6230-41A9-9E8E-30149FF31C5F}" presName="sibTrans" presStyleLbl="sibTrans1D1" presStyleIdx="4" presStyleCnt="6" custScaleX="2000000" custScaleY="2000000"/>
      <dgm:spPr/>
      <dgm:t>
        <a:bodyPr/>
        <a:lstStyle/>
        <a:p>
          <a:endParaRPr lang="en-GB"/>
        </a:p>
      </dgm:t>
    </dgm:pt>
    <dgm:pt modelId="{FF9D5D39-7094-40DD-9D4F-CF7F80A2B2DF}" type="pres">
      <dgm:prSet presAssocID="{84C9FB2F-7CD8-49A0-91ED-015F007ACCB2}" presName="node" presStyleLbl="node1" presStyleIdx="5" presStyleCnt="6" custScaleX="213433" custScaleY="190156" custRadScaleRad="103537" custRadScaleInc="-48234">
        <dgm:presLayoutVars>
          <dgm:bulletEnabled val="1"/>
        </dgm:presLayoutVars>
      </dgm:prSet>
      <dgm:spPr/>
      <dgm:t>
        <a:bodyPr/>
        <a:lstStyle/>
        <a:p>
          <a:endParaRPr lang="en-GB"/>
        </a:p>
      </dgm:t>
    </dgm:pt>
    <dgm:pt modelId="{DF1F067B-942A-4AC6-9889-71022B00E7F6}" type="pres">
      <dgm:prSet presAssocID="{84C9FB2F-7CD8-49A0-91ED-015F007ACCB2}" presName="spNode" presStyleCnt="0"/>
      <dgm:spPr/>
    </dgm:pt>
    <dgm:pt modelId="{FD35AA07-F944-4797-8933-EEC02F42610E}" type="pres">
      <dgm:prSet presAssocID="{EDD33F8E-839C-4C5F-B88E-D9EBB31DD831}" presName="sibTrans" presStyleLbl="sibTrans1D1" presStyleIdx="5" presStyleCnt="6" custScaleX="2000000" custScaleY="2000000"/>
      <dgm:spPr/>
      <dgm:t>
        <a:bodyPr/>
        <a:lstStyle/>
        <a:p>
          <a:endParaRPr lang="en-GB"/>
        </a:p>
      </dgm:t>
    </dgm:pt>
  </dgm:ptLst>
  <dgm:cxnLst>
    <dgm:cxn modelId="{A54A60B8-6341-4F97-8B41-0689E306FD37}" srcId="{8D4957AB-645B-4616-A9F8-59673A32E460}" destId="{55D9B6AD-5BE9-4965-B459-48B51B507B56}" srcOrd="0" destOrd="0" parTransId="{330720B9-E522-4D39-BC3F-4F950EFEE169}" sibTransId="{5E627346-24EE-4C19-A3CC-2C23F0D90CA2}"/>
    <dgm:cxn modelId="{178C51D9-2CB9-4A7C-8598-708F7DEA6A74}" srcId="{8D4957AB-645B-4616-A9F8-59673A32E460}" destId="{63F776CC-CE5F-42A2-9DB0-14C44AB7F8E0}" srcOrd="2" destOrd="0" parTransId="{ED12E5FC-6ABF-42C1-851D-5A0D676364A8}" sibTransId="{F0874C3D-BE41-4226-A83B-68A0DCB90776}"/>
    <dgm:cxn modelId="{A0F4B3EE-BE07-47A0-A14D-7D71DEA066AE}" srcId="{8D4957AB-645B-4616-A9F8-59673A32E460}" destId="{217D6E67-2DDE-41F6-8A15-0A3B243554A5}" srcOrd="1" destOrd="0" parTransId="{168D9E06-915C-461B-8F1C-F392EBE94B90}" sibTransId="{93A95C1F-620F-4C9D-9E35-09CD8329989C}"/>
    <dgm:cxn modelId="{1DDFBF4A-7AA5-40B3-84FF-03C66278338E}" type="presOf" srcId="{55D9B6AD-5BE9-4965-B459-48B51B507B56}" destId="{303E7274-F2FB-4D8E-97C9-E8B4B82055D8}" srcOrd="0" destOrd="0" presId="urn:microsoft.com/office/officeart/2005/8/layout/cycle6"/>
    <dgm:cxn modelId="{F46D2DEF-93C2-4392-8CE2-D9E8D63D5A88}" type="presOf" srcId="{63F776CC-CE5F-42A2-9DB0-14C44AB7F8E0}" destId="{DBF7D2C0-5A52-473B-8247-5772C5B895F4}" srcOrd="0" destOrd="0" presId="urn:microsoft.com/office/officeart/2005/8/layout/cycle6"/>
    <dgm:cxn modelId="{5B733C8C-FF70-4988-BA42-4A0D3BF01A5F}" type="presOf" srcId="{EDD33F8E-839C-4C5F-B88E-D9EBB31DD831}" destId="{FD35AA07-F944-4797-8933-EEC02F42610E}" srcOrd="0" destOrd="0" presId="urn:microsoft.com/office/officeart/2005/8/layout/cycle6"/>
    <dgm:cxn modelId="{6C860201-260F-4F64-B6A2-7757ACB4373E}" srcId="{8D4957AB-645B-4616-A9F8-59673A32E460}" destId="{D39DBC01-C8E1-4DA3-B1F1-4E96DF08E2B5}" srcOrd="4" destOrd="0" parTransId="{0CA40DB6-703F-4F37-BB7E-8F296711E8DB}" sibTransId="{EBEC70F3-6230-41A9-9E8E-30149FF31C5F}"/>
    <dgm:cxn modelId="{B86A3101-8474-40A9-9941-9D8180135C30}" type="presOf" srcId="{F0874C3D-BE41-4226-A83B-68A0DCB90776}" destId="{9AA947A4-A41F-4312-A589-769EC0EF7674}" srcOrd="0" destOrd="0" presId="urn:microsoft.com/office/officeart/2005/8/layout/cycle6"/>
    <dgm:cxn modelId="{4C119680-3F7D-433B-87D5-D31C64E9B88F}" type="presOf" srcId="{8D4957AB-645B-4616-A9F8-59673A32E460}" destId="{19405EB2-C31D-44D0-B2D7-DD096C63A66D}" srcOrd="0" destOrd="0" presId="urn:microsoft.com/office/officeart/2005/8/layout/cycle6"/>
    <dgm:cxn modelId="{61090E0D-F333-4A7F-8B7E-CC7AC6F14031}" type="presOf" srcId="{EBEC70F3-6230-41A9-9E8E-30149FF31C5F}" destId="{4C237DD2-9C9A-4FBA-B536-7B5EB68F8BF5}" srcOrd="0" destOrd="0" presId="urn:microsoft.com/office/officeart/2005/8/layout/cycle6"/>
    <dgm:cxn modelId="{BC83FB27-8C3C-43C7-AB24-F968AB5EF487}" type="presOf" srcId="{7D81921A-A2A3-4FF0-B4BE-B4ED59659C28}" destId="{C2F57892-6366-463F-843C-D5F845969FF1}" srcOrd="0" destOrd="0" presId="urn:microsoft.com/office/officeart/2005/8/layout/cycle6"/>
    <dgm:cxn modelId="{A967A250-6201-4B1D-922D-6F4EBF465C47}" srcId="{8D4957AB-645B-4616-A9F8-59673A32E460}" destId="{84C9FB2F-7CD8-49A0-91ED-015F007ACCB2}" srcOrd="5" destOrd="0" parTransId="{72C630AB-1998-44F4-B3F8-A25C83B924E2}" sibTransId="{EDD33F8E-839C-4C5F-B88E-D9EBB31DD831}"/>
    <dgm:cxn modelId="{DBA23E2C-7384-4EC9-BA45-2C7523BE909D}" type="presOf" srcId="{93A95C1F-620F-4C9D-9E35-09CD8329989C}" destId="{9E1B301E-4402-4585-ACB5-1D7E03331A00}" srcOrd="0" destOrd="0" presId="urn:microsoft.com/office/officeart/2005/8/layout/cycle6"/>
    <dgm:cxn modelId="{ADB06E93-2644-4BDB-BCD3-F44A2DFDDDA3}" type="presOf" srcId="{87EE9271-1716-44BE-9BA3-9E1B92B740FE}" destId="{EB35DB40-C5BD-4DD8-BC81-209A29F4AA0F}" srcOrd="0" destOrd="0" presId="urn:microsoft.com/office/officeart/2005/8/layout/cycle6"/>
    <dgm:cxn modelId="{83A8B61E-5ACC-4CEF-9098-F7FCEA81A857}" type="presOf" srcId="{5E627346-24EE-4C19-A3CC-2C23F0D90CA2}" destId="{DC880D78-A757-4A97-A7CE-9C19A0321F7F}" srcOrd="0" destOrd="0" presId="urn:microsoft.com/office/officeart/2005/8/layout/cycle6"/>
    <dgm:cxn modelId="{7D97256F-B396-48D7-96F1-EA040DBA7FE3}" type="presOf" srcId="{84C9FB2F-7CD8-49A0-91ED-015F007ACCB2}" destId="{FF9D5D39-7094-40DD-9D4F-CF7F80A2B2DF}" srcOrd="0" destOrd="0" presId="urn:microsoft.com/office/officeart/2005/8/layout/cycle6"/>
    <dgm:cxn modelId="{7D8B8994-5D8B-4CCA-A88A-C3C85EE07B34}" type="presOf" srcId="{D39DBC01-C8E1-4DA3-B1F1-4E96DF08E2B5}" destId="{422BE34A-5F5A-4650-8C0B-AEA97316CC28}" srcOrd="0" destOrd="0" presId="urn:microsoft.com/office/officeart/2005/8/layout/cycle6"/>
    <dgm:cxn modelId="{8E69B7AB-9A13-41B7-B573-DEA710AAE766}" srcId="{8D4957AB-645B-4616-A9F8-59673A32E460}" destId="{87EE9271-1716-44BE-9BA3-9E1B92B740FE}" srcOrd="3" destOrd="0" parTransId="{507ED452-6F61-4BEC-9AE1-7D5B23306942}" sibTransId="{7D81921A-A2A3-4FF0-B4BE-B4ED59659C28}"/>
    <dgm:cxn modelId="{5B20FA3F-8631-471F-99F2-C2B3F87206AD}" type="presOf" srcId="{217D6E67-2DDE-41F6-8A15-0A3B243554A5}" destId="{83CF20E9-636D-44E4-894C-488E26BCA206}" srcOrd="0" destOrd="0" presId="urn:microsoft.com/office/officeart/2005/8/layout/cycle6"/>
    <dgm:cxn modelId="{A2747860-BB3C-4B3C-B401-E1708A3032BA}" type="presParOf" srcId="{19405EB2-C31D-44D0-B2D7-DD096C63A66D}" destId="{303E7274-F2FB-4D8E-97C9-E8B4B82055D8}" srcOrd="0" destOrd="0" presId="urn:microsoft.com/office/officeart/2005/8/layout/cycle6"/>
    <dgm:cxn modelId="{2085EFD9-94C2-40B1-BAE6-D39F0B06CA9E}" type="presParOf" srcId="{19405EB2-C31D-44D0-B2D7-DD096C63A66D}" destId="{C5F5D975-2BF2-4940-B841-9B3EA77C8757}" srcOrd="1" destOrd="0" presId="urn:microsoft.com/office/officeart/2005/8/layout/cycle6"/>
    <dgm:cxn modelId="{2310846A-12BD-4920-BCA1-42D1CD23B814}" type="presParOf" srcId="{19405EB2-C31D-44D0-B2D7-DD096C63A66D}" destId="{DC880D78-A757-4A97-A7CE-9C19A0321F7F}" srcOrd="2" destOrd="0" presId="urn:microsoft.com/office/officeart/2005/8/layout/cycle6"/>
    <dgm:cxn modelId="{607DDC96-9603-496D-A116-DDAC7FD791F8}" type="presParOf" srcId="{19405EB2-C31D-44D0-B2D7-DD096C63A66D}" destId="{83CF20E9-636D-44E4-894C-488E26BCA206}" srcOrd="3" destOrd="0" presId="urn:microsoft.com/office/officeart/2005/8/layout/cycle6"/>
    <dgm:cxn modelId="{CF0E0D99-294A-4B8F-82A4-8914249764D5}" type="presParOf" srcId="{19405EB2-C31D-44D0-B2D7-DD096C63A66D}" destId="{CFCDBD32-A33F-42AD-9F83-4F9398879B7E}" srcOrd="4" destOrd="0" presId="urn:microsoft.com/office/officeart/2005/8/layout/cycle6"/>
    <dgm:cxn modelId="{B739132D-ADD5-47EE-AB85-4692C8AFADE7}" type="presParOf" srcId="{19405EB2-C31D-44D0-B2D7-DD096C63A66D}" destId="{9E1B301E-4402-4585-ACB5-1D7E03331A00}" srcOrd="5" destOrd="0" presId="urn:microsoft.com/office/officeart/2005/8/layout/cycle6"/>
    <dgm:cxn modelId="{A05C88C7-47C0-46CA-BBED-573C936704C3}" type="presParOf" srcId="{19405EB2-C31D-44D0-B2D7-DD096C63A66D}" destId="{DBF7D2C0-5A52-473B-8247-5772C5B895F4}" srcOrd="6" destOrd="0" presId="urn:microsoft.com/office/officeart/2005/8/layout/cycle6"/>
    <dgm:cxn modelId="{C04DA381-B85E-4961-B35B-7EE2DEAFD253}" type="presParOf" srcId="{19405EB2-C31D-44D0-B2D7-DD096C63A66D}" destId="{467C6636-B26E-4C5E-B1BE-107C17DCC29A}" srcOrd="7" destOrd="0" presId="urn:microsoft.com/office/officeart/2005/8/layout/cycle6"/>
    <dgm:cxn modelId="{CC1A7529-BC21-4AF3-91AC-FD12C148AE08}" type="presParOf" srcId="{19405EB2-C31D-44D0-B2D7-DD096C63A66D}" destId="{9AA947A4-A41F-4312-A589-769EC0EF7674}" srcOrd="8" destOrd="0" presId="urn:microsoft.com/office/officeart/2005/8/layout/cycle6"/>
    <dgm:cxn modelId="{EBCB91F5-E9D5-4C0C-991E-4E2446E1322C}" type="presParOf" srcId="{19405EB2-C31D-44D0-B2D7-DD096C63A66D}" destId="{EB35DB40-C5BD-4DD8-BC81-209A29F4AA0F}" srcOrd="9" destOrd="0" presId="urn:microsoft.com/office/officeart/2005/8/layout/cycle6"/>
    <dgm:cxn modelId="{CDE0069E-89A8-4E4E-819A-8630C320E788}" type="presParOf" srcId="{19405EB2-C31D-44D0-B2D7-DD096C63A66D}" destId="{6856232B-C6EA-4C53-82B4-A2E8A005CE7B}" srcOrd="10" destOrd="0" presId="urn:microsoft.com/office/officeart/2005/8/layout/cycle6"/>
    <dgm:cxn modelId="{3452575A-6CCA-4DE1-AFD9-2600597A0AF1}" type="presParOf" srcId="{19405EB2-C31D-44D0-B2D7-DD096C63A66D}" destId="{C2F57892-6366-463F-843C-D5F845969FF1}" srcOrd="11" destOrd="0" presId="urn:microsoft.com/office/officeart/2005/8/layout/cycle6"/>
    <dgm:cxn modelId="{F8395F7B-C84F-40BC-9C4D-FD49A972944B}" type="presParOf" srcId="{19405EB2-C31D-44D0-B2D7-DD096C63A66D}" destId="{422BE34A-5F5A-4650-8C0B-AEA97316CC28}" srcOrd="12" destOrd="0" presId="urn:microsoft.com/office/officeart/2005/8/layout/cycle6"/>
    <dgm:cxn modelId="{265A9537-644E-4B69-8822-1AF8074803F4}" type="presParOf" srcId="{19405EB2-C31D-44D0-B2D7-DD096C63A66D}" destId="{7F9AD249-DDBC-4D28-8C96-4A4F7B1112B9}" srcOrd="13" destOrd="0" presId="urn:microsoft.com/office/officeart/2005/8/layout/cycle6"/>
    <dgm:cxn modelId="{92546E26-95D6-43CD-945C-3D6700907322}" type="presParOf" srcId="{19405EB2-C31D-44D0-B2D7-DD096C63A66D}" destId="{4C237DD2-9C9A-4FBA-B536-7B5EB68F8BF5}" srcOrd="14" destOrd="0" presId="urn:microsoft.com/office/officeart/2005/8/layout/cycle6"/>
    <dgm:cxn modelId="{C98B6C88-ADCC-4B52-A71C-66C78A481A38}" type="presParOf" srcId="{19405EB2-C31D-44D0-B2D7-DD096C63A66D}" destId="{FF9D5D39-7094-40DD-9D4F-CF7F80A2B2DF}" srcOrd="15" destOrd="0" presId="urn:microsoft.com/office/officeart/2005/8/layout/cycle6"/>
    <dgm:cxn modelId="{B1E08160-AF4E-447E-B1F9-DCFB54D5C8EC}" type="presParOf" srcId="{19405EB2-C31D-44D0-B2D7-DD096C63A66D}" destId="{DF1F067B-942A-4AC6-9889-71022B00E7F6}" srcOrd="16" destOrd="0" presId="urn:microsoft.com/office/officeart/2005/8/layout/cycle6"/>
    <dgm:cxn modelId="{72B1321B-FB52-4201-877E-A4EAD87822B4}" type="presParOf" srcId="{19405EB2-C31D-44D0-B2D7-DD096C63A66D}" destId="{FD35AA07-F944-4797-8933-EEC02F42610E}" srcOrd="17"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E7274-F2FB-4D8E-97C9-E8B4B82055D8}">
      <dsp:nvSpPr>
        <dsp:cNvPr id="0" name=""/>
        <dsp:cNvSpPr/>
      </dsp:nvSpPr>
      <dsp:spPr>
        <a:xfrm>
          <a:off x="1354333" y="-243954"/>
          <a:ext cx="1782205" cy="1032094"/>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solidFill>
                <a:schemeClr val="tx1"/>
              </a:solidFill>
            </a:rPr>
            <a:t>Identifying a system</a:t>
          </a:r>
        </a:p>
      </dsp:txBody>
      <dsp:txXfrm>
        <a:off x="1404716" y="-193571"/>
        <a:ext cx="1681439" cy="931328"/>
      </dsp:txXfrm>
    </dsp:sp>
    <dsp:sp modelId="{DC880D78-A757-4A97-A7CE-9C19A0321F7F}">
      <dsp:nvSpPr>
        <dsp:cNvPr id="0" name=""/>
        <dsp:cNvSpPr/>
      </dsp:nvSpPr>
      <dsp:spPr>
        <a:xfrm>
          <a:off x="2855832" y="161137"/>
          <a:ext cx="2557789" cy="2557789"/>
        </a:xfrm>
        <a:custGeom>
          <a:avLst/>
          <a:gdLst/>
          <a:ahLst/>
          <a:cxnLst/>
          <a:rect l="0" t="0" r="0" b="0"/>
          <a:pathLst>
            <a:path>
              <a:moveTo>
                <a:pt x="281361" y="478583"/>
              </a:moveTo>
              <a:arcTo wR="1278894" hR="1278894" stAng="13124384" swAng="2755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CF20E9-636D-44E4-894C-488E26BCA206}">
      <dsp:nvSpPr>
        <dsp:cNvPr id="0" name=""/>
        <dsp:cNvSpPr/>
      </dsp:nvSpPr>
      <dsp:spPr>
        <a:xfrm>
          <a:off x="2647070" y="561672"/>
          <a:ext cx="1782205" cy="103209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a:solidFill>
                <a:schemeClr val="tx1"/>
              </a:solidFill>
            </a:rPr>
            <a:t>Relationships, engagement and communication</a:t>
          </a:r>
          <a:endParaRPr lang="en-GB" sz="1400" kern="1200">
            <a:solidFill>
              <a:schemeClr val="tx1"/>
            </a:solidFill>
          </a:endParaRPr>
        </a:p>
      </dsp:txBody>
      <dsp:txXfrm>
        <a:off x="2697453" y="612055"/>
        <a:ext cx="1681439" cy="931328"/>
      </dsp:txXfrm>
    </dsp:sp>
    <dsp:sp modelId="{9E1B301E-4402-4585-ACB5-1D7E03331A00}">
      <dsp:nvSpPr>
        <dsp:cNvPr id="0" name=""/>
        <dsp:cNvSpPr/>
      </dsp:nvSpPr>
      <dsp:spPr>
        <a:xfrm>
          <a:off x="1547684" y="1317110"/>
          <a:ext cx="2557789" cy="2557789"/>
        </a:xfrm>
        <a:custGeom>
          <a:avLst/>
          <a:gdLst/>
          <a:ahLst/>
          <a:cxnLst/>
          <a:rect l="0" t="0" r="0" b="0"/>
          <a:pathLst>
            <a:path>
              <a:moveTo>
                <a:pt x="2073736" y="276997"/>
              </a:moveTo>
              <a:arcTo wR="1278894" hR="1278894" stAng="18505577" swAng="1445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F7D2C0-5A52-473B-8247-5772C5B895F4}">
      <dsp:nvSpPr>
        <dsp:cNvPr id="0" name=""/>
        <dsp:cNvSpPr/>
      </dsp:nvSpPr>
      <dsp:spPr>
        <a:xfrm>
          <a:off x="2644838" y="1628760"/>
          <a:ext cx="1782205" cy="103209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a:solidFill>
                <a:schemeClr val="tx1"/>
              </a:solidFill>
            </a:rPr>
            <a:t>Capacity building, creativity and innovation</a:t>
          </a:r>
          <a:r>
            <a:rPr lang="en-GB" sz="1400" kern="1200">
              <a:solidFill>
                <a:schemeClr val="tx1"/>
              </a:solidFill>
            </a:rPr>
            <a:t> </a:t>
          </a:r>
        </a:p>
      </dsp:txBody>
      <dsp:txXfrm>
        <a:off x="2695221" y="1679143"/>
        <a:ext cx="1681439" cy="931328"/>
      </dsp:txXfrm>
    </dsp:sp>
    <dsp:sp modelId="{9AA947A4-A41F-4312-A589-769EC0EF7674}">
      <dsp:nvSpPr>
        <dsp:cNvPr id="0" name=""/>
        <dsp:cNvSpPr/>
      </dsp:nvSpPr>
      <dsp:spPr>
        <a:xfrm>
          <a:off x="3122870" y="1559916"/>
          <a:ext cx="2557789" cy="2557789"/>
        </a:xfrm>
        <a:custGeom>
          <a:avLst/>
          <a:gdLst/>
          <a:ahLst/>
          <a:cxnLst/>
          <a:rect l="0" t="0" r="0" b="0"/>
          <a:pathLst>
            <a:path>
              <a:moveTo>
                <a:pt x="12864" y="1097956"/>
              </a:moveTo>
              <a:arcTo wR="1278894" hR="1278894" stAng="11288011" swAng="7955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35DB40-C5BD-4DD8-BC81-209A29F4AA0F}">
      <dsp:nvSpPr>
        <dsp:cNvPr id="0" name=""/>
        <dsp:cNvSpPr/>
      </dsp:nvSpPr>
      <dsp:spPr>
        <a:xfrm>
          <a:off x="1429874" y="2304307"/>
          <a:ext cx="1782205" cy="1032094"/>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solidFill>
                <a:schemeClr val="tx1"/>
              </a:solidFill>
            </a:rPr>
            <a:t>Monitoring &amp; evaluation</a:t>
          </a:r>
        </a:p>
      </dsp:txBody>
      <dsp:txXfrm>
        <a:off x="1480257" y="2354690"/>
        <a:ext cx="1681439" cy="931328"/>
      </dsp:txXfrm>
    </dsp:sp>
    <dsp:sp modelId="{C2F57892-6366-463F-843C-D5F845969FF1}">
      <dsp:nvSpPr>
        <dsp:cNvPr id="0" name=""/>
        <dsp:cNvSpPr/>
      </dsp:nvSpPr>
      <dsp:spPr>
        <a:xfrm>
          <a:off x="-1104957" y="1495385"/>
          <a:ext cx="2557789" cy="2557789"/>
        </a:xfrm>
        <a:custGeom>
          <a:avLst/>
          <a:gdLst/>
          <a:ahLst/>
          <a:cxnLst/>
          <a:rect l="0" t="0" r="0" b="0"/>
          <a:pathLst>
            <a:path>
              <a:moveTo>
                <a:pt x="2535108" y="1039105"/>
              </a:moveTo>
              <a:arcTo wR="1278894" hR="1278894" stAng="20951595" swAng="3870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2BE34A-5F5A-4650-8C0B-AEA97316CC28}">
      <dsp:nvSpPr>
        <dsp:cNvPr id="0" name=""/>
        <dsp:cNvSpPr/>
      </dsp:nvSpPr>
      <dsp:spPr>
        <a:xfrm>
          <a:off x="114295" y="1646517"/>
          <a:ext cx="1782205" cy="103209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solidFill>
                <a:schemeClr val="tx1"/>
              </a:solidFill>
            </a:rPr>
            <a:t>Robust and sustainable</a:t>
          </a:r>
        </a:p>
      </dsp:txBody>
      <dsp:txXfrm>
        <a:off x="164678" y="1696900"/>
        <a:ext cx="1681439" cy="931328"/>
      </dsp:txXfrm>
    </dsp:sp>
    <dsp:sp modelId="{4C237DD2-9C9A-4FBA-B536-7B5EB68F8BF5}">
      <dsp:nvSpPr>
        <dsp:cNvPr id="0" name=""/>
        <dsp:cNvSpPr/>
      </dsp:nvSpPr>
      <dsp:spPr>
        <a:xfrm>
          <a:off x="410094" y="1346003"/>
          <a:ext cx="2557789" cy="2557789"/>
        </a:xfrm>
        <a:custGeom>
          <a:avLst/>
          <a:gdLst/>
          <a:ahLst/>
          <a:cxnLst/>
          <a:rect l="0" t="0" r="0" b="0"/>
          <a:pathLst>
            <a:path>
              <a:moveTo>
                <a:pt x="455769" y="300101"/>
              </a:moveTo>
              <a:arcTo wR="1278894" hR="1278894" stAng="13796251" swAng="1688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9D5D39-7094-40DD-9D4F-CF7F80A2B2DF}">
      <dsp:nvSpPr>
        <dsp:cNvPr id="0" name=""/>
        <dsp:cNvSpPr/>
      </dsp:nvSpPr>
      <dsp:spPr>
        <a:xfrm>
          <a:off x="105813" y="574399"/>
          <a:ext cx="1782205" cy="1032094"/>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a:solidFill>
                <a:schemeClr val="tx1"/>
              </a:solidFill>
            </a:rPr>
            <a:t>Embedded actions and policies</a:t>
          </a:r>
          <a:endParaRPr lang="en-GB" sz="1400" kern="1200">
            <a:solidFill>
              <a:schemeClr val="tx1"/>
            </a:solidFill>
          </a:endParaRPr>
        </a:p>
      </dsp:txBody>
      <dsp:txXfrm>
        <a:off x="156196" y="624782"/>
        <a:ext cx="1681439" cy="931328"/>
      </dsp:txXfrm>
    </dsp:sp>
    <dsp:sp modelId="{FD35AA07-F944-4797-8933-EEC02F42610E}">
      <dsp:nvSpPr>
        <dsp:cNvPr id="0" name=""/>
        <dsp:cNvSpPr/>
      </dsp:nvSpPr>
      <dsp:spPr>
        <a:xfrm>
          <a:off x="-1184898" y="-435005"/>
          <a:ext cx="2557789" cy="2557789"/>
        </a:xfrm>
        <a:custGeom>
          <a:avLst/>
          <a:gdLst/>
          <a:ahLst/>
          <a:cxnLst/>
          <a:rect l="0" t="0" r="0" b="0"/>
          <a:pathLst>
            <a:path>
              <a:moveTo>
                <a:pt x="2529185" y="1009926"/>
              </a:moveTo>
              <a:arcTo wR="1278894" hR="1278894" stAng="20871559" swAng="1406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B5FFDE-7C32-4D43-8515-1575327681FE}" type="datetimeFigureOut">
              <a:rPr lang="en-GB" smtClean="0"/>
              <a:t>19/04/2017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F252816-2885-4964-AACB-3B391AC3264D}"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52816-2885-4964-AACB-3B391AC3264D}" type="slidenum">
              <a:rPr lang="en-GB" smtClean="0"/>
              <a:t>1</a:t>
            </a:fld>
            <a:endParaRPr lang="en-GB"/>
          </a:p>
        </p:txBody>
      </p:sp>
    </p:spTree>
    <p:extLst>
      <p:ext uri="{BB962C8B-B14F-4D97-AF65-F5344CB8AC3E}">
        <p14:creationId xmlns:p14="http://schemas.microsoft.com/office/powerpoint/2010/main" val="12820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Places</a:t>
            </a:r>
            <a:r>
              <a:rPr lang="en-GB" b="1" baseline="0" dirty="0" smtClean="0"/>
              <a:t> for exercise:</a:t>
            </a:r>
          </a:p>
          <a:p>
            <a:pPr marL="285750" indent="-285750">
              <a:buFont typeface="Arial" panose="020B0604020202020204" pitchFamily="34" charset="0"/>
              <a:buChar char="•"/>
            </a:pPr>
            <a:r>
              <a:rPr lang="en-GB" sz="1600" dirty="0" smtClean="0">
                <a:latin typeface="Comic Sans MS" panose="030F0702030302020204" pitchFamily="66" charset="0"/>
              </a:rPr>
              <a:t>3 in 5 families in Coventry live within 250 metres of a green space at least the size of a football pitch</a:t>
            </a:r>
          </a:p>
          <a:p>
            <a:pPr marL="486918" lvl="1" indent="-285750">
              <a:buFont typeface="Arial" panose="020B0604020202020204" pitchFamily="34" charset="0"/>
              <a:buChar char="•"/>
            </a:pPr>
            <a:r>
              <a:rPr lang="en-GB" sz="1400" dirty="0" smtClean="0">
                <a:latin typeface="Comic Sans MS" panose="030F0702030302020204" pitchFamily="66" charset="0"/>
              </a:rPr>
              <a:t>Families in the greatest deprivation generally live closer to parks and open spaces</a:t>
            </a:r>
          </a:p>
          <a:p>
            <a:pPr marL="285750" indent="-285750">
              <a:buFont typeface="Arial" panose="020B0604020202020204" pitchFamily="34" charset="0"/>
              <a:buChar char="•"/>
            </a:pPr>
            <a:r>
              <a:rPr lang="en-GB" sz="1600" dirty="0" smtClean="0">
                <a:latin typeface="Comic Sans MS" panose="030F0702030302020204" pitchFamily="66" charset="0"/>
              </a:rPr>
              <a:t>Despite the abundance of green spaces in Coventry, residents are unlikely to use them for walking or other physical activities</a:t>
            </a:r>
          </a:p>
          <a:p>
            <a:pPr marL="285750" indent="-285750">
              <a:buFont typeface="Arial" panose="020B0604020202020204" pitchFamily="34" charset="0"/>
              <a:buChar char="•"/>
            </a:pPr>
            <a:r>
              <a:rPr lang="en-GB" sz="1600" dirty="0" smtClean="0">
                <a:latin typeface="Comic Sans MS" panose="030F0702030302020204" pitchFamily="66" charset="0"/>
              </a:rPr>
              <a:t>Innovative projects like “Kids Run Free” encourage the use of green spaces, but more work is needed in this area to understand people’s behaviour and use of facilities</a:t>
            </a:r>
          </a:p>
          <a:p>
            <a:pPr marL="285750" indent="-285750">
              <a:buFont typeface="Arial" panose="020B0604020202020204" pitchFamily="34" charset="0"/>
              <a:buChar char="•"/>
            </a:pPr>
            <a:r>
              <a:rPr lang="en-GB" sz="1600" dirty="0" smtClean="0">
                <a:latin typeface="Comic Sans MS" panose="030F0702030302020204" pitchFamily="66" charset="0"/>
              </a:rPr>
              <a:t>Coventry is rich in sports facilities with 419 grass pitches, 63 sports halls, 48 artificial grass pitches and 41 tennis courts</a:t>
            </a:r>
          </a:p>
          <a:p>
            <a:pPr marL="486918" lvl="1" indent="-285750">
              <a:buFont typeface="Arial" panose="020B0604020202020204" pitchFamily="34" charset="0"/>
              <a:buChar char="•"/>
            </a:pPr>
            <a:r>
              <a:rPr lang="en-GB" sz="1400" dirty="0" smtClean="0">
                <a:latin typeface="Comic Sans MS" panose="030F0702030302020204" pitchFamily="66" charset="0"/>
              </a:rPr>
              <a:t>These are mainly school and college owned and too few are open to </a:t>
            </a:r>
          </a:p>
          <a:p>
            <a:pPr marL="486918" lvl="1" indent="-285750">
              <a:buFont typeface="Arial" panose="020B0604020202020204" pitchFamily="34" charset="0"/>
              <a:buChar char="•"/>
            </a:pPr>
            <a:r>
              <a:rPr lang="en-GB" sz="1400" dirty="0" smtClean="0">
                <a:latin typeface="Comic Sans MS" panose="030F0702030302020204" pitchFamily="66" charset="0"/>
              </a:rPr>
              <a:t> the wider community</a:t>
            </a:r>
          </a:p>
          <a:p>
            <a:pPr marL="201168" lvl="1" indent="0">
              <a:buFont typeface="Arial" panose="020B0604020202020204" pitchFamily="34" charset="0"/>
              <a:buNone/>
            </a:pPr>
            <a:endParaRPr lang="en-GB" sz="1400" dirty="0" smtClean="0">
              <a:latin typeface="Comic Sans MS" panose="030F0702030302020204" pitchFamily="66" charset="0"/>
            </a:endParaRPr>
          </a:p>
          <a:p>
            <a:pPr marL="0" lvl="0" indent="-256032">
              <a:buFont typeface="Arial" panose="020B0604020202020204" pitchFamily="34" charset="0"/>
              <a:buNone/>
            </a:pPr>
            <a:r>
              <a:rPr lang="en-GB" sz="1400" b="1" dirty="0" smtClean="0">
                <a:latin typeface="Comic Sans MS" panose="030F0702030302020204" pitchFamily="66" charset="0"/>
              </a:rPr>
              <a:t>Active</a:t>
            </a:r>
            <a:r>
              <a:rPr lang="en-GB" sz="1400" b="1" baseline="0" dirty="0" smtClean="0">
                <a:latin typeface="Comic Sans MS" panose="030F0702030302020204" pitchFamily="66" charset="0"/>
              </a:rPr>
              <a:t> travel:</a:t>
            </a:r>
          </a:p>
          <a:p>
            <a:pPr marL="285750" indent="-285750">
              <a:buFont typeface="Arial" panose="020B0604020202020204" pitchFamily="34" charset="0"/>
              <a:buChar char="•"/>
            </a:pPr>
            <a:r>
              <a:rPr lang="en-GB" sz="1400" dirty="0" smtClean="0">
                <a:latin typeface="Comic Sans MS" panose="030F0702030302020204" pitchFamily="66" charset="0"/>
              </a:rPr>
              <a:t>For many people, active travel represents the single biggest opportunity to be physically active on a daily basis</a:t>
            </a:r>
          </a:p>
          <a:p>
            <a:pPr marL="285750" indent="-285750">
              <a:buFont typeface="Arial" panose="020B0604020202020204" pitchFamily="34" charset="0"/>
              <a:buChar char="•"/>
            </a:pPr>
            <a:r>
              <a:rPr lang="en-GB" sz="1400" dirty="0" smtClean="0">
                <a:latin typeface="Comic Sans MS" panose="030F0702030302020204" pitchFamily="66" charset="0"/>
              </a:rPr>
              <a:t> Evidence suggests parents’ perceptions of road safety is the single biggest factor limiting the amount of walking or cycling that children do </a:t>
            </a:r>
            <a:r>
              <a:rPr lang="en-GB" sz="1400" baseline="-25000" dirty="0" smtClean="0">
                <a:latin typeface="Comic Sans MS" panose="030F0702030302020204" pitchFamily="66" charset="0"/>
              </a:rPr>
              <a:t>5</a:t>
            </a:r>
          </a:p>
          <a:p>
            <a:pPr marL="285750" indent="-285750">
              <a:buFont typeface="Arial" panose="020B0604020202020204" pitchFamily="34" charset="0"/>
              <a:buChar char="•"/>
            </a:pPr>
            <a:r>
              <a:rPr lang="en-GB" sz="1400" dirty="0" smtClean="0">
                <a:latin typeface="Comic Sans MS" panose="030F0702030302020204" pitchFamily="66" charset="0"/>
              </a:rPr>
              <a:t> In recent years, 44km of new cycle routes have been created by the “Cycle Coventry” initiative</a:t>
            </a:r>
          </a:p>
          <a:p>
            <a:pPr marL="285750" indent="-285750">
              <a:buFont typeface="Arial" panose="020B0604020202020204" pitchFamily="34" charset="0"/>
              <a:buChar char="•"/>
            </a:pPr>
            <a:r>
              <a:rPr lang="en-GB" sz="1400" dirty="0" smtClean="0">
                <a:latin typeface="Comic Sans MS" panose="030F0702030302020204" pitchFamily="66" charset="0"/>
              </a:rPr>
              <a:t>In the last 3 years, 3,943 primary school ages children have undergone Bikeability training</a:t>
            </a:r>
          </a:p>
          <a:p>
            <a:pPr marL="285750" indent="-285750">
              <a:buFont typeface="Arial" panose="020B0604020202020204" pitchFamily="34" charset="0"/>
              <a:buChar char="•"/>
            </a:pPr>
            <a:r>
              <a:rPr lang="en-GB" sz="1400" dirty="0" smtClean="0">
                <a:latin typeface="Comic Sans MS" panose="030F0702030302020204" pitchFamily="66" charset="0"/>
              </a:rPr>
              <a:t>The draft “Coventry Local Plan (2011-2031)” aims to achieve a 10%   shift in travel options and focus on encouraging more walking and cycling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Comic Sans MS" panose="030F0702030302020204" pitchFamily="66" charset="0"/>
              </a:rPr>
              <a:t>Urban developments should consider in depth the need for people to be physically active, and active travel should be given the highest priority.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Comic Sans MS" panose="030F0702030302020204" pitchFamily="66" charset="0"/>
              </a:rPr>
              <a:t>Everyone</a:t>
            </a:r>
            <a:r>
              <a:rPr lang="en-GB" sz="1200" baseline="0" dirty="0" smtClean="0">
                <a:latin typeface="Comic Sans MS" panose="030F0702030302020204" pitchFamily="66" charset="0"/>
              </a:rPr>
              <a:t> has a responsibility for land management and the physical development of the environment.  </a:t>
            </a:r>
            <a:r>
              <a:rPr lang="en-GB" sz="1200" dirty="0" smtClean="0">
                <a:latin typeface="Comic Sans MS" panose="030F0702030302020204" pitchFamily="66" charset="0"/>
              </a:rPr>
              <a:t>Factors like slower and less traffic on roads, safe cycle routes, safe routes to schools, walking trails in parks, and “walkable” streets all play a significant role in influencing how active we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Ref:</a:t>
            </a:r>
            <a:r>
              <a:rPr lang="en-GB" baseline="0" dirty="0" smtClean="0"/>
              <a:t> 5. </a:t>
            </a:r>
            <a:r>
              <a:rPr lang="en-GB" baseline="0" dirty="0" err="1" smtClean="0"/>
              <a:t>Timperio</a:t>
            </a:r>
            <a:r>
              <a:rPr lang="en-GB" baseline="0" dirty="0" smtClean="0"/>
              <a:t>, (2004), “Perceptions about the local  neighbourhood and walking and cycling among children</a:t>
            </a:r>
            <a:endParaRPr lang="en-GB" dirty="0" smtClean="0"/>
          </a:p>
          <a:p>
            <a:pPr marL="285750" indent="-285750">
              <a:buFont typeface="Arial" panose="020B0604020202020204" pitchFamily="34" charset="0"/>
              <a:buChar char="•"/>
            </a:pPr>
            <a:endParaRPr lang="en-GB" sz="1400" baseline="-25000" dirty="0" smtClean="0">
              <a:latin typeface="Comic Sans MS" panose="030F0702030302020204" pitchFamily="66" charset="0"/>
            </a:endParaRPr>
          </a:p>
          <a:p>
            <a:pPr marL="0" lvl="0" indent="-256032">
              <a:buFont typeface="Arial" panose="020B0604020202020204" pitchFamily="34" charset="0"/>
              <a:buNone/>
            </a:pPr>
            <a:endParaRPr lang="en-GB" sz="1400" b="1" dirty="0" smtClean="0">
              <a:latin typeface="Comic Sans MS" panose="030F0702030302020204" pitchFamily="66" charset="0"/>
            </a:endParaRP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fld id="{7F252816-2885-4964-AACB-3B391AC3264D}" type="slidenum">
              <a:rPr lang="en-GB" smtClean="0"/>
              <a:t>10</a:t>
            </a:fld>
            <a:endParaRPr lang="en-GB"/>
          </a:p>
        </p:txBody>
      </p:sp>
    </p:spTree>
    <p:extLst>
      <p:ext uri="{BB962C8B-B14F-4D97-AF65-F5344CB8AC3E}">
        <p14:creationId xmlns:p14="http://schemas.microsoft.com/office/powerpoint/2010/main" val="16263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Food Outlets:</a:t>
            </a:r>
          </a:p>
          <a:p>
            <a:pPr marL="285750" indent="-285750">
              <a:buFont typeface="Arial" panose="020B0604020202020204" pitchFamily="34" charset="0"/>
              <a:buChar char="•"/>
            </a:pPr>
            <a:r>
              <a:rPr lang="en-GB" sz="1600" dirty="0" smtClean="0">
                <a:latin typeface="Comic Sans MS" panose="030F0702030302020204" pitchFamily="66" charset="0"/>
              </a:rPr>
              <a:t>The number of fast-food purchases among teenagers is highest where there is a high density of takeaway outlets both near their home and school</a:t>
            </a:r>
          </a:p>
          <a:p>
            <a:pPr marL="285750" indent="-285750">
              <a:buFont typeface="Arial" panose="020B0604020202020204" pitchFamily="34" charset="0"/>
              <a:buChar char="•"/>
            </a:pPr>
            <a:r>
              <a:rPr lang="en-GB" sz="1600" dirty="0" smtClean="0">
                <a:latin typeface="Comic Sans MS" panose="030F0702030302020204" pitchFamily="66" charset="0"/>
              </a:rPr>
              <a:t>Coventry’s draft local plan has introduced a limit on the growth in the number of takeaway outlets </a:t>
            </a:r>
          </a:p>
          <a:p>
            <a:pPr marL="285750" indent="-285750">
              <a:buFont typeface="Arial" panose="020B0604020202020204" pitchFamily="34" charset="0"/>
              <a:buChar char="•"/>
            </a:pPr>
            <a:r>
              <a:rPr lang="en-GB" sz="1600" dirty="0" smtClean="0">
                <a:latin typeface="Comic Sans MS" panose="030F0702030302020204" pitchFamily="66" charset="0"/>
              </a:rPr>
              <a:t>Where takeaways are already established, schools can help control access of their students to fast food outlets e.g.</a:t>
            </a:r>
          </a:p>
          <a:p>
            <a:pPr marL="742950" lvl="1" indent="-285750">
              <a:buFont typeface="Arial" panose="020B0604020202020204" pitchFamily="34" charset="0"/>
              <a:buChar char="•"/>
            </a:pPr>
            <a:r>
              <a:rPr lang="en-GB" sz="1400" dirty="0" smtClean="0">
                <a:latin typeface="Comic Sans MS" panose="030F0702030302020204" pitchFamily="66" charset="0"/>
              </a:rPr>
              <a:t>Closed gate policies</a:t>
            </a:r>
          </a:p>
          <a:p>
            <a:pPr marL="742950" lvl="1" indent="-285750">
              <a:buFont typeface="Arial" panose="020B0604020202020204" pitchFamily="34" charset="0"/>
              <a:buChar char="•"/>
            </a:pPr>
            <a:r>
              <a:rPr lang="en-GB" sz="1400" dirty="0" smtClean="0">
                <a:latin typeface="Comic Sans MS" panose="030F0702030302020204" pitchFamily="66" charset="0"/>
              </a:rPr>
              <a:t>Onsite vans offering healthier food</a:t>
            </a:r>
          </a:p>
          <a:p>
            <a:pPr marL="285750" indent="-285750">
              <a:buFont typeface="Arial" panose="020B0604020202020204" pitchFamily="34" charset="0"/>
              <a:buChar char="•"/>
            </a:pPr>
            <a:r>
              <a:rPr lang="en-GB" sz="1600" dirty="0" smtClean="0">
                <a:latin typeface="Comic Sans MS" panose="030F0702030302020204" pitchFamily="66" charset="0"/>
              </a:rPr>
              <a:t>Local businesses also have a responsibility to make their products less unhealthy including offering smaller portions and changing cooking methods</a:t>
            </a:r>
          </a:p>
          <a:p>
            <a:pPr marL="285750" indent="-285750">
              <a:buFont typeface="Arial" panose="020B0604020202020204" pitchFamily="34" charset="0"/>
              <a:buChar char="•"/>
            </a:pPr>
            <a:endParaRPr lang="en-GB" sz="1600" dirty="0" smtClean="0">
              <a:latin typeface="Comic Sans MS" panose="030F0702030302020204" pitchFamily="66" charset="0"/>
            </a:endParaRPr>
          </a:p>
          <a:p>
            <a:pPr marL="0" indent="0">
              <a:buFont typeface="Arial" panose="020B0604020202020204" pitchFamily="34" charset="0"/>
              <a:buNone/>
            </a:pPr>
            <a:r>
              <a:rPr lang="en-GB" sz="1600" b="1" dirty="0" smtClean="0">
                <a:latin typeface="Comic Sans MS" panose="030F0702030302020204" pitchFamily="66" charset="0"/>
              </a:rPr>
              <a:t>Availability</a:t>
            </a:r>
            <a:r>
              <a:rPr lang="en-GB" sz="1600" b="1" baseline="0" dirty="0" smtClean="0">
                <a:latin typeface="Comic Sans MS" panose="030F0702030302020204" pitchFamily="66" charset="0"/>
              </a:rPr>
              <a:t> of healthy foods:</a:t>
            </a:r>
          </a:p>
          <a:p>
            <a:pPr marL="285750" indent="-285750">
              <a:buFont typeface="Arial" panose="020B0604020202020204" pitchFamily="34" charset="0"/>
              <a:buChar char="•"/>
            </a:pPr>
            <a:r>
              <a:rPr lang="en-GB" sz="1600" dirty="0" smtClean="0">
                <a:latin typeface="Comic Sans MS" panose="030F0702030302020204" pitchFamily="66" charset="0"/>
              </a:rPr>
              <a:t>The number of fast-food purchases among teenagers is highest where there is a high density of takeaway outlets both near their home and school</a:t>
            </a:r>
          </a:p>
          <a:p>
            <a:pPr marL="285750" indent="-285750">
              <a:buFont typeface="Arial" panose="020B0604020202020204" pitchFamily="34" charset="0"/>
              <a:buChar char="•"/>
            </a:pPr>
            <a:r>
              <a:rPr lang="en-GB" sz="1600" dirty="0" smtClean="0">
                <a:latin typeface="Comic Sans MS" panose="030F0702030302020204" pitchFamily="66" charset="0"/>
              </a:rPr>
              <a:t>Coventry’s draft local plan has introduced a limit on the growth in the number of takeaway outlets </a:t>
            </a:r>
          </a:p>
          <a:p>
            <a:pPr marL="285750" indent="-285750">
              <a:buFont typeface="Arial" panose="020B0604020202020204" pitchFamily="34" charset="0"/>
              <a:buChar char="•"/>
            </a:pPr>
            <a:r>
              <a:rPr lang="en-GB" sz="1600" dirty="0" smtClean="0">
                <a:latin typeface="Comic Sans MS" panose="030F0702030302020204" pitchFamily="66" charset="0"/>
              </a:rPr>
              <a:t>Where takeaways are already established, schools can help control access of their students to fast food outlets e.g.</a:t>
            </a:r>
          </a:p>
          <a:p>
            <a:pPr marL="742950" lvl="1" indent="-285750">
              <a:buFont typeface="Arial" panose="020B0604020202020204" pitchFamily="34" charset="0"/>
              <a:buChar char="•"/>
            </a:pPr>
            <a:r>
              <a:rPr lang="en-GB" sz="1400" dirty="0" smtClean="0">
                <a:latin typeface="Comic Sans MS" panose="030F0702030302020204" pitchFamily="66" charset="0"/>
              </a:rPr>
              <a:t>Closed gate policies</a:t>
            </a:r>
          </a:p>
          <a:p>
            <a:pPr marL="742950" lvl="1" indent="-285750">
              <a:buFont typeface="Arial" panose="020B0604020202020204" pitchFamily="34" charset="0"/>
              <a:buChar char="•"/>
            </a:pPr>
            <a:r>
              <a:rPr lang="en-GB" sz="1400" dirty="0" smtClean="0">
                <a:latin typeface="Comic Sans MS" panose="030F0702030302020204" pitchFamily="66" charset="0"/>
              </a:rPr>
              <a:t>Onsite vans offering healthier food</a:t>
            </a:r>
          </a:p>
          <a:p>
            <a:pPr marL="285750" indent="-285750">
              <a:buFont typeface="Arial" panose="020B0604020202020204" pitchFamily="34" charset="0"/>
              <a:buChar char="•"/>
            </a:pPr>
            <a:r>
              <a:rPr lang="en-GB" sz="1600" dirty="0" smtClean="0">
                <a:latin typeface="Comic Sans MS" panose="030F0702030302020204" pitchFamily="66" charset="0"/>
              </a:rPr>
              <a:t>Local businesses also have a responsibility to make their products less unhealthy including offering smaller portions and changing cooking methods</a:t>
            </a:r>
          </a:p>
          <a:p>
            <a:pPr marL="0" indent="0">
              <a:buFont typeface="Arial" panose="020B0604020202020204" pitchFamily="34" charset="0"/>
              <a:buNone/>
            </a:pPr>
            <a:endParaRPr lang="en-GB" sz="1600" b="1" dirty="0" smtClean="0">
              <a:latin typeface="Comic Sans MS" panose="030F0702030302020204" pitchFamily="66" charset="0"/>
            </a:endParaRPr>
          </a:p>
          <a:p>
            <a:endParaRPr lang="en-GB" b="1" dirty="0"/>
          </a:p>
        </p:txBody>
      </p:sp>
      <p:sp>
        <p:nvSpPr>
          <p:cNvPr id="4" name="Slide Number Placeholder 3"/>
          <p:cNvSpPr>
            <a:spLocks noGrp="1"/>
          </p:cNvSpPr>
          <p:nvPr>
            <p:ph type="sldNum" sz="quarter" idx="10"/>
          </p:nvPr>
        </p:nvSpPr>
        <p:spPr/>
        <p:txBody>
          <a:bodyPr/>
          <a:lstStyle/>
          <a:p>
            <a:fld id="{7F252816-2885-4964-AACB-3B391AC3264D}" type="slidenum">
              <a:rPr lang="en-GB" smtClean="0"/>
              <a:t>11</a:t>
            </a:fld>
            <a:endParaRPr lang="en-GB"/>
          </a:p>
        </p:txBody>
      </p:sp>
    </p:spTree>
    <p:extLst>
      <p:ext uri="{BB962C8B-B14F-4D97-AF65-F5344CB8AC3E}">
        <p14:creationId xmlns:p14="http://schemas.microsoft.com/office/powerpoint/2010/main" val="148334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Weight</a:t>
            </a:r>
            <a:r>
              <a:rPr lang="en-GB" baseline="0" dirty="0" smtClean="0"/>
              <a:t> loss services for children work if the whole family is involved to support changing diets and more physical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“Making every contact count” initiative trains and encourages front line staff to have brief conversations to nudge people towards making healthier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Be active Be healthy also delivers lifestyle services for pregnant women: Just4Mums.  However, the service has struggled to engage sufficient numbers of women so work is needed to promote the scheme.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More intensive support is available in secondary care: dieticians and paediatricians often work together to tackle the most complex cases</a:t>
            </a:r>
            <a:endParaRPr lang="en-GB" sz="1600" b="1" dirty="0" smtClean="0">
              <a:latin typeface="Comic Sans MS" panose="030F0702030302020204" pitchFamily="66" charset="0"/>
            </a:endParaRPr>
          </a:p>
          <a:p>
            <a:endParaRPr lang="en-GB" sz="1600" b="1" dirty="0" smtClean="0">
              <a:latin typeface="Comic Sans MS" panose="030F0702030302020204" pitchFamily="66" charset="0"/>
            </a:endParaRPr>
          </a:p>
          <a:p>
            <a:r>
              <a:rPr lang="en-GB" sz="1600" b="1" dirty="0" smtClean="0">
                <a:latin typeface="Comic Sans MS" panose="030F0702030302020204" pitchFamily="66" charset="0"/>
              </a:rPr>
              <a:t>Be Active Be Healthy:</a:t>
            </a:r>
          </a:p>
          <a:p>
            <a:pPr lvl="1"/>
            <a:r>
              <a:rPr lang="en-GB" sz="1400" dirty="0" smtClean="0">
                <a:latin typeface="Comic Sans MS" panose="030F0702030302020204" pitchFamily="66" charset="0"/>
              </a:rPr>
              <a:t>A 10 week family behaviour change programme</a:t>
            </a:r>
          </a:p>
          <a:p>
            <a:pPr lvl="1"/>
            <a:r>
              <a:rPr lang="en-GB" sz="1400" dirty="0" smtClean="0">
                <a:latin typeface="Comic Sans MS" panose="030F0702030302020204" pitchFamily="66" charset="0"/>
              </a:rPr>
              <a:t>Improves eating habits and physical activity levels</a:t>
            </a:r>
          </a:p>
          <a:p>
            <a:pPr lvl="1"/>
            <a:r>
              <a:rPr lang="en-GB" sz="1400" dirty="0" smtClean="0">
                <a:latin typeface="Comic Sans MS" panose="030F0702030302020204" pitchFamily="66" charset="0"/>
              </a:rPr>
              <a:t>Focuses on those in the most deprived parts of Coventry</a:t>
            </a:r>
          </a:p>
          <a:p>
            <a:pPr lvl="1"/>
            <a:r>
              <a:rPr lang="en-GB" sz="1400" dirty="0" smtClean="0">
                <a:latin typeface="Comic Sans MS" panose="030F0702030302020204" pitchFamily="66" charset="0"/>
              </a:rPr>
              <a:t>858 children and parents in 2015/16</a:t>
            </a:r>
          </a:p>
          <a:p>
            <a:endParaRPr lang="en-GB" dirty="0"/>
          </a:p>
        </p:txBody>
      </p:sp>
      <p:sp>
        <p:nvSpPr>
          <p:cNvPr id="4" name="Slide Number Placeholder 3"/>
          <p:cNvSpPr>
            <a:spLocks noGrp="1"/>
          </p:cNvSpPr>
          <p:nvPr>
            <p:ph type="sldNum" sz="quarter" idx="10"/>
          </p:nvPr>
        </p:nvSpPr>
        <p:spPr/>
        <p:txBody>
          <a:bodyPr/>
          <a:lstStyle/>
          <a:p>
            <a:fld id="{7F252816-2885-4964-AACB-3B391AC3264D}" type="slidenum">
              <a:rPr lang="en-GB" smtClean="0"/>
              <a:t>12</a:t>
            </a:fld>
            <a:endParaRPr lang="en-GB"/>
          </a:p>
        </p:txBody>
      </p:sp>
    </p:spTree>
    <p:extLst>
      <p:ext uri="{BB962C8B-B14F-4D97-AF65-F5344CB8AC3E}">
        <p14:creationId xmlns:p14="http://schemas.microsoft.com/office/powerpoint/2010/main" val="409233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dirty="0" smtClean="0">
                <a:latin typeface="Comic Sans MS" panose="030F0702030302020204" pitchFamily="66" charset="0"/>
              </a:rPr>
              <a:t>Coventry City Council has brought together a committed working group of individuals from across the city to develop a joint strategy to tackle childhood obesity</a:t>
            </a:r>
          </a:p>
          <a:p>
            <a:pPr marL="0" indent="0">
              <a:buNone/>
            </a:pPr>
            <a:endParaRPr lang="en-GB" sz="1000" dirty="0" smtClean="0">
              <a:latin typeface="Comic Sans MS" panose="030F0702030302020204" pitchFamily="66" charset="0"/>
            </a:endParaRPr>
          </a:p>
          <a:p>
            <a:pPr marL="0" indent="0">
              <a:buNone/>
            </a:pPr>
            <a:r>
              <a:rPr lang="en-GB" sz="1000" dirty="0" smtClean="0">
                <a:latin typeface="Comic Sans MS" panose="030F0702030302020204" pitchFamily="66" charset="0"/>
              </a:rPr>
              <a:t>There</a:t>
            </a:r>
            <a:r>
              <a:rPr lang="en-GB" sz="1000" baseline="0" dirty="0" smtClean="0">
                <a:latin typeface="Comic Sans MS" panose="030F0702030302020204" pitchFamily="66" charset="0"/>
              </a:rPr>
              <a:t> are over 40 stakeholders</a:t>
            </a:r>
            <a:r>
              <a:rPr lang="en-GB" sz="1000" dirty="0" smtClean="0">
                <a:latin typeface="Comic Sans MS" panose="030F0702030302020204" pitchFamily="66" charset="0"/>
              </a:rPr>
              <a:t> including: </a:t>
            </a:r>
            <a:endParaRPr lang="en-GB" sz="1000" dirty="0" smtClean="0">
              <a:latin typeface="Comic Sans MS" panose="030F0702030302020204" pitchFamily="66" charset="0"/>
            </a:endParaRPr>
          </a:p>
          <a:p>
            <a:pPr marL="0" indent="0">
              <a:buNone/>
            </a:pPr>
            <a:r>
              <a:rPr lang="en-GB" sz="1000" dirty="0" smtClean="0">
                <a:latin typeface="Comic Sans MS" panose="030F0702030302020204" pitchFamily="66" charset="0"/>
              </a:rPr>
              <a:t>school nurses, small business owners, teachers, GPs, academics, midwives, local charities – </a:t>
            </a:r>
            <a:r>
              <a:rPr lang="en-GB" sz="1000" dirty="0" err="1" smtClean="0">
                <a:latin typeface="Comic Sans MS" panose="030F0702030302020204" pitchFamily="66" charset="0"/>
              </a:rPr>
              <a:t>Trussel</a:t>
            </a:r>
            <a:r>
              <a:rPr lang="en-GB" sz="1000" dirty="0" smtClean="0">
                <a:latin typeface="Comic Sans MS" panose="030F0702030302020204" pitchFamily="66" charset="0"/>
              </a:rPr>
              <a:t> Trust, Soil Association’s Food for Life</a:t>
            </a:r>
            <a:r>
              <a:rPr lang="en-GB" sz="1000" dirty="0" smtClean="0">
                <a:latin typeface="Comic Sans MS" panose="030F0702030302020204" pitchFamily="66" charset="0"/>
              </a:rPr>
              <a:t>, Sky </a:t>
            </a:r>
            <a:r>
              <a:rPr lang="en-GB" sz="1000" dirty="0" smtClean="0">
                <a:latin typeface="Comic Sans MS" panose="030F0702030302020204" pitchFamily="66" charset="0"/>
              </a:rPr>
              <a:t>Blues in the Community…, public health, council transport, health visitors… and many more!</a:t>
            </a:r>
          </a:p>
          <a:p>
            <a:pPr marL="0" indent="0">
              <a:buNone/>
            </a:pPr>
            <a:endParaRPr lang="en-GB" sz="1000" dirty="0" smtClean="0">
              <a:latin typeface="Comic Sans MS" panose="030F0702030302020204" pitchFamily="66" charset="0"/>
            </a:endParaRPr>
          </a:p>
          <a:p>
            <a:pPr marL="0" indent="0">
              <a:buNone/>
            </a:pPr>
            <a:r>
              <a:rPr lang="en-GB" sz="1000" dirty="0" smtClean="0">
                <a:latin typeface="Comic Sans MS" panose="030F0702030302020204" pitchFamily="66" charset="0"/>
              </a:rPr>
              <a:t>5 </a:t>
            </a:r>
            <a:r>
              <a:rPr lang="en-GB" sz="1000" dirty="0" smtClean="0">
                <a:latin typeface="Comic Sans MS" panose="030F0702030302020204" pitchFamily="66" charset="0"/>
              </a:rPr>
              <a:t>workshops so </a:t>
            </a:r>
            <a:r>
              <a:rPr lang="en-GB" sz="1000" dirty="0" smtClean="0">
                <a:latin typeface="Comic Sans MS" panose="030F0702030302020204" pitchFamily="66" charset="0"/>
              </a:rPr>
              <a:t>far ; 2 new live work streams now underway: schools and early years</a:t>
            </a:r>
          </a:p>
          <a:p>
            <a:pPr marL="0" indent="0">
              <a:buNone/>
            </a:pPr>
            <a:endParaRPr lang="en-GB" sz="1000" dirty="0" smtClean="0">
              <a:latin typeface="Comic Sans MS" panose="030F0702030302020204" pitchFamily="66" charset="0"/>
            </a:endParaRPr>
          </a:p>
          <a:p>
            <a:pPr marL="0" indent="0">
              <a:buNone/>
            </a:pPr>
            <a:r>
              <a:rPr lang="en-GB" sz="1000" dirty="0" smtClean="0">
                <a:latin typeface="Comic Sans MS" panose="030F0702030302020204" pitchFamily="66" charset="0"/>
              </a:rPr>
              <a:t>Obesity Alliance initial recommendations:</a:t>
            </a:r>
            <a:endParaRPr lang="en-GB" dirty="0" smtClean="0"/>
          </a:p>
          <a:p>
            <a:pPr marL="228600" indent="-228600">
              <a:buFont typeface="+mj-lt"/>
              <a:buAutoNum type="arabicPeriod"/>
            </a:pPr>
            <a:r>
              <a:rPr lang="en-GB" dirty="0" smtClean="0"/>
              <a:t>Develop infrastructure, leadership and coordination</a:t>
            </a:r>
          </a:p>
          <a:p>
            <a:pPr marL="228600" indent="-228600">
              <a:buFont typeface="+mj-lt"/>
              <a:buAutoNum type="arabicPeriod"/>
            </a:pPr>
            <a:r>
              <a:rPr lang="en-GB" dirty="0" smtClean="0"/>
              <a:t>Embed obesity prevention during</a:t>
            </a:r>
            <a:r>
              <a:rPr lang="en-GB" baseline="0" dirty="0" smtClean="0"/>
              <a:t> pregnancy and infancy</a:t>
            </a:r>
          </a:p>
          <a:p>
            <a:pPr marL="228600" indent="-228600">
              <a:buFont typeface="+mj-lt"/>
              <a:buAutoNum type="arabicPeriod"/>
            </a:pPr>
            <a:r>
              <a:rPr lang="en-GB" baseline="0" dirty="0" smtClean="0"/>
              <a:t>Create a healthy weight environment in schools</a:t>
            </a:r>
          </a:p>
          <a:p>
            <a:pPr marL="228600" indent="-228600">
              <a:buFont typeface="+mj-lt"/>
              <a:buAutoNum type="arabicPeriod"/>
            </a:pPr>
            <a:r>
              <a:rPr lang="en-GB" baseline="0" dirty="0" smtClean="0"/>
              <a:t>Improve out food and physical environments</a:t>
            </a:r>
          </a:p>
          <a:p>
            <a:pPr marL="228600" indent="-228600">
              <a:buFont typeface="+mj-lt"/>
              <a:buAutoNum type="arabicPeriod"/>
            </a:pPr>
            <a:r>
              <a:rPr lang="en-GB" baseline="0" dirty="0" smtClean="0"/>
              <a:t>Promote healthier choices in our community</a:t>
            </a:r>
          </a:p>
          <a:p>
            <a:pPr marL="228600" indent="-228600">
              <a:buFont typeface="+mj-lt"/>
              <a:buAutoNum type="arabicPeriod"/>
            </a:pPr>
            <a:r>
              <a:rPr lang="en-GB" baseline="0" dirty="0" smtClean="0"/>
              <a:t>Expand the local system and develop our evidence</a:t>
            </a:r>
          </a:p>
          <a:p>
            <a:pPr marL="0" indent="0">
              <a:buNone/>
            </a:pPr>
            <a:endParaRPr lang="en-GB" dirty="0"/>
          </a:p>
        </p:txBody>
      </p:sp>
      <p:sp>
        <p:nvSpPr>
          <p:cNvPr id="4" name="Slide Number Placeholder 3"/>
          <p:cNvSpPr>
            <a:spLocks noGrp="1"/>
          </p:cNvSpPr>
          <p:nvPr>
            <p:ph type="sldNum" sz="quarter" idx="10"/>
          </p:nvPr>
        </p:nvSpPr>
        <p:spPr/>
        <p:txBody>
          <a:bodyPr/>
          <a:lstStyle/>
          <a:p>
            <a:fld id="{7F252816-2885-4964-AACB-3B391AC3264D}" type="slidenum">
              <a:rPr lang="en-GB" smtClean="0"/>
              <a:t>13</a:t>
            </a:fld>
            <a:endParaRPr lang="en-GB"/>
          </a:p>
        </p:txBody>
      </p:sp>
    </p:spTree>
    <p:extLst>
      <p:ext uri="{BB962C8B-B14F-4D97-AF65-F5344CB8AC3E}">
        <p14:creationId xmlns:p14="http://schemas.microsoft.com/office/powerpoint/2010/main" val="238906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Developing a whole systems approach is crucial to the success of the alliance – move from static to dynamic action plans</a:t>
            </a:r>
          </a:p>
          <a:p>
            <a:pPr marL="171450" indent="-171450">
              <a:buFont typeface="Arial" panose="020B0604020202020204" pitchFamily="34" charset="0"/>
              <a:buChar char="•"/>
            </a:pPr>
            <a:r>
              <a:rPr lang="en-GB" baseline="0" dirty="0" smtClean="0"/>
              <a:t>Lever in more capacity / funding / volunteers</a:t>
            </a:r>
          </a:p>
          <a:p>
            <a:pPr marL="171450" indent="-171450">
              <a:buFont typeface="Arial" panose="020B0604020202020204" pitchFamily="34" charset="0"/>
              <a:buChar char="•"/>
            </a:pPr>
            <a:r>
              <a:rPr lang="en-GB" baseline="0" dirty="0" smtClean="0"/>
              <a:t>Each of the workshops so far has had focussed exercises designed to weave in the successful development of a whole systems approach</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14</a:t>
            </a:fld>
            <a:endParaRPr lang="en-GB"/>
          </a:p>
        </p:txBody>
      </p:sp>
    </p:spTree>
    <p:extLst>
      <p:ext uri="{BB962C8B-B14F-4D97-AF65-F5344CB8AC3E}">
        <p14:creationId xmlns:p14="http://schemas.microsoft.com/office/powerpoint/2010/main" val="318362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Exercises</a:t>
            </a:r>
            <a:endParaRPr lang="en-GB" u="sng" baseline="0" dirty="0" smtClean="0"/>
          </a:p>
          <a:p>
            <a:endParaRPr lang="en-GB" b="1" baseline="0" dirty="0" smtClean="0"/>
          </a:p>
          <a:p>
            <a:r>
              <a:rPr lang="en-GB" b="1" baseline="0" dirty="0" smtClean="0"/>
              <a:t>Option 1</a:t>
            </a:r>
            <a:r>
              <a:rPr lang="en-GB" baseline="0" dirty="0" smtClean="0"/>
              <a:t>: 10-15 </a:t>
            </a:r>
            <a:r>
              <a:rPr lang="en-GB" baseline="0" dirty="0" err="1" smtClean="0"/>
              <a:t>mins</a:t>
            </a:r>
            <a:endParaRPr lang="en-GB" baseline="0" dirty="0" smtClean="0"/>
          </a:p>
          <a:p>
            <a:r>
              <a:rPr lang="en-GB" baseline="0" dirty="0" smtClean="0"/>
              <a:t>In </a:t>
            </a:r>
            <a:r>
              <a:rPr lang="en-GB" baseline="0" dirty="0" smtClean="0"/>
              <a:t>groups of </a:t>
            </a:r>
            <a:r>
              <a:rPr lang="en-GB" baseline="0" dirty="0" smtClean="0"/>
              <a:t>2-6 </a:t>
            </a:r>
            <a:r>
              <a:rPr lang="en-GB" baseline="0" dirty="0" smtClean="0"/>
              <a:t>(depending on total group size) spend 10-15 </a:t>
            </a:r>
            <a:r>
              <a:rPr lang="en-GB" baseline="0" dirty="0" err="1" smtClean="0"/>
              <a:t>mins</a:t>
            </a:r>
            <a:r>
              <a:rPr lang="en-GB" baseline="0" dirty="0" smtClean="0"/>
              <a:t> </a:t>
            </a:r>
            <a:r>
              <a:rPr lang="en-GB" baseline="0" dirty="0" smtClean="0"/>
              <a:t>identifying and prioritising </a:t>
            </a:r>
            <a:r>
              <a:rPr lang="en-GB" baseline="0" dirty="0" smtClean="0"/>
              <a:t>3 things that you could do to help tackle childhood obesity.  Be prepared to present them back to the group for discussion</a:t>
            </a:r>
            <a:r>
              <a:rPr lang="en-GB" baseline="0" dirty="0" smtClean="0"/>
              <a:t>.</a:t>
            </a:r>
          </a:p>
          <a:p>
            <a:endParaRPr lang="en-GB" b="1" baseline="0" dirty="0" smtClean="0"/>
          </a:p>
          <a:p>
            <a:r>
              <a:rPr lang="en-GB" b="1" baseline="0" dirty="0" smtClean="0"/>
              <a:t>Option 2</a:t>
            </a:r>
            <a:r>
              <a:rPr lang="en-GB" baseline="0" dirty="0" smtClean="0"/>
              <a:t>: 15-20 </a:t>
            </a:r>
            <a:r>
              <a:rPr lang="en-GB" baseline="0" dirty="0" err="1" smtClean="0"/>
              <a:t>mins</a:t>
            </a:r>
            <a:r>
              <a:rPr lang="en-GB" baseline="0" dirty="0" smtClean="0"/>
              <a:t> </a:t>
            </a:r>
          </a:p>
          <a:p>
            <a:r>
              <a:rPr lang="en-GB" baseline="0" dirty="0" smtClean="0"/>
              <a:t>Divide the room into 5 groups, allocate them each one of the 5 annual report areas (namely: early years and schools, families and communities, physical activity environment, food environment, and treatment). Spend 15 </a:t>
            </a:r>
            <a:r>
              <a:rPr lang="en-GB" baseline="0" dirty="0" err="1" smtClean="0"/>
              <a:t>mins</a:t>
            </a:r>
            <a:r>
              <a:rPr lang="en-GB" baseline="0" dirty="0" smtClean="0"/>
              <a:t> working on an intervention (either existing or new) to tackle childhood obesity within your topic area.  Consider:</a:t>
            </a:r>
          </a:p>
          <a:p>
            <a:pPr marL="171450" indent="-171450">
              <a:buFont typeface="Arial" panose="020B0604020202020204" pitchFamily="34" charset="0"/>
              <a:buChar char="•"/>
            </a:pPr>
            <a:r>
              <a:rPr lang="en-GB" baseline="0" dirty="0" smtClean="0"/>
              <a:t>Why does/would it work well?</a:t>
            </a:r>
          </a:p>
          <a:p>
            <a:pPr marL="171450" indent="-171450">
              <a:buFont typeface="Arial" panose="020B0604020202020204" pitchFamily="34" charset="0"/>
              <a:buChar char="•"/>
            </a:pPr>
            <a:r>
              <a:rPr lang="en-GB" baseline="0" dirty="0" smtClean="0"/>
              <a:t>What would need to be in place in order to roll it out/upscale it? (Think about resources, other services and teams etc…)</a:t>
            </a:r>
          </a:p>
          <a:p>
            <a:pPr marL="171450" indent="-171450">
              <a:buFont typeface="Arial" panose="020B0604020202020204" pitchFamily="34" charset="0"/>
              <a:buChar char="•"/>
            </a:pPr>
            <a:r>
              <a:rPr lang="en-GB" baseline="0" dirty="0" smtClean="0"/>
              <a:t>What would be the potential challenges?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1" baseline="0" dirty="0" smtClean="0"/>
              <a:t>Option 3: </a:t>
            </a:r>
            <a:r>
              <a:rPr lang="en-GB" b="0" baseline="0" dirty="0" smtClean="0"/>
              <a:t>20-40 </a:t>
            </a:r>
            <a:r>
              <a:rPr lang="en-GB" b="0" baseline="0" dirty="0" err="1" smtClean="0"/>
              <a:t>mins</a:t>
            </a:r>
            <a:r>
              <a:rPr lang="en-GB" b="0" baseline="0" dirty="0" smtClean="0"/>
              <a:t> (depending on group size)</a:t>
            </a:r>
            <a:endParaRPr lang="en-GB" b="1" baseline="0" dirty="0" smtClean="0"/>
          </a:p>
          <a:p>
            <a:r>
              <a:rPr lang="en-GB" sz="1200" dirty="0" smtClean="0"/>
              <a:t>In groups of 4-8</a:t>
            </a:r>
            <a:r>
              <a:rPr lang="en-GB" sz="1200" baseline="0" dirty="0" smtClean="0"/>
              <a:t> people, each person to describe how they currently </a:t>
            </a:r>
            <a:r>
              <a:rPr lang="en-GB" sz="1200" dirty="0" smtClean="0"/>
              <a:t>contribute to tackling childhood obesity.</a:t>
            </a:r>
          </a:p>
          <a:p>
            <a:pPr marL="171450" indent="-171450">
              <a:buFont typeface="Arial" panose="020B0604020202020204" pitchFamily="34" charset="0"/>
              <a:buChar char="•"/>
            </a:pPr>
            <a:r>
              <a:rPr lang="en-GB" sz="1200" dirty="0" smtClean="0"/>
              <a:t>What was the best / most interesting contribution you heard? Why? How could it be built on?</a:t>
            </a:r>
          </a:p>
          <a:p>
            <a:pPr marL="171450" indent="-171450">
              <a:buFont typeface="Arial" panose="020B0604020202020204" pitchFamily="34" charset="0"/>
              <a:buChar char="•"/>
            </a:pPr>
            <a:r>
              <a:rPr lang="en-GB" sz="1200" dirty="0" smtClean="0"/>
              <a:t>Can</a:t>
            </a:r>
            <a:r>
              <a:rPr lang="en-GB" sz="1200" baseline="0" dirty="0" smtClean="0"/>
              <a:t> you identify any links between contributions of different members of the group?</a:t>
            </a:r>
          </a:p>
          <a:p>
            <a:pPr marL="171450" indent="-171450">
              <a:buFont typeface="Arial" panose="020B0604020202020204" pitchFamily="34" charset="0"/>
              <a:buChar char="•"/>
            </a:pPr>
            <a:r>
              <a:rPr lang="en-GB" sz="1200" baseline="0" dirty="0" smtClean="0"/>
              <a:t>How could you reinforce/create those links?</a:t>
            </a:r>
            <a:endParaRPr lang="en-GB" sz="1200" dirty="0" smtClean="0"/>
          </a:p>
          <a:p>
            <a:r>
              <a:rPr lang="en-GB" sz="1200" dirty="0" smtClean="0"/>
              <a:t>Each group to briefly feedback.</a:t>
            </a:r>
          </a:p>
          <a:p>
            <a:pPr marL="0" indent="0">
              <a:buFont typeface="Arial" panose="020B0604020202020204" pitchFamily="34" charset="0"/>
              <a:buNone/>
            </a:pPr>
            <a:endParaRPr lang="en-GB" b="1" baseline="0"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15</a:t>
            </a:fld>
            <a:endParaRPr lang="en-GB"/>
          </a:p>
        </p:txBody>
      </p:sp>
    </p:spTree>
    <p:extLst>
      <p:ext uri="{BB962C8B-B14F-4D97-AF65-F5344CB8AC3E}">
        <p14:creationId xmlns:p14="http://schemas.microsoft.com/office/powerpoint/2010/main" val="316938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16</a:t>
            </a:fld>
            <a:endParaRPr lang="en-GB"/>
          </a:p>
        </p:txBody>
      </p:sp>
    </p:spTree>
    <p:extLst>
      <p:ext uri="{BB962C8B-B14F-4D97-AF65-F5344CB8AC3E}">
        <p14:creationId xmlns:p14="http://schemas.microsoft.com/office/powerpoint/2010/main" val="6033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Between 2007/8 and 2014/5,</a:t>
            </a:r>
            <a:r>
              <a:rPr lang="en-GB" baseline="0" dirty="0" smtClean="0"/>
              <a:t> more than 56,000 children have been weighed and measured in Coventry during primary school.  Of these, 1 in 10 4-5 </a:t>
            </a:r>
            <a:r>
              <a:rPr lang="en-GB" baseline="0" dirty="0" smtClean="0"/>
              <a:t>year </a:t>
            </a:r>
            <a:r>
              <a:rPr lang="en-GB" baseline="0" dirty="0" smtClean="0"/>
              <a:t>olds and 1 in 5 10-11 </a:t>
            </a:r>
            <a:r>
              <a:rPr lang="en-GB" baseline="0" dirty="0" smtClean="0"/>
              <a:t>year </a:t>
            </a:r>
            <a:r>
              <a:rPr lang="en-GB" baseline="0" dirty="0" smtClean="0"/>
              <a:t>olds were obese.  Over a third (35%) of 10-11 </a:t>
            </a:r>
            <a:r>
              <a:rPr lang="en-GB" baseline="0" dirty="0" smtClean="0"/>
              <a:t>year </a:t>
            </a:r>
            <a:r>
              <a:rPr lang="en-GB" baseline="0" dirty="0" smtClean="0"/>
              <a:t>olds are either overweight or obese.</a:t>
            </a:r>
          </a:p>
        </p:txBody>
      </p:sp>
      <p:sp>
        <p:nvSpPr>
          <p:cNvPr id="4" name="Slide Number Placeholder 3"/>
          <p:cNvSpPr>
            <a:spLocks noGrp="1"/>
          </p:cNvSpPr>
          <p:nvPr>
            <p:ph type="sldNum" sz="quarter" idx="10"/>
          </p:nvPr>
        </p:nvSpPr>
        <p:spPr/>
        <p:txBody>
          <a:bodyPr/>
          <a:lstStyle/>
          <a:p>
            <a:fld id="{7F252816-2885-4964-AACB-3B391AC3264D}" type="slidenum">
              <a:rPr lang="en-GB" smtClean="0"/>
              <a:t>2</a:t>
            </a:fld>
            <a:endParaRPr lang="en-GB"/>
          </a:p>
        </p:txBody>
      </p:sp>
    </p:spTree>
    <p:extLst>
      <p:ext uri="{BB962C8B-B14F-4D97-AF65-F5344CB8AC3E}">
        <p14:creationId xmlns:p14="http://schemas.microsoft.com/office/powerpoint/2010/main" val="311283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latin typeface="Comic Sans MS" panose="030F0702030302020204" pitchFamily="66" charset="0"/>
              </a:rPr>
              <a:t>Growth of excess weight is most pronounced in the first years of life</a:t>
            </a:r>
          </a:p>
          <a:p>
            <a:pPr marL="0" indent="0">
              <a:buNone/>
            </a:pPr>
            <a:endParaRPr lang="en-GB" sz="1200" dirty="0" smtClean="0">
              <a:latin typeface="Comic Sans MS" panose="030F0702030302020204" pitchFamily="66" charset="0"/>
            </a:endParaRPr>
          </a:p>
          <a:p>
            <a:pPr marL="0" indent="0">
              <a:buNone/>
            </a:pPr>
            <a:r>
              <a:rPr lang="en-GB" sz="1200" dirty="0" smtClean="0">
                <a:latin typeface="Comic Sans MS" panose="030F0702030302020204" pitchFamily="66" charset="0"/>
              </a:rPr>
              <a:t>The number of children in Coventry who are obese almost doubles between the age of 4-5 and 10-11 years</a:t>
            </a:r>
          </a:p>
          <a:p>
            <a:pPr marL="0" indent="0">
              <a:buNone/>
            </a:pPr>
            <a:endParaRPr lang="en-GB" sz="1200" dirty="0" smtClean="0">
              <a:latin typeface="Comic Sans MS" panose="030F0702030302020204" pitchFamily="66" charset="0"/>
            </a:endParaRPr>
          </a:p>
          <a:p>
            <a:pPr marL="0" indent="0">
              <a:buNone/>
            </a:pPr>
            <a:r>
              <a:rPr lang="en-GB" sz="1200" dirty="0" smtClean="0">
                <a:latin typeface="Comic Sans MS" panose="030F0702030302020204" pitchFamily="66" charset="0"/>
              </a:rPr>
              <a:t>A recent study by PHE</a:t>
            </a:r>
            <a:r>
              <a:rPr lang="en-GB" sz="1200" baseline="-25000" dirty="0" smtClean="0">
                <a:latin typeface="Comic Sans MS" panose="030F0702030302020204" pitchFamily="66" charset="0"/>
              </a:rPr>
              <a:t>1</a:t>
            </a:r>
            <a:r>
              <a:rPr lang="en-GB" sz="1200" dirty="0" smtClean="0">
                <a:latin typeface="Comic Sans MS" panose="030F0702030302020204" pitchFamily="66" charset="0"/>
              </a:rPr>
              <a:t>, found that among obese children in Reception Year, nearly 7 in 10 of them continued to be obese in Year 6, and nearly 2 in 10 of them were overweight</a:t>
            </a:r>
          </a:p>
          <a:p>
            <a:pPr marL="0" indent="0">
              <a:buNone/>
            </a:pPr>
            <a:endParaRPr lang="en-GB" sz="1200" dirty="0" smtClean="0">
              <a:latin typeface="Comic Sans MS" panose="030F0702030302020204" pitchFamily="66" charset="0"/>
            </a:endParaRPr>
          </a:p>
          <a:p>
            <a:r>
              <a:rPr lang="en-GB" baseline="0" dirty="0" smtClean="0"/>
              <a:t>Recent national trends show that the number of obese children aged 4-5 may be falling while obesity among 10-11 </a:t>
            </a:r>
            <a:r>
              <a:rPr lang="en-GB" baseline="0" dirty="0" smtClean="0"/>
              <a:t>year </a:t>
            </a:r>
            <a:r>
              <a:rPr lang="en-GB" baseline="0" dirty="0" smtClean="0"/>
              <a:t>olds remains static.  However, in Coventry, the number of obese 4-5 </a:t>
            </a:r>
            <a:r>
              <a:rPr lang="en-GB" baseline="0" dirty="0" smtClean="0"/>
              <a:t>year </a:t>
            </a:r>
            <a:r>
              <a:rPr lang="en-GB" baseline="0" dirty="0" smtClean="0"/>
              <a:t>olds is broadly unchanged over the past 8 years, while the number of obese 10-11 </a:t>
            </a:r>
            <a:r>
              <a:rPr lang="en-GB" baseline="0" dirty="0" smtClean="0"/>
              <a:t>year </a:t>
            </a:r>
            <a:r>
              <a:rPr lang="en-GB" baseline="0" dirty="0" smtClean="0"/>
              <a:t>olds is increasing.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1. Changes in objectively measured BMI in children aged 4-11 years: data from the National Child Measurement Programme, Public Health England (2016)</a:t>
            </a:r>
          </a:p>
          <a:p>
            <a:pPr marL="0" indent="0">
              <a:buNone/>
            </a:pPr>
            <a:endParaRPr lang="en-GB" sz="1200" dirty="0" smtClean="0">
              <a:latin typeface="Comic Sans MS" panose="030F0702030302020204" pitchFamily="66" charset="0"/>
            </a:endParaRPr>
          </a:p>
          <a:p>
            <a:endParaRPr lang="en-GB" baseline="0"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3</a:t>
            </a:fld>
            <a:endParaRPr lang="en-GB"/>
          </a:p>
        </p:txBody>
      </p:sp>
    </p:spTree>
    <p:extLst>
      <p:ext uri="{BB962C8B-B14F-4D97-AF65-F5344CB8AC3E}">
        <p14:creationId xmlns:p14="http://schemas.microsoft.com/office/powerpoint/2010/main" val="45215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latin typeface="Comic Sans MS" panose="030F0702030302020204" pitchFamily="66" charset="0"/>
              </a:rPr>
              <a:t>Children in the most deprived areas of the city are most likely to be obese including:</a:t>
            </a:r>
          </a:p>
          <a:p>
            <a:pPr marL="171450" indent="-171450">
              <a:buFont typeface="Arial" panose="020B0604020202020204" pitchFamily="34" charset="0"/>
              <a:buChar char="•"/>
            </a:pPr>
            <a:endParaRPr lang="en-GB" dirty="0" smtClean="0">
              <a:latin typeface="Comic Sans MS" panose="030F0702030302020204" pitchFamily="66" charset="0"/>
            </a:endParaRPr>
          </a:p>
          <a:p>
            <a:pPr marL="372618" lvl="1" indent="-171450">
              <a:buFont typeface="Arial" panose="020B0604020202020204" pitchFamily="34" charset="0"/>
              <a:buChar char="•"/>
            </a:pPr>
            <a:r>
              <a:rPr lang="en-GB" dirty="0" smtClean="0">
                <a:latin typeface="Comic Sans MS" panose="030F0702030302020204" pitchFamily="66" charset="0"/>
              </a:rPr>
              <a:t>Those affected by substance misuse, divorce, domestic violence or abuse</a:t>
            </a:r>
          </a:p>
          <a:p>
            <a:pPr marL="372618" lvl="1" indent="-171450">
              <a:buFont typeface="Arial" panose="020B0604020202020204" pitchFamily="34" charset="0"/>
              <a:buChar char="•"/>
            </a:pPr>
            <a:r>
              <a:rPr lang="en-GB" dirty="0" smtClean="0">
                <a:latin typeface="Comic Sans MS" panose="030F0702030302020204" pitchFamily="66" charset="0"/>
              </a:rPr>
              <a:t>Looked after children: more than 1 in 5 under 5 </a:t>
            </a:r>
            <a:r>
              <a:rPr lang="en-GB" dirty="0" smtClean="0">
                <a:latin typeface="Comic Sans MS" panose="030F0702030302020204" pitchFamily="66" charset="0"/>
              </a:rPr>
              <a:t>years </a:t>
            </a:r>
            <a:r>
              <a:rPr lang="en-GB" dirty="0" smtClean="0">
                <a:latin typeface="Comic Sans MS" panose="030F0702030302020204" pitchFamily="66" charset="0"/>
              </a:rPr>
              <a:t>are obese</a:t>
            </a:r>
          </a:p>
          <a:p>
            <a:pPr marL="372618" lvl="1" indent="-171450">
              <a:buFont typeface="Arial" panose="020B0604020202020204" pitchFamily="34" charset="0"/>
              <a:buChar char="•"/>
            </a:pPr>
            <a:endParaRPr lang="en-GB" dirty="0" smtClean="0">
              <a:latin typeface="Comic Sans MS" panose="030F0702030302020204" pitchFamily="66" charset="0"/>
            </a:endParaRPr>
          </a:p>
          <a:p>
            <a:pPr marL="171450" lvl="0" indent="-171450">
              <a:buFont typeface="Arial" panose="020B0604020202020204" pitchFamily="34" charset="0"/>
              <a:buChar char="•"/>
            </a:pPr>
            <a:r>
              <a:rPr lang="en-GB" dirty="0" smtClean="0">
                <a:latin typeface="Comic Sans MS" panose="030F0702030302020204" pitchFamily="66" charset="0"/>
              </a:rPr>
              <a:t>The number of 4-5 </a:t>
            </a:r>
            <a:r>
              <a:rPr lang="en-GB" dirty="0" smtClean="0">
                <a:latin typeface="Comic Sans MS" panose="030F0702030302020204" pitchFamily="66" charset="0"/>
              </a:rPr>
              <a:t>year </a:t>
            </a:r>
            <a:r>
              <a:rPr lang="en-GB" dirty="0" smtClean="0">
                <a:latin typeface="Comic Sans MS" panose="030F0702030302020204" pitchFamily="66" charset="0"/>
              </a:rPr>
              <a:t>olds who are obese is highest in the more deprived north east and south east areas of the city</a:t>
            </a:r>
          </a:p>
          <a:p>
            <a:pPr marL="171450" lvl="0" indent="-171450">
              <a:buFont typeface="Arial" panose="020B0604020202020204" pitchFamily="34" charset="0"/>
              <a:buChar char="•"/>
            </a:pPr>
            <a:r>
              <a:rPr lang="en-GB" dirty="0" smtClean="0">
                <a:latin typeface="Comic Sans MS" panose="030F0702030302020204" pitchFamily="66" charset="0"/>
              </a:rPr>
              <a:t> As children get older,</a:t>
            </a:r>
            <a:r>
              <a:rPr lang="en-GB" baseline="0" dirty="0" smtClean="0">
                <a:latin typeface="Comic Sans MS" panose="030F0702030302020204" pitchFamily="66" charset="0"/>
              </a:rPr>
              <a:t> the prevalence of obesity gets increasingly concentrated in more deprived areas</a:t>
            </a:r>
          </a:p>
          <a:p>
            <a:pPr marL="171450" lvl="0" indent="-171450">
              <a:buFont typeface="Arial" panose="020B0604020202020204" pitchFamily="34" charset="0"/>
              <a:buChar char="•"/>
            </a:pPr>
            <a:r>
              <a:rPr lang="en-GB" baseline="0" dirty="0" smtClean="0">
                <a:latin typeface="Comic Sans MS" panose="030F0702030302020204" pitchFamily="66" charset="0"/>
              </a:rPr>
              <a:t> 23.6% of children aged 10-11 from the 10 schools with the highest free school meal eligibility in Coventry are obese, compared to 15.1% in the 10 schools with the lowest free school meal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latin typeface="Comic Sans MS" panose="030F0702030302020204" pitchFamily="66" charset="0"/>
              </a:rPr>
              <a:t> Although physical activity is very important, eating less food is much more effective in promoting a healthy weight than doing more physical activity.</a:t>
            </a:r>
          </a:p>
          <a:p>
            <a:pPr lvl="1">
              <a:buFont typeface="Wingdings" panose="05000000000000000000" pitchFamily="2" charset="2"/>
              <a:buNone/>
            </a:pPr>
            <a:endParaRPr lang="en-GB" dirty="0" smtClean="0"/>
          </a:p>
          <a:p>
            <a:pPr marL="0" lvl="0" indent="-256032">
              <a:buNone/>
            </a:pPr>
            <a:endParaRPr lang="en-GB"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7F252816-2885-4964-AACB-3B391AC3264D}" type="slidenum">
              <a:rPr lang="en-GB" smtClean="0"/>
              <a:t>4</a:t>
            </a:fld>
            <a:endParaRPr lang="en-GB"/>
          </a:p>
        </p:txBody>
      </p:sp>
    </p:spTree>
    <p:extLst>
      <p:ext uri="{BB962C8B-B14F-4D97-AF65-F5344CB8AC3E}">
        <p14:creationId xmlns:p14="http://schemas.microsoft.com/office/powerpoint/2010/main" val="398647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Obesity starts early in life and it is often the cumulative build-up of risk</a:t>
            </a:r>
            <a:r>
              <a:rPr lang="en-GB" baseline="0" dirty="0" smtClean="0"/>
              <a:t> factors that means a focus by a range of partners and the community is needed in order to turn the tide of childhood obesity.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Around</a:t>
            </a:r>
            <a:r>
              <a:rPr lang="en-GB" baseline="0" dirty="0" smtClean="0"/>
              <a:t> 82% of all children in England aged 5-15 </a:t>
            </a:r>
            <a:r>
              <a:rPr lang="en-GB" baseline="0" dirty="0" smtClean="0"/>
              <a:t>years </a:t>
            </a:r>
            <a:r>
              <a:rPr lang="en-GB" baseline="0" dirty="0" smtClean="0"/>
              <a:t>eat fewer than 5 pieces of fruit and veg per day.  One in 20 eat none at all.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Over 11,000 boys and over 31,000 girls aged 2-15 </a:t>
            </a:r>
            <a:r>
              <a:rPr lang="en-GB" baseline="0" dirty="0" smtClean="0"/>
              <a:t>years </a:t>
            </a:r>
            <a:r>
              <a:rPr lang="en-GB" baseline="0" dirty="0" smtClean="0"/>
              <a:t>do less than the recommended 60 </a:t>
            </a:r>
            <a:r>
              <a:rPr lang="en-GB" baseline="0" dirty="0" smtClean="0"/>
              <a:t>minutes </a:t>
            </a:r>
            <a:r>
              <a:rPr lang="en-GB" baseline="0" dirty="0" smtClean="0"/>
              <a:t>of activity 7 days a week.  Until the age of 9, boys and girls do a similar amount of activity, after which girls’ drops off significantly.</a:t>
            </a:r>
            <a:endParaRPr lang="en-GB"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5</a:t>
            </a:fld>
            <a:endParaRPr lang="en-GB"/>
          </a:p>
        </p:txBody>
      </p:sp>
    </p:spTree>
    <p:extLst>
      <p:ext uri="{BB962C8B-B14F-4D97-AF65-F5344CB8AC3E}">
        <p14:creationId xmlns:p14="http://schemas.microsoft.com/office/powerpoint/2010/main" val="82017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000" b="1" dirty="0" smtClean="0"/>
              <a:t>Obese children grow</a:t>
            </a:r>
            <a:r>
              <a:rPr lang="en-GB" sz="1000" b="1" baseline="0" dirty="0" smtClean="0"/>
              <a:t> up to become obese adults: </a:t>
            </a:r>
            <a:r>
              <a:rPr lang="en-GB" sz="1000" baseline="0" dirty="0" smtClean="0"/>
              <a:t>Most obese adolescents continue to be obese into adulthood and go on to be at risk of a wide range of weight related health conditions like diabetes, stroke, heart disease, some cancers, mental health problems and musculoskeletal problems.  An obese woman is 13 times more likely to develop type 2 diabetes than one of a healthy weight.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Children of a healthy weight have better physical health: </a:t>
            </a:r>
            <a:r>
              <a:rPr lang="en-GB" sz="1000" b="0" baseline="0" dirty="0" smtClean="0"/>
              <a:t>Obese children are 50% more likely to have seen a GP in the last 2 months and to have been prescribed antibiotics in the last year.  Weight related health problems childhood can include early puberty, skin infections, some musculoskeletal disorders, childhood diabetes and asthma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Children of a healthy weight have better mental health: </a:t>
            </a:r>
            <a:r>
              <a:rPr lang="en-GB" sz="1000" b="0" baseline="0" dirty="0" smtClean="0"/>
              <a:t>One in 4 young people report being bullied in the last year: half of whom think they were bullied because of their appearance.  Most bullied children say the impact of bullying includes depression and skipping school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Obese children are more likely to miss school:  </a:t>
            </a:r>
            <a:r>
              <a:rPr lang="en-GB" sz="1000" b="0" baseline="0" dirty="0" smtClean="0"/>
              <a:t>They are 30% more likely to have missed school due to ill health in the last 2 months.  We estimate that obese primary aged children in Coventry experience around 750 extra days of absence through illness every year than children of a healthy weight</a:t>
            </a:r>
            <a:endParaRPr lang="en-GB" sz="1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b="1"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6</a:t>
            </a:fld>
            <a:endParaRPr lang="en-GB"/>
          </a:p>
        </p:txBody>
      </p:sp>
    </p:spTree>
    <p:extLst>
      <p:ext uri="{BB962C8B-B14F-4D97-AF65-F5344CB8AC3E}">
        <p14:creationId xmlns:p14="http://schemas.microsoft.com/office/powerpoint/2010/main" val="399677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evidence shows there’s no single factor</a:t>
            </a:r>
            <a:r>
              <a:rPr lang="en-GB" baseline="0" dirty="0" smtClean="0"/>
              <a:t> which will significantly reduce childhood obesity. Instead we should work to improve responses across the system.</a:t>
            </a:r>
            <a:endParaRPr lang="en-GB" dirty="0" smtClean="0"/>
          </a:p>
          <a:p>
            <a:endParaRPr lang="en-GB" dirty="0" smtClean="0"/>
          </a:p>
          <a:p>
            <a:r>
              <a:rPr lang="en-GB" dirty="0" smtClean="0"/>
              <a:t>We have broken the report down into five</a:t>
            </a:r>
            <a:r>
              <a:rPr lang="en-GB" baseline="0" dirty="0" smtClean="0"/>
              <a:t> chapters in the life of the annual report family, which reflect the current evidence base.</a:t>
            </a:r>
          </a:p>
          <a:p>
            <a:endParaRPr lang="en-GB" baseline="0"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7</a:t>
            </a:fld>
            <a:endParaRPr lang="en-GB"/>
          </a:p>
        </p:txBody>
      </p:sp>
    </p:spTree>
    <p:extLst>
      <p:ext uri="{BB962C8B-B14F-4D97-AF65-F5344CB8AC3E}">
        <p14:creationId xmlns:p14="http://schemas.microsoft.com/office/powerpoint/2010/main" val="79390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Pregnancy and infancy:</a:t>
            </a:r>
          </a:p>
          <a:p>
            <a:pPr marL="0" indent="0">
              <a:buNone/>
            </a:pPr>
            <a:r>
              <a:rPr lang="en-GB" sz="1200" dirty="0" smtClean="0">
                <a:latin typeface="Comic Sans MS" panose="030F0702030302020204" pitchFamily="66" charset="0"/>
              </a:rPr>
              <a:t>Children of women who were obese before and during pregnancy are more likely to become obese adults themselves</a:t>
            </a:r>
          </a:p>
          <a:p>
            <a:pPr marL="0" indent="0">
              <a:buNone/>
            </a:pPr>
            <a:r>
              <a:rPr lang="en-GB" sz="1200" dirty="0" smtClean="0">
                <a:latin typeface="Comic Sans MS" panose="030F0702030302020204" pitchFamily="66" charset="0"/>
              </a:rPr>
              <a:t>A birth weight of more than 8.5lbs (3.856g.) doubles the likelihood of childhood obesity</a:t>
            </a:r>
          </a:p>
          <a:p>
            <a:pPr marL="0" indent="0">
              <a:buNone/>
            </a:pPr>
            <a:r>
              <a:rPr lang="en-GB" sz="1200" dirty="0" smtClean="0">
                <a:latin typeface="Comic Sans MS" panose="030F0702030302020204" pitchFamily="66" charset="0"/>
              </a:rPr>
              <a:t>Breastfeeding reduces the risk of obesity throughout a child’s lifetime: </a:t>
            </a:r>
          </a:p>
          <a:p>
            <a:pPr marL="628650" lvl="1" indent="-171450">
              <a:buFont typeface="Arial" panose="020B0604020202020204" pitchFamily="34" charset="0"/>
              <a:buChar char="•"/>
            </a:pPr>
            <a:r>
              <a:rPr lang="en-GB" sz="1200" dirty="0" smtClean="0">
                <a:latin typeface="Comic Sans MS" panose="030F0702030302020204" pitchFamily="66" charset="0"/>
              </a:rPr>
              <a:t>Every month of breastfeeding can reduce the risk of later life obesity by 4%</a:t>
            </a:r>
            <a:r>
              <a:rPr lang="en-GB" sz="1200" baseline="0" dirty="0" smtClean="0">
                <a:latin typeface="Comic Sans MS" panose="030F0702030302020204" pitchFamily="66" charset="0"/>
              </a:rPr>
              <a:t> up to 9 months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latin typeface="Comic Sans MS" panose="030F0702030302020204" pitchFamily="66" charset="0"/>
              </a:rPr>
              <a:t>Although initial breastfeeding figures are good in Coventry, by the time a baby is 6-8 weeks old, only around 25% or babies are totally breastfed and 17% partially breastfed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latin typeface="Comic Sans MS" panose="030F0702030302020204" pitchFamily="66" charset="0"/>
              </a:rPr>
              <a:t>Toddlers who rapidly gain weight in the first 2 years of life, are overly sedentary or who have too little sleep in preschool years are more likely to become overweight or obese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baseline="0" dirty="0" smtClean="0">
                <a:latin typeface="Comic Sans MS" panose="030F0702030302020204" pitchFamily="66" charset="0"/>
              </a:rPr>
              <a:t>Healthy catering in schools and pre-schools:</a:t>
            </a:r>
          </a:p>
          <a:p>
            <a:pPr marL="0" indent="0">
              <a:buNone/>
            </a:pPr>
            <a:r>
              <a:rPr lang="en-GB" sz="1600" dirty="0" smtClean="0">
                <a:latin typeface="Comic Sans MS" panose="030F0702030302020204" pitchFamily="66" charset="0"/>
              </a:rPr>
              <a:t>Many pre-school and educational settings have standards in place to ensure that children are offered foods which are “healthy, balanced and nutritious”</a:t>
            </a:r>
          </a:p>
          <a:p>
            <a:pPr marL="0" indent="0">
              <a:buNone/>
            </a:pPr>
            <a:r>
              <a:rPr lang="en-GB" sz="1600" dirty="0" smtClean="0">
                <a:latin typeface="Comic Sans MS" panose="030F0702030302020204" pitchFamily="66" charset="0"/>
              </a:rPr>
              <a:t>In 2014, universal free-school meals were introduced for Reception Years 1 and 2</a:t>
            </a:r>
          </a:p>
          <a:p>
            <a:pPr marL="201168" lvl="1" indent="0">
              <a:buNone/>
            </a:pPr>
            <a:r>
              <a:rPr lang="en-GB" sz="1400" dirty="0" smtClean="0">
                <a:latin typeface="Comic Sans MS" panose="030F0702030302020204" pitchFamily="66" charset="0"/>
              </a:rPr>
              <a:t>Coventry uptake: 86.5%</a:t>
            </a:r>
          </a:p>
          <a:p>
            <a:pPr marL="0" indent="0">
              <a:buNone/>
            </a:pPr>
            <a:r>
              <a:rPr lang="en-GB" sz="1600" dirty="0" smtClean="0">
                <a:latin typeface="Comic Sans MS" panose="030F0702030302020204" pitchFamily="66" charset="0"/>
              </a:rPr>
              <a:t>All primary schools in Coventry take part in the national fruit and vegetable scheme which gives 4-6 </a:t>
            </a:r>
            <a:r>
              <a:rPr lang="en-GB" sz="1600" dirty="0" err="1" smtClean="0">
                <a:latin typeface="Comic Sans MS" panose="030F0702030302020204" pitchFamily="66" charset="0"/>
              </a:rPr>
              <a:t>yr</a:t>
            </a:r>
            <a:r>
              <a:rPr lang="en-GB" sz="1600" dirty="0" smtClean="0">
                <a:latin typeface="Comic Sans MS" panose="030F0702030302020204" pitchFamily="66" charset="0"/>
              </a:rPr>
              <a:t> olds 1 of their 5-a-day</a:t>
            </a:r>
          </a:p>
          <a:p>
            <a:pPr marL="0" indent="0">
              <a:buNone/>
            </a:pPr>
            <a:r>
              <a:rPr lang="en-GB" sz="1600" dirty="0" smtClean="0">
                <a:latin typeface="Comic Sans MS" panose="030F0702030302020204" pitchFamily="66" charset="0"/>
              </a:rPr>
              <a:t>Parents often mistakenly think that packed lunches are the healthiest option </a:t>
            </a:r>
          </a:p>
          <a:p>
            <a:pPr marL="201168" lvl="1" indent="0">
              <a:buNone/>
            </a:pPr>
            <a:r>
              <a:rPr lang="en-GB" sz="1400" dirty="0" smtClean="0">
                <a:latin typeface="Comic Sans MS" panose="030F0702030302020204" pitchFamily="66" charset="0"/>
              </a:rPr>
              <a:t>Only 1% of packed lunches meet the nutritional standards that currently apply to school food</a:t>
            </a:r>
          </a:p>
          <a:p>
            <a:pPr marL="0" indent="0">
              <a:buNone/>
            </a:pPr>
            <a:r>
              <a:rPr lang="en-GB" sz="1600" dirty="0" smtClean="0">
                <a:latin typeface="Comic Sans MS" panose="030F0702030302020204" pitchFamily="66" charset="0"/>
              </a:rPr>
              <a:t>Some older children graze on snack foods served at mid-morning break e.g. </a:t>
            </a:r>
            <a:r>
              <a:rPr lang="en-GB" sz="1600" dirty="0" err="1" smtClean="0">
                <a:latin typeface="Comic Sans MS" panose="030F0702030302020204" pitchFamily="66" charset="0"/>
              </a:rPr>
              <a:t>panini</a:t>
            </a:r>
            <a:r>
              <a:rPr lang="en-GB" sz="1600" dirty="0" smtClean="0">
                <a:latin typeface="Comic Sans MS" panose="030F0702030302020204" pitchFamily="66" charset="0"/>
              </a:rPr>
              <a:t>, pizzas, cake…, or go off-site to buy their lunch (often junk food)</a:t>
            </a:r>
          </a:p>
          <a:p>
            <a:pPr marL="0" indent="0">
              <a:buNone/>
            </a:pPr>
            <a:endParaRPr lang="en-GB" sz="1600" dirty="0" smtClean="0">
              <a:latin typeface="Comic Sans MS" panose="030F0702030302020204" pitchFamily="66" charset="0"/>
            </a:endParaRPr>
          </a:p>
          <a:p>
            <a:pPr marL="0" indent="0">
              <a:buNone/>
            </a:pPr>
            <a:r>
              <a:rPr lang="en-GB" sz="1600" b="1" dirty="0" smtClean="0">
                <a:latin typeface="Comic Sans MS" panose="030F0702030302020204" pitchFamily="66" charset="0"/>
              </a:rPr>
              <a:t>Physical activity:</a:t>
            </a:r>
          </a:p>
          <a:p>
            <a:pPr marL="285750" indent="-285750">
              <a:buFont typeface="Arial" panose="020B0604020202020204" pitchFamily="34" charset="0"/>
              <a:buChar char="•"/>
            </a:pPr>
            <a:r>
              <a:rPr lang="en-GB" sz="1600" dirty="0" smtClean="0">
                <a:latin typeface="Comic Sans MS" panose="030F0702030302020204" pitchFamily="66" charset="0"/>
              </a:rPr>
              <a:t> </a:t>
            </a:r>
            <a:r>
              <a:rPr lang="en-GB" sz="1600" b="0" dirty="0" smtClean="0">
                <a:latin typeface="Comic Sans MS" panose="030F0702030302020204" pitchFamily="66" charset="0"/>
              </a:rPr>
              <a:t>Under 5s should be on the move for at least 3 hours a day</a:t>
            </a:r>
          </a:p>
          <a:p>
            <a:pPr marL="658368" lvl="2" indent="0">
              <a:buFontTx/>
              <a:buNone/>
            </a:pPr>
            <a:r>
              <a:rPr lang="en-GB" sz="1400" dirty="0" smtClean="0">
                <a:latin typeface="Comic Sans MS" panose="030F0702030302020204" pitchFamily="66" charset="0"/>
              </a:rPr>
              <a:t> Nationally </a:t>
            </a:r>
            <a:r>
              <a:rPr lang="en-GB" sz="1400" b="1" dirty="0" smtClean="0">
                <a:latin typeface="Comic Sans MS" panose="030F0702030302020204" pitchFamily="66" charset="0"/>
              </a:rPr>
              <a:t>fewer than 10% </a:t>
            </a:r>
            <a:r>
              <a:rPr lang="en-GB" sz="1400" dirty="0" smtClean="0">
                <a:latin typeface="Comic Sans MS" panose="030F0702030302020204" pitchFamily="66" charset="0"/>
              </a:rPr>
              <a:t>of 2-4 </a:t>
            </a:r>
            <a:r>
              <a:rPr lang="en-GB" sz="1400" dirty="0" err="1" smtClean="0">
                <a:latin typeface="Comic Sans MS" panose="030F0702030302020204" pitchFamily="66" charset="0"/>
              </a:rPr>
              <a:t>yr</a:t>
            </a:r>
            <a:r>
              <a:rPr lang="en-GB" sz="1400" dirty="0" smtClean="0">
                <a:latin typeface="Comic Sans MS" panose="030F0702030302020204" pitchFamily="66" charset="0"/>
              </a:rPr>
              <a:t> olds meet these recommendations</a:t>
            </a:r>
          </a:p>
          <a:p>
            <a:pPr marL="658368" lvl="2" indent="0">
              <a:buFontTx/>
              <a:buNone/>
            </a:pPr>
            <a:r>
              <a:rPr lang="en-GB" sz="1400" dirty="0" smtClean="0">
                <a:latin typeface="Comic Sans MS" panose="030F0702030302020204" pitchFamily="66" charset="0"/>
              </a:rPr>
              <a:t> Active play is vital to keeping children physically active</a:t>
            </a:r>
          </a:p>
          <a:p>
            <a:pPr marL="658368" lvl="2" indent="0">
              <a:buFontTx/>
              <a:buNone/>
            </a:pPr>
            <a:r>
              <a:rPr lang="en-GB" sz="1400" dirty="0" smtClean="0">
                <a:latin typeface="Comic Sans MS" panose="030F0702030302020204" pitchFamily="66" charset="0"/>
              </a:rPr>
              <a:t> Children centres across Coventry host “stay and play” groups and encourage families to </a:t>
            </a:r>
          </a:p>
          <a:p>
            <a:pPr marL="658368" lvl="2" indent="0">
              <a:buFontTx/>
              <a:buNone/>
            </a:pPr>
            <a:r>
              <a:rPr lang="en-GB" sz="1400" dirty="0" smtClean="0">
                <a:latin typeface="Comic Sans MS" panose="030F0702030302020204" pitchFamily="66" charset="0"/>
              </a:rPr>
              <a:t>     visit local swimming pools and other leisure facilities</a:t>
            </a:r>
          </a:p>
          <a:p>
            <a:pPr marL="285750" indent="-285750">
              <a:buFont typeface="Arial" panose="020B0604020202020204" pitchFamily="34" charset="0"/>
              <a:buChar char="•"/>
            </a:pPr>
            <a:r>
              <a:rPr lang="en-GB" sz="1600" dirty="0" smtClean="0">
                <a:latin typeface="Comic Sans MS" panose="030F0702030302020204" pitchFamily="66" charset="0"/>
              </a:rPr>
              <a:t>  </a:t>
            </a:r>
            <a:r>
              <a:rPr lang="en-GB" sz="1600" b="0" dirty="0" smtClean="0">
                <a:latin typeface="Comic Sans MS" panose="030F0702030302020204" pitchFamily="66" charset="0"/>
              </a:rPr>
              <a:t>School age children should be physically active for at least an hour a day</a:t>
            </a:r>
          </a:p>
          <a:p>
            <a:pPr marL="658368" lvl="2" indent="0">
              <a:buFontTx/>
              <a:buNone/>
            </a:pPr>
            <a:r>
              <a:rPr lang="en-GB" sz="1400" dirty="0" smtClean="0">
                <a:latin typeface="Comic Sans MS" panose="030F0702030302020204" pitchFamily="66" charset="0"/>
              </a:rPr>
              <a:t>Build into daily routines like walking or cycling to school</a:t>
            </a:r>
          </a:p>
          <a:p>
            <a:pPr marL="658368" lvl="2" indent="0">
              <a:buFontTx/>
              <a:buNone/>
            </a:pPr>
            <a:r>
              <a:rPr lang="en-GB" sz="1400" dirty="0" smtClean="0">
                <a:latin typeface="Comic Sans MS" panose="030F0702030302020204" pitchFamily="66" charset="0"/>
              </a:rPr>
              <a:t>Children perform better academically (particularly in reading) after 20 </a:t>
            </a:r>
            <a:r>
              <a:rPr lang="en-GB" sz="1400" dirty="0" err="1" smtClean="0">
                <a:latin typeface="Comic Sans MS" panose="030F0702030302020204" pitchFamily="66" charset="0"/>
              </a:rPr>
              <a:t>mins</a:t>
            </a:r>
            <a:r>
              <a:rPr lang="en-GB" sz="1400" dirty="0" smtClean="0">
                <a:latin typeface="Comic Sans MS" panose="030F0702030302020204" pitchFamily="66" charset="0"/>
              </a:rPr>
              <a:t> of walking</a:t>
            </a:r>
          </a:p>
          <a:p>
            <a:pPr marL="285750" indent="-285750">
              <a:buFont typeface="Arial" panose="020B0604020202020204" pitchFamily="34" charset="0"/>
              <a:buChar char="•"/>
            </a:pPr>
            <a:r>
              <a:rPr lang="en-GB" sz="1600" b="0" dirty="0" smtClean="0">
                <a:latin typeface="Comic Sans MS" panose="030F0702030302020204" pitchFamily="66" charset="0"/>
              </a:rPr>
              <a:t> In Coventry in 2016: </a:t>
            </a:r>
          </a:p>
          <a:p>
            <a:pPr marL="658368" lvl="2" indent="0">
              <a:buFontTx/>
              <a:buNone/>
            </a:pPr>
            <a:r>
              <a:rPr lang="en-GB" sz="1400" dirty="0" smtClean="0">
                <a:latin typeface="Comic Sans MS" panose="030F0702030302020204" pitchFamily="66" charset="0"/>
              </a:rPr>
              <a:t>over 50% of primary school children walked to school</a:t>
            </a:r>
          </a:p>
          <a:p>
            <a:pPr marL="658368" lvl="2" indent="0">
              <a:buFontTx/>
              <a:buNone/>
            </a:pPr>
            <a:r>
              <a:rPr lang="en-GB" sz="1400" dirty="0" smtClean="0">
                <a:latin typeface="Comic Sans MS" panose="030F0702030302020204" pitchFamily="66" charset="0"/>
              </a:rPr>
              <a:t>around 35% drove to school – the lowest since pre-2009</a:t>
            </a:r>
          </a:p>
          <a:p>
            <a:pPr marL="285750" indent="-285750">
              <a:buFont typeface="Arial" panose="020B0604020202020204" pitchFamily="34" charset="0"/>
              <a:buChar char="•"/>
            </a:pPr>
            <a:r>
              <a:rPr lang="en-GB" sz="1600" b="1" dirty="0" smtClean="0">
                <a:latin typeface="Comic Sans MS" panose="030F0702030302020204" pitchFamily="66" charset="0"/>
              </a:rPr>
              <a:t> </a:t>
            </a:r>
            <a:r>
              <a:rPr lang="en-GB" sz="1600" b="0" dirty="0" smtClean="0">
                <a:latin typeface="Comic Sans MS" panose="030F0702030302020204" pitchFamily="66" charset="0"/>
              </a:rPr>
              <a:t>By the age of 14, roughly twice as many males as females reach the recommended activity levels</a:t>
            </a:r>
          </a:p>
          <a:p>
            <a:pPr marL="658368" lvl="2" indent="0">
              <a:buFontTx/>
              <a:buNone/>
            </a:pPr>
            <a:r>
              <a:rPr lang="en-GB" sz="1400" dirty="0" smtClean="0">
                <a:latin typeface="Comic Sans MS" panose="030F0702030302020204" pitchFamily="66" charset="0"/>
              </a:rPr>
              <a:t>Girls cite poor experience of school sport and PE as reasons for disengaging</a:t>
            </a:r>
          </a:p>
          <a:p>
            <a:pPr marL="0" indent="0">
              <a:buNone/>
            </a:pPr>
            <a:endParaRPr lang="en-GB" sz="1600" b="1" dirty="0" smtClean="0">
              <a:latin typeface="Comic Sans MS" panose="030F0702030302020204" pitchFamily="66" charset="0"/>
            </a:endParaRPr>
          </a:p>
          <a:p>
            <a:pPr marL="0" indent="0">
              <a:buNone/>
            </a:pPr>
            <a:r>
              <a:rPr lang="en-GB" sz="1600" b="1" dirty="0" smtClean="0">
                <a:latin typeface="Comic Sans MS" panose="030F0702030302020204" pitchFamily="66" charset="0"/>
              </a:rPr>
              <a:t>Whole</a:t>
            </a:r>
            <a:r>
              <a:rPr lang="en-GB" sz="1600" b="1" baseline="0" dirty="0" smtClean="0">
                <a:latin typeface="Comic Sans MS" panose="030F0702030302020204" pitchFamily="66" charset="0"/>
              </a:rPr>
              <a:t> school approach needs:</a:t>
            </a:r>
          </a:p>
          <a:p>
            <a:pPr marL="486918" lvl="1" indent="-285750">
              <a:buFont typeface="Arial" panose="020B0604020202020204" pitchFamily="34" charset="0"/>
              <a:buChar char="•"/>
            </a:pPr>
            <a:r>
              <a:rPr lang="en-GB" sz="1400" dirty="0" smtClean="0">
                <a:latin typeface="Comic Sans MS" panose="030F0702030302020204" pitchFamily="66" charset="0"/>
              </a:rPr>
              <a:t>Clear leadership</a:t>
            </a:r>
          </a:p>
          <a:p>
            <a:pPr marL="486918" lvl="1" indent="-285750">
              <a:buFont typeface="Arial" panose="020B0604020202020204" pitchFamily="34" charset="0"/>
              <a:buChar char="•"/>
            </a:pPr>
            <a:r>
              <a:rPr lang="en-GB" sz="1400" dirty="0" smtClean="0">
                <a:latin typeface="Comic Sans MS" panose="030F0702030302020204" pitchFamily="66" charset="0"/>
              </a:rPr>
              <a:t>Food and physical activity built into the school environment </a:t>
            </a:r>
          </a:p>
          <a:p>
            <a:pPr marL="486918" lvl="1" indent="-285750">
              <a:buFont typeface="Arial" panose="020B0604020202020204" pitchFamily="34" charset="0"/>
              <a:buChar char="•"/>
            </a:pPr>
            <a:r>
              <a:rPr lang="en-GB" sz="1400" dirty="0" smtClean="0">
                <a:latin typeface="Comic Sans MS" panose="030F0702030302020204" pitchFamily="66" charset="0"/>
              </a:rPr>
              <a:t>    and everyday working practices</a:t>
            </a:r>
          </a:p>
          <a:p>
            <a:pPr marL="486918" lvl="1" indent="-285750">
              <a:buFont typeface="Arial" panose="020B0604020202020204" pitchFamily="34" charset="0"/>
              <a:buChar char="•"/>
            </a:pPr>
            <a:r>
              <a:rPr lang="en-GB" sz="1400" dirty="0" smtClean="0">
                <a:latin typeface="Comic Sans MS" panose="030F0702030302020204" pitchFamily="66" charset="0"/>
              </a:rPr>
              <a:t>A range of extra-curricular provision</a:t>
            </a:r>
          </a:p>
          <a:p>
            <a:pPr marL="486918" lvl="1" indent="-285750">
              <a:buFont typeface="Arial" panose="020B0604020202020204" pitchFamily="34" charset="0"/>
              <a:buChar char="•"/>
            </a:pPr>
            <a:r>
              <a:rPr lang="en-GB" sz="1400" dirty="0" smtClean="0">
                <a:latin typeface="Comic Sans MS" panose="030F0702030302020204" pitchFamily="66" charset="0"/>
              </a:rPr>
              <a:t>A curriculum which provides clear education about food and </a:t>
            </a:r>
          </a:p>
          <a:p>
            <a:pPr marL="486918" lvl="1" indent="-285750">
              <a:buFont typeface="Arial" panose="020B0604020202020204" pitchFamily="34" charset="0"/>
              <a:buChar char="•"/>
            </a:pPr>
            <a:r>
              <a:rPr lang="en-GB" sz="1400" dirty="0" smtClean="0">
                <a:latin typeface="Comic Sans MS" panose="030F0702030302020204" pitchFamily="66" charset="0"/>
              </a:rPr>
              <a:t>    exercise</a:t>
            </a:r>
            <a:endParaRPr lang="en-GB" sz="1600" dirty="0" smtClean="0">
              <a:latin typeface="Comic Sans MS" panose="030F0702030302020204" pitchFamily="66" charset="0"/>
            </a:endParaRPr>
          </a:p>
          <a:p>
            <a:pPr marL="285750" indent="-285750">
              <a:buFont typeface="Arial" panose="020B0604020202020204" pitchFamily="34" charset="0"/>
              <a:buChar char="•"/>
            </a:pPr>
            <a:r>
              <a:rPr lang="en-GB" sz="1600" dirty="0" smtClean="0">
                <a:latin typeface="Comic Sans MS" panose="030F0702030302020204" pitchFamily="66" charset="0"/>
              </a:rPr>
              <a:t>Coventry Sports Network is developing a school sports and physical activity strategy to support schools embed physical activity as well as developing talented athletes of the future</a:t>
            </a:r>
          </a:p>
          <a:p>
            <a:pPr marL="285750" indent="-285750">
              <a:buFont typeface="Arial" panose="020B0604020202020204" pitchFamily="34" charset="0"/>
              <a:buChar char="•"/>
            </a:pPr>
            <a:r>
              <a:rPr lang="en-GB" sz="1600" dirty="0" smtClean="0">
                <a:latin typeface="Comic Sans MS" panose="030F0702030302020204" pitchFamily="66" charset="0"/>
              </a:rPr>
              <a:t>The physical school environment is also known to change behaviour</a:t>
            </a:r>
          </a:p>
          <a:p>
            <a:pPr marL="486918" lvl="1" indent="-285750">
              <a:buFont typeface="Arial" panose="020B0604020202020204" pitchFamily="34" charset="0"/>
              <a:buChar char="•"/>
            </a:pPr>
            <a:r>
              <a:rPr lang="en-GB" sz="1400" dirty="0" smtClean="0">
                <a:latin typeface="Comic Sans MS" panose="030F0702030302020204" pitchFamily="66" charset="0"/>
              </a:rPr>
              <a:t>Schemes like painting colourful markings on the playground increase children’s physical play during breaks</a:t>
            </a:r>
          </a:p>
          <a:p>
            <a:pPr marL="0" indent="0">
              <a:buNone/>
            </a:pPr>
            <a:endParaRPr lang="en-GB" sz="1600" b="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smtClean="0">
              <a:latin typeface="Comic Sans MS" panose="030F0702030302020204" pitchFamily="66" charset="0"/>
            </a:endParaRPr>
          </a:p>
          <a:p>
            <a:endParaRPr lang="en-GB" dirty="0"/>
          </a:p>
        </p:txBody>
      </p:sp>
      <p:sp>
        <p:nvSpPr>
          <p:cNvPr id="4" name="Slide Number Placeholder 3"/>
          <p:cNvSpPr>
            <a:spLocks noGrp="1"/>
          </p:cNvSpPr>
          <p:nvPr>
            <p:ph type="sldNum" sz="quarter" idx="10"/>
          </p:nvPr>
        </p:nvSpPr>
        <p:spPr/>
        <p:txBody>
          <a:bodyPr/>
          <a:lstStyle/>
          <a:p>
            <a:fld id="{7F252816-2885-4964-AACB-3B391AC3264D}" type="slidenum">
              <a:rPr lang="en-GB" smtClean="0"/>
              <a:t>8</a:t>
            </a:fld>
            <a:endParaRPr lang="en-GB"/>
          </a:p>
        </p:txBody>
      </p:sp>
    </p:spTree>
    <p:extLst>
      <p:ext uri="{BB962C8B-B14F-4D97-AF65-F5344CB8AC3E}">
        <p14:creationId xmlns:p14="http://schemas.microsoft.com/office/powerpoint/2010/main" val="80810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Parenting: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Comic Sans MS" panose="030F0702030302020204" pitchFamily="66" charset="0"/>
              </a:rPr>
              <a:t>Parental obesity is one of the most accurate predictors of childhood obesity</a:t>
            </a:r>
          </a:p>
          <a:p>
            <a:pPr marL="285750" indent="-285750">
              <a:buFont typeface="Arial" panose="020B0604020202020204" pitchFamily="34" charset="0"/>
              <a:buChar char="•"/>
            </a:pPr>
            <a:r>
              <a:rPr lang="en-GB" sz="1600" dirty="0" smtClean="0">
                <a:latin typeface="Comic Sans MS" panose="030F0702030302020204" pitchFamily="66" charset="0"/>
              </a:rPr>
              <a:t>Parents who adopt healthy lifestyles themselves are better role models and encourage greater levels of healthy eating and physical activity in their children </a:t>
            </a:r>
          </a:p>
          <a:p>
            <a:pPr marL="285750" indent="-285750">
              <a:buFont typeface="Arial" panose="020B0604020202020204" pitchFamily="34" charset="0"/>
              <a:buChar char="•"/>
            </a:pPr>
            <a:r>
              <a:rPr lang="en-GB" sz="1600" dirty="0" smtClean="0">
                <a:latin typeface="Comic Sans MS" panose="030F0702030302020204" pitchFamily="66" charset="0"/>
              </a:rPr>
              <a:t>Coventry’s </a:t>
            </a:r>
            <a:r>
              <a:rPr lang="en-GB" sz="1600" b="1" dirty="0" smtClean="0">
                <a:latin typeface="Comic Sans MS" panose="030F0702030302020204" pitchFamily="66" charset="0"/>
              </a:rPr>
              <a:t>Triple P parenting programme</a:t>
            </a:r>
            <a:r>
              <a:rPr lang="en-GB" sz="1600" dirty="0" smtClean="0">
                <a:latin typeface="Comic Sans MS" panose="030F0702030302020204" pitchFamily="66" charset="0"/>
              </a:rPr>
              <a:t> h</a:t>
            </a:r>
            <a:r>
              <a:rPr lang="en-GB" sz="1400" dirty="0" smtClean="0">
                <a:latin typeface="Comic Sans MS" panose="030F0702030302020204" pitchFamily="66" charset="0"/>
              </a:rPr>
              <a:t>elps hundreds of families every year</a:t>
            </a:r>
            <a:r>
              <a:rPr lang="en-GB" sz="1200" dirty="0" smtClean="0">
                <a:latin typeface="Comic Sans MS" panose="030F0702030302020204" pitchFamily="66" charset="0"/>
              </a:rPr>
              <a:t>:</a:t>
            </a:r>
          </a:p>
          <a:p>
            <a:pPr marL="486918" lvl="1" indent="-285750">
              <a:buFont typeface="Arial" panose="020B0604020202020204" pitchFamily="34" charset="0"/>
              <a:buChar char="•"/>
            </a:pPr>
            <a:r>
              <a:rPr lang="en-GB" sz="1400" dirty="0" smtClean="0">
                <a:latin typeface="Comic Sans MS" panose="030F0702030302020204" pitchFamily="66" charset="0"/>
              </a:rPr>
              <a:t> Improves the way parents relate to their children</a:t>
            </a:r>
          </a:p>
          <a:p>
            <a:pPr marL="486918" lvl="1" indent="-285750">
              <a:buFont typeface="Arial" panose="020B0604020202020204" pitchFamily="34" charset="0"/>
              <a:buChar char="•"/>
            </a:pPr>
            <a:r>
              <a:rPr lang="en-GB" sz="1400" dirty="0" smtClean="0">
                <a:latin typeface="Comic Sans MS" panose="030F0702030302020204" pitchFamily="66" charset="0"/>
              </a:rPr>
              <a:t>Supports families with specific food issues like establishing meal routines and tackling fussy eating</a:t>
            </a:r>
          </a:p>
          <a:p>
            <a:pPr marL="201168" lvl="1" indent="0">
              <a:buFont typeface="Arial" panose="020B0604020202020204" pitchFamily="34" charset="0"/>
              <a:buNone/>
            </a:pPr>
            <a:endParaRPr lang="en-GB" sz="1400" dirty="0" smtClean="0">
              <a:latin typeface="Comic Sans MS" panose="030F0702030302020204" pitchFamily="66" charset="0"/>
            </a:endParaRPr>
          </a:p>
          <a:p>
            <a:pPr marL="0" lvl="0" indent="-256032">
              <a:buFont typeface="Arial" panose="020B0604020202020204" pitchFamily="34" charset="0"/>
              <a:buNone/>
            </a:pPr>
            <a:r>
              <a:rPr lang="en-GB" sz="1400" b="1" dirty="0" smtClean="0">
                <a:latin typeface="Comic Sans MS" panose="030F0702030302020204" pitchFamily="66" charset="0"/>
              </a:rPr>
              <a:t>Wider</a:t>
            </a:r>
            <a:r>
              <a:rPr lang="en-GB" sz="1400" b="1" baseline="0" dirty="0" smtClean="0">
                <a:latin typeface="Comic Sans MS" panose="030F0702030302020204" pitchFamily="66" charset="0"/>
              </a:rPr>
              <a:t> Community:</a:t>
            </a:r>
            <a:endParaRPr lang="en-GB" sz="1400" dirty="0" smtClean="0">
              <a:latin typeface="Comic Sans MS" panose="030F0702030302020204" pitchFamily="66" charset="0"/>
            </a:endParaRPr>
          </a:p>
          <a:p>
            <a:pPr marL="285750" indent="-285750">
              <a:buFont typeface="Arial" panose="020B0604020202020204" pitchFamily="34" charset="0"/>
              <a:buChar char="•"/>
            </a:pPr>
            <a:r>
              <a:rPr lang="en-GB" sz="1600" dirty="0" smtClean="0">
                <a:latin typeface="Comic Sans MS" panose="030F0702030302020204" pitchFamily="66" charset="0"/>
              </a:rPr>
              <a:t>As children get older, the environment and peers become more influential</a:t>
            </a:r>
          </a:p>
          <a:p>
            <a:pPr marL="285750" indent="-285750">
              <a:buFont typeface="Arial" panose="020B0604020202020204" pitchFamily="34" charset="0"/>
              <a:buChar char="•"/>
            </a:pPr>
            <a:r>
              <a:rPr lang="en-GB" sz="1600" dirty="0" smtClean="0">
                <a:latin typeface="Comic Sans MS" panose="030F0702030302020204" pitchFamily="66" charset="0"/>
              </a:rPr>
              <a:t>Peer pressure and social norms have a powerful influence on children’s decisions to be active and eat well</a:t>
            </a:r>
          </a:p>
          <a:p>
            <a:pPr marL="285750" indent="-285750">
              <a:buFont typeface="Arial" panose="020B0604020202020204" pitchFamily="34" charset="0"/>
              <a:buChar char="•"/>
            </a:pPr>
            <a:r>
              <a:rPr lang="en-GB" sz="1600" dirty="0" smtClean="0">
                <a:latin typeface="Comic Sans MS" panose="030F0702030302020204" pitchFamily="66" charset="0"/>
              </a:rPr>
              <a:t>Studies show that school-age friends tend to have similar eating and exercise habits and are more likely to have a similar BMI </a:t>
            </a:r>
            <a:r>
              <a:rPr lang="en-GB" sz="1600" baseline="-25000" dirty="0" smtClean="0"/>
              <a:t>2</a:t>
            </a:r>
          </a:p>
          <a:p>
            <a:pPr marL="285750" indent="-285750">
              <a:buFont typeface="Arial" panose="020B0604020202020204" pitchFamily="34" charset="0"/>
              <a:buChar char="•"/>
            </a:pPr>
            <a:r>
              <a:rPr lang="en-GB" sz="1600" dirty="0" smtClean="0">
                <a:latin typeface="Comic Sans MS" panose="030F0702030302020204" pitchFamily="66" charset="0"/>
              </a:rPr>
              <a:t>Children with positive friendships are more physically active but – unless healthy eating is common among their peers – are also more likely to eat </a:t>
            </a:r>
            <a:r>
              <a:rPr lang="en-GB" sz="1600" b="1" dirty="0" smtClean="0">
                <a:latin typeface="Comic Sans MS" panose="030F0702030302020204" pitchFamily="66" charset="0"/>
              </a:rPr>
              <a:t>more</a:t>
            </a:r>
          </a:p>
          <a:p>
            <a:pPr marL="285750" indent="-285750">
              <a:buFont typeface="Arial" panose="020B0604020202020204" pitchFamily="34" charset="0"/>
              <a:buChar char="•"/>
            </a:pPr>
            <a:r>
              <a:rPr lang="en-GB" sz="1600" dirty="0" smtClean="0">
                <a:latin typeface="Comic Sans MS" panose="030F0702030302020204" pitchFamily="66" charset="0"/>
              </a:rPr>
              <a:t>Being alone, or struggling to “fit in” (which is often the case for overweight children) deters young people from being more physically active</a:t>
            </a:r>
          </a:p>
          <a:p>
            <a:pPr marL="0" lvl="0" indent="-256032">
              <a:buFont typeface="Arial" panose="020B0604020202020204" pitchFamily="34" charset="0"/>
              <a:buNone/>
            </a:pPr>
            <a:endParaRPr lang="en-GB" sz="1600" dirty="0" smtClean="0">
              <a:latin typeface="Comic Sans MS" panose="030F0702030302020204" pitchFamily="66"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Ref: 2. Fletcher et al, (2011) “You are what you eat: systematic review of social network analyses of young people’s behaviours and bodyweight”</a:t>
            </a:r>
            <a:endParaRPr lang="en-GB" dirty="0" smtClean="0"/>
          </a:p>
          <a:p>
            <a:endParaRPr lang="en-GB" b="1" dirty="0" smtClean="0"/>
          </a:p>
          <a:p>
            <a:r>
              <a:rPr lang="en-GB" b="1" dirty="0" smtClean="0"/>
              <a:t>Health</a:t>
            </a:r>
            <a:r>
              <a:rPr lang="en-GB" b="1" baseline="0" dirty="0" smtClean="0"/>
              <a:t> literacy and health information:</a:t>
            </a:r>
          </a:p>
          <a:p>
            <a:pPr marL="285750" indent="-285750">
              <a:buFont typeface="Arial" panose="020B0604020202020204" pitchFamily="34" charset="0"/>
              <a:buChar char="•"/>
            </a:pPr>
            <a:r>
              <a:rPr lang="en-GB" sz="1600" dirty="0" smtClean="0">
                <a:latin typeface="Comic Sans MS" panose="030F0702030302020204" pitchFamily="66" charset="0"/>
              </a:rPr>
              <a:t>Health advice is often complicated and difficult to understand</a:t>
            </a:r>
          </a:p>
          <a:p>
            <a:pPr marL="285750" indent="-285750">
              <a:buFont typeface="Arial" panose="020B0604020202020204" pitchFamily="34" charset="0"/>
              <a:buChar char="•"/>
            </a:pPr>
            <a:r>
              <a:rPr lang="en-GB" sz="1600" dirty="0" smtClean="0">
                <a:latin typeface="Comic Sans MS" panose="030F0702030302020204" pitchFamily="66" charset="0"/>
              </a:rPr>
              <a:t>4 in 10 working age adults have poor health literacy</a:t>
            </a:r>
          </a:p>
          <a:p>
            <a:pPr marL="486918" lvl="1" indent="-285750">
              <a:buFont typeface="Arial" panose="020B0604020202020204" pitchFamily="34" charset="0"/>
              <a:buChar char="•"/>
            </a:pPr>
            <a:r>
              <a:rPr lang="en-GB" sz="1400" dirty="0" smtClean="0">
                <a:latin typeface="Comic Sans MS" panose="030F0702030302020204" pitchFamily="66" charset="0"/>
              </a:rPr>
              <a:t>More prevalent in areas of high socio-economic deprivation</a:t>
            </a:r>
            <a:r>
              <a:rPr lang="en-GB" sz="1400" baseline="-25000" dirty="0" smtClean="0">
                <a:latin typeface="Comic Sans MS" panose="030F0702030302020204" pitchFamily="66" charset="0"/>
              </a:rPr>
              <a:t>3</a:t>
            </a:r>
          </a:p>
          <a:p>
            <a:pPr marL="285750" indent="-285750">
              <a:buFont typeface="Arial" panose="020B0604020202020204" pitchFamily="34" charset="0"/>
              <a:buChar char="•"/>
            </a:pPr>
            <a:r>
              <a:rPr lang="en-GB" sz="1600" dirty="0" smtClean="0">
                <a:latin typeface="Comic Sans MS" panose="030F0702030302020204" pitchFamily="66" charset="0"/>
              </a:rPr>
              <a:t>The numeracy and literacy skills to understand food labelling are poorest in our most deprived areas, where levels of childhood obesity are highest</a:t>
            </a:r>
          </a:p>
          <a:p>
            <a:pPr marL="285750" indent="-285750">
              <a:buFont typeface="Arial" panose="020B0604020202020204" pitchFamily="34" charset="0"/>
              <a:buChar char="•"/>
            </a:pPr>
            <a:r>
              <a:rPr lang="en-GB" sz="1600" dirty="0" smtClean="0">
                <a:latin typeface="Comic Sans MS" panose="030F0702030302020204" pitchFamily="66" charset="0"/>
              </a:rPr>
              <a:t>Compounded by the fact that people are increasingly likely to under-report their calorie intake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Ref 3: </a:t>
            </a:r>
            <a:r>
              <a:rPr lang="en-GB" dirty="0" err="1" smtClean="0"/>
              <a:t>PHE</a:t>
            </a:r>
            <a:r>
              <a:rPr lang="en-GB" dirty="0" smtClean="0"/>
              <a:t> (2015)</a:t>
            </a:r>
            <a:r>
              <a:rPr lang="en-GB" baseline="0" dirty="0" smtClean="0"/>
              <a:t> “Improving health literacy to reduce inequalities”</a:t>
            </a:r>
            <a:endParaRPr lang="en-GB" dirty="0" smtClean="0"/>
          </a:p>
          <a:p>
            <a:pPr marL="0" indent="0">
              <a:buFont typeface="Arial" panose="020B0604020202020204" pitchFamily="34" charset="0"/>
              <a:buNone/>
            </a:pPr>
            <a:endParaRPr lang="en-GB" sz="1600" dirty="0" smtClean="0">
              <a:latin typeface="Comic Sans MS" panose="030F0702030302020204" pitchFamily="66" charset="0"/>
            </a:endParaRPr>
          </a:p>
          <a:p>
            <a:pPr marL="0" indent="0">
              <a:buFont typeface="Arial" panose="020B0604020202020204" pitchFamily="34" charset="0"/>
              <a:buNone/>
            </a:pPr>
            <a:r>
              <a:rPr lang="en-GB" sz="1600" b="1" dirty="0" smtClean="0">
                <a:latin typeface="Comic Sans MS" panose="030F0702030302020204" pitchFamily="66" charset="0"/>
              </a:rPr>
              <a:t>Food poverty:</a:t>
            </a:r>
          </a:p>
          <a:p>
            <a:pPr marL="285750" indent="-285750">
              <a:buFont typeface="Arial" panose="020B0604020202020204" pitchFamily="34" charset="0"/>
              <a:buChar char="•"/>
            </a:pPr>
            <a:r>
              <a:rPr lang="en-GB" sz="1600" dirty="0" smtClean="0">
                <a:latin typeface="Comic Sans MS" panose="030F0702030302020204" pitchFamily="66" charset="0"/>
              </a:rPr>
              <a:t>UK households spend less than £1 in £10 on food – within the EU, only Luxembourg spends less</a:t>
            </a:r>
          </a:p>
          <a:p>
            <a:pPr marL="285750" indent="-285750">
              <a:buFont typeface="Arial" panose="020B0604020202020204" pitchFamily="34" charset="0"/>
              <a:buChar char="•"/>
            </a:pPr>
            <a:r>
              <a:rPr lang="en-GB" sz="1600" dirty="0" smtClean="0">
                <a:latin typeface="Comic Sans MS" panose="030F0702030302020204" pitchFamily="66" charset="0"/>
              </a:rPr>
              <a:t>However the poorest 10% people in the UK spend nearly twice as much of their household income on food as the most affluent 10% (15.4% vs 8.3%)</a:t>
            </a:r>
          </a:p>
          <a:p>
            <a:pPr marL="285750" indent="-285750">
              <a:buFont typeface="Arial" panose="020B0604020202020204" pitchFamily="34" charset="0"/>
              <a:buChar char="•"/>
            </a:pPr>
            <a:r>
              <a:rPr lang="en-GB" sz="1600" dirty="0" smtClean="0">
                <a:latin typeface="Comic Sans MS" panose="030F0702030302020204" pitchFamily="66" charset="0"/>
              </a:rPr>
              <a:t>Studies show that poorer families rely on very cheap food that is unlikely to contribute towards a healthy diet</a:t>
            </a:r>
            <a:r>
              <a:rPr lang="en-GB" sz="1600" baseline="-25000" dirty="0" smtClean="0">
                <a:latin typeface="Comic Sans MS" panose="030F0702030302020204" pitchFamily="66" charset="0"/>
              </a:rPr>
              <a:t>4</a:t>
            </a:r>
          </a:p>
          <a:p>
            <a:pPr marL="285750" indent="-285750">
              <a:buFont typeface="Arial" panose="020B0604020202020204" pitchFamily="34" charset="0"/>
              <a:buChar char="•"/>
            </a:pPr>
            <a:r>
              <a:rPr lang="en-GB" sz="1600" dirty="0" smtClean="0">
                <a:latin typeface="Comic Sans MS" panose="030F0702030302020204" pitchFamily="66" charset="0"/>
              </a:rPr>
              <a:t> Schemes to help provide healthy food:</a:t>
            </a:r>
          </a:p>
          <a:p>
            <a:pPr marL="486918" lvl="1" indent="-285750">
              <a:buFont typeface="Arial" panose="020B0604020202020204" pitchFamily="34" charset="0"/>
              <a:buChar char="•"/>
            </a:pPr>
            <a:r>
              <a:rPr lang="en-GB" sz="1400" dirty="0" smtClean="0">
                <a:latin typeface="Comic Sans MS" panose="030F0702030302020204" pitchFamily="66" charset="0"/>
              </a:rPr>
              <a:t>Healthy start vouchers: for spend on milk, fresh and frozen fruit and veg</a:t>
            </a:r>
          </a:p>
          <a:p>
            <a:pPr marL="486918" lvl="1" indent="-285750">
              <a:buFont typeface="Arial" panose="020B0604020202020204" pitchFamily="34" charset="0"/>
              <a:buChar char="•"/>
            </a:pPr>
            <a:r>
              <a:rPr lang="en-GB" sz="1400" dirty="0" smtClean="0">
                <a:latin typeface="Comic Sans MS" panose="030F0702030302020204" pitchFamily="66" charset="0"/>
              </a:rPr>
              <a:t>Supermarkets offer “wonky” fruit and veg at lower prices</a:t>
            </a:r>
          </a:p>
          <a:p>
            <a:pPr marL="486918" lvl="1" indent="-285750">
              <a:buFont typeface="Arial" panose="020B0604020202020204" pitchFamily="34" charset="0"/>
              <a:buChar char="•"/>
            </a:pPr>
            <a:r>
              <a:rPr lang="en-GB" sz="1400" dirty="0" smtClean="0">
                <a:latin typeface="Comic Sans MS" panose="030F0702030302020204" pitchFamily="66" charset="0"/>
              </a:rPr>
              <a:t>“Cook and Eat Well”: free 9-week ‘cooking from scratch’ courses aimed at those experiencing food poverty across Coventry.  381 people completed the course in 2015/16</a:t>
            </a:r>
          </a:p>
          <a:p>
            <a:pPr marL="486918" lvl="1" indent="-285750">
              <a:buFont typeface="Arial" panose="020B0604020202020204" pitchFamily="34" charset="0"/>
              <a:buChar char="•"/>
            </a:pPr>
            <a:r>
              <a:rPr lang="en-GB" sz="1400" dirty="0" smtClean="0">
                <a:latin typeface="Comic Sans MS" panose="030F0702030302020204" pitchFamily="66" charset="0"/>
              </a:rPr>
              <a:t>Food banks</a:t>
            </a:r>
          </a:p>
          <a:p>
            <a:pPr marL="0" lvl="0" indent="-256032">
              <a:buFont typeface="Arial" panose="020B0604020202020204" pitchFamily="34" charset="0"/>
              <a:buChar char="•"/>
            </a:pPr>
            <a:r>
              <a:rPr lang="en-GB" dirty="0" smtClean="0"/>
              <a:t>There is some evidence that the buoyant local economy</a:t>
            </a:r>
            <a:r>
              <a:rPr lang="en-GB" baseline="0" dirty="0" smtClean="0"/>
              <a:t> of recent years has reduced the scale of food poverty.  Food banks fed 15 814 in 15/16 and are expected to feed considerably fewer this year</a:t>
            </a:r>
            <a:endParaRPr lang="en-GB" dirty="0" smtClean="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smtClean="0"/>
              <a:t>Ref: 4. Food Research Collaboration, (2014), “UK food prices: cooling or bubbling”</a:t>
            </a:r>
          </a:p>
          <a:p>
            <a:pPr marL="0" indent="0">
              <a:buFont typeface="Arial" panose="020B0604020202020204" pitchFamily="34" charset="0"/>
              <a:buNone/>
            </a:pPr>
            <a:endParaRPr lang="en-GB" sz="1600" b="1" dirty="0" smtClean="0">
              <a:latin typeface="Comic Sans MS" panose="030F0702030302020204" pitchFamily="66" charset="0"/>
            </a:endParaRPr>
          </a:p>
          <a:p>
            <a:pPr marL="0" indent="0">
              <a:buFont typeface="Arial" panose="020B0604020202020204" pitchFamily="34" charset="0"/>
              <a:buNone/>
            </a:pPr>
            <a:endParaRPr lang="en-GB" b="1" baseline="0" dirty="0" smtClean="0"/>
          </a:p>
          <a:p>
            <a:endParaRPr lang="en-GB" b="1" dirty="0" smtClean="0"/>
          </a:p>
        </p:txBody>
      </p:sp>
      <p:sp>
        <p:nvSpPr>
          <p:cNvPr id="4" name="Slide Number Placeholder 3"/>
          <p:cNvSpPr>
            <a:spLocks noGrp="1"/>
          </p:cNvSpPr>
          <p:nvPr>
            <p:ph type="sldNum" sz="quarter" idx="10"/>
          </p:nvPr>
        </p:nvSpPr>
        <p:spPr/>
        <p:txBody>
          <a:bodyPr/>
          <a:lstStyle/>
          <a:p>
            <a:fld id="{7F252816-2885-4964-AACB-3B391AC3264D}" type="slidenum">
              <a:rPr lang="en-GB" smtClean="0"/>
              <a:t>9</a:t>
            </a:fld>
            <a:endParaRPr lang="en-GB"/>
          </a:p>
        </p:txBody>
      </p:sp>
    </p:spTree>
    <p:extLst>
      <p:ext uri="{BB962C8B-B14F-4D97-AF65-F5344CB8AC3E}">
        <p14:creationId xmlns:p14="http://schemas.microsoft.com/office/powerpoint/2010/main" val="89443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5BF84B-0DD8-46EA-AE89-B548DEFC04EF}"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201302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5BF84B-0DD8-46EA-AE89-B548DEFC04EF}"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352570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5BF84B-0DD8-46EA-AE89-B548DEFC04EF}"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419043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5BF84B-0DD8-46EA-AE89-B548DEFC04EF}"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5159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BF84B-0DD8-46EA-AE89-B548DEFC04EF}"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428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5BF84B-0DD8-46EA-AE89-B548DEFC04EF}"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30768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5BF84B-0DD8-46EA-AE89-B548DEFC04EF}" type="datetimeFigureOut">
              <a:rPr lang="en-GB" smtClean="0"/>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270221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5BF84B-0DD8-46EA-AE89-B548DEFC04EF}" type="datetimeFigureOut">
              <a:rPr lang="en-GB" smtClean="0"/>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140723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BF84B-0DD8-46EA-AE89-B548DEFC04EF}" type="datetimeFigureOut">
              <a:rPr lang="en-GB" smtClean="0"/>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41916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BF84B-0DD8-46EA-AE89-B548DEFC04EF}"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85782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BF84B-0DD8-46EA-AE89-B548DEFC04EF}"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B5352-2744-45AC-995A-FED80D7D162D}" type="slidenum">
              <a:rPr lang="en-GB" smtClean="0"/>
              <a:t>‹#›</a:t>
            </a:fld>
            <a:endParaRPr lang="en-GB"/>
          </a:p>
        </p:txBody>
      </p:sp>
    </p:spTree>
    <p:extLst>
      <p:ext uri="{BB962C8B-B14F-4D97-AF65-F5344CB8AC3E}">
        <p14:creationId xmlns:p14="http://schemas.microsoft.com/office/powerpoint/2010/main" val="173974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BF84B-0DD8-46EA-AE89-B548DEFC04EF}" type="datetimeFigureOut">
              <a:rPr lang="en-GB" smtClean="0"/>
              <a:t>19/04/2017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B5352-2744-45AC-995A-FED80D7D162D}" type="slidenum">
              <a:rPr lang="en-GB" smtClean="0"/>
              <a:t>‹#›</a:t>
            </a:fld>
            <a:endParaRPr lang="en-GB"/>
          </a:p>
        </p:txBody>
      </p:sp>
    </p:spTree>
    <p:extLst>
      <p:ext uri="{BB962C8B-B14F-4D97-AF65-F5344CB8AC3E}">
        <p14:creationId xmlns:p14="http://schemas.microsoft.com/office/powerpoint/2010/main" val="1749929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8.jpeg"/><Relationship Id="rId10" Type="http://schemas.microsoft.com/office/2007/relationships/diagramDrawing" Target="../diagrams/drawing1.xml"/><Relationship Id="rId4" Type="http://schemas.openxmlformats.org/officeDocument/2006/relationships/image" Target="../media/image27.jpe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1.jpg"/><Relationship Id="rId4" Type="http://schemas.openxmlformats.org/officeDocument/2006/relationships/hyperlink" Target="http://www.coventry.gov.uk/shapeupcovent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48779" y="5457825"/>
            <a:ext cx="928889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solidFill>
                <a:srgbClr val="17375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a:p>
        </p:txBody>
      </p:sp>
      <p:pic>
        <p:nvPicPr>
          <p:cNvPr id="6" name="Picture 5"/>
          <p:cNvPicPr>
            <a:picLocks noChangeAspect="1"/>
          </p:cNvPicPr>
          <p:nvPr/>
        </p:nvPicPr>
        <p:blipFill>
          <a:blip r:embed="rId3"/>
          <a:stretch>
            <a:fillRect/>
          </a:stretch>
        </p:blipFill>
        <p:spPr>
          <a:xfrm>
            <a:off x="1" y="0"/>
            <a:ext cx="9192778" cy="6857999"/>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23615"/>
            <a:ext cx="9192779"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13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Physical activity environment</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txBox="1">
            <a:spLocks/>
          </p:cNvSpPr>
          <p:nvPr/>
        </p:nvSpPr>
        <p:spPr>
          <a:xfrm>
            <a:off x="445647" y="1604414"/>
            <a:ext cx="4090258" cy="34810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700" dirty="0">
                <a:latin typeface="Comic Sans MS" panose="030F0702030302020204" pitchFamily="66" charset="0"/>
              </a:rPr>
              <a:t>Enabling and encouraging active travel particularly to and from </a:t>
            </a:r>
            <a:r>
              <a:rPr lang="en-GB" sz="1700" dirty="0" smtClean="0">
                <a:latin typeface="Comic Sans MS" panose="030F0702030302020204" pitchFamily="66" charset="0"/>
              </a:rPr>
              <a:t>school</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084" y="1640510"/>
            <a:ext cx="3749218" cy="2630701"/>
          </a:xfrm>
          <a:prstGeom prst="rect">
            <a:avLst/>
          </a:prstGeom>
        </p:spPr>
      </p:pic>
      <p:sp>
        <p:nvSpPr>
          <p:cNvPr id="9" name="Content Placeholder 5"/>
          <p:cNvSpPr txBox="1">
            <a:spLocks/>
          </p:cNvSpPr>
          <p:nvPr/>
        </p:nvSpPr>
        <p:spPr>
          <a:xfrm>
            <a:off x="4764670" y="4799295"/>
            <a:ext cx="4018383" cy="5804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700" dirty="0" smtClean="0">
                <a:latin typeface="Comic Sans MS" panose="030F0702030302020204" pitchFamily="66" charset="0"/>
              </a:rPr>
              <a:t>Ensuring </a:t>
            </a:r>
            <a:r>
              <a:rPr lang="en-GB" sz="1700" dirty="0">
                <a:latin typeface="Comic Sans MS" panose="030F0702030302020204" pitchFamily="66" charset="0"/>
              </a:rPr>
              <a:t>there are places for exercise indoors and outdoors</a:t>
            </a:r>
          </a:p>
          <a:p>
            <a:endParaRPr lang="en-GB" sz="1700" dirty="0">
              <a:latin typeface="Comic Sans MS" panose="030F0702030302020204" pitchFamily="66" charset="0"/>
            </a:endParaRPr>
          </a:p>
          <a:p>
            <a:endParaRPr lang="en-GB" sz="1700" dirty="0">
              <a:latin typeface="Comic Sans MS" panose="030F0702030302020204" pitchFamily="66" charset="0"/>
            </a:endParaRPr>
          </a:p>
          <a:p>
            <a:endParaRPr lang="en-GB" sz="1800" dirty="0"/>
          </a:p>
          <a:p>
            <a:endParaRPr lang="en-GB" sz="1700" dirty="0" smtClean="0">
              <a:latin typeface="Comic Sans MS" panose="030F0702030302020204" pitchFamily="66" charset="0"/>
            </a:endParaRPr>
          </a:p>
          <a:p>
            <a:endParaRPr lang="en-GB" sz="1700" dirty="0" smtClean="0">
              <a:latin typeface="Comic Sans MS" panose="030F0702030302020204" pitchFamily="66" charset="0"/>
            </a:endParaRPr>
          </a:p>
          <a:p>
            <a:endParaRPr lang="en-GB"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5219"/>
          <a:stretch/>
        </p:blipFill>
        <p:spPr>
          <a:xfrm>
            <a:off x="439508" y="2418347"/>
            <a:ext cx="4096397" cy="2961388"/>
          </a:xfrm>
          <a:prstGeom prst="rect">
            <a:avLst/>
          </a:prstGeom>
        </p:spPr>
      </p:pic>
    </p:spTree>
    <p:extLst>
      <p:ext uri="{BB962C8B-B14F-4D97-AF65-F5344CB8AC3E}">
        <p14:creationId xmlns:p14="http://schemas.microsoft.com/office/powerpoint/2010/main" val="615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449" y="1977998"/>
            <a:ext cx="2537007" cy="2605576"/>
          </a:xfrm>
          <a:prstGeom prst="rect">
            <a:avLst/>
          </a:prstGeom>
        </p:spPr>
      </p:pic>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Food environment</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821" y="1175951"/>
            <a:ext cx="4847002" cy="4216176"/>
          </a:xfrm>
          <a:prstGeom prst="rect">
            <a:avLst/>
          </a:prstGeom>
        </p:spPr>
      </p:pic>
      <p:sp>
        <p:nvSpPr>
          <p:cNvPr id="7" name="Content Placeholder 2"/>
          <p:cNvSpPr txBox="1">
            <a:spLocks/>
          </p:cNvSpPr>
          <p:nvPr/>
        </p:nvSpPr>
        <p:spPr>
          <a:xfrm>
            <a:off x="1932133" y="5547609"/>
            <a:ext cx="5517129" cy="451289"/>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smtClean="0">
                <a:latin typeface="Comic Sans MS" panose="030F0702030302020204" pitchFamily="66" charset="0"/>
              </a:rPr>
              <a:t>School proximity to fast-food outlets in Coventry</a:t>
            </a:r>
            <a:endParaRPr lang="en-GB" dirty="0">
              <a:latin typeface="Comic Sans MS" panose="030F0702030302020204" pitchFamily="66" charset="0"/>
            </a:endParaRPr>
          </a:p>
          <a:p>
            <a:pPr marL="0" indent="0">
              <a:buNone/>
            </a:pPr>
            <a:endParaRPr lang="en-GB" sz="1600" dirty="0">
              <a:latin typeface="Comic Sans MS" panose="030F0702030302020204" pitchFamily="66" charset="0"/>
            </a:endParaRPr>
          </a:p>
        </p:txBody>
      </p:sp>
    </p:spTree>
    <p:extLst>
      <p:ext uri="{BB962C8B-B14F-4D97-AF65-F5344CB8AC3E}">
        <p14:creationId xmlns:p14="http://schemas.microsoft.com/office/powerpoint/2010/main" val="3924908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Treatment</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43737" y="2448989"/>
            <a:ext cx="4266909" cy="2385268"/>
          </a:xfrm>
          <a:prstGeom prst="rect">
            <a:avLst/>
          </a:prstGeom>
          <a:noFill/>
        </p:spPr>
        <p:txBody>
          <a:bodyPr wrap="square" rtlCol="0">
            <a:spAutoFit/>
          </a:bodyPr>
          <a:lstStyle/>
          <a:p>
            <a:pPr marL="201168" lvl="1">
              <a:lnSpc>
                <a:spcPct val="90000"/>
              </a:lnSpc>
              <a:spcBef>
                <a:spcPts val="200"/>
              </a:spcBef>
              <a:spcAft>
                <a:spcPts val="400"/>
              </a:spcAft>
              <a:buClr>
                <a:schemeClr val="accent1"/>
              </a:buClr>
            </a:pPr>
            <a:r>
              <a:rPr lang="en-GB" sz="1600" i="1" dirty="0">
                <a:solidFill>
                  <a:schemeClr val="tx1">
                    <a:lumMod val="75000"/>
                    <a:lumOff val="25000"/>
                  </a:schemeClr>
                </a:solidFill>
                <a:latin typeface="Comic Sans MS" panose="030F0702030302020204" pitchFamily="66" charset="0"/>
              </a:rPr>
              <a:t>“I found the programme life changing in the way that I think about nutrition and exercise.  I feel motivated and empowered that I can change my health and become healthy.  They created an atmosphere of learning and encouragement…very welcoming, approachable and fun</a:t>
            </a:r>
            <a:r>
              <a:rPr lang="en-GB" sz="1600" dirty="0">
                <a:solidFill>
                  <a:schemeClr val="tx1">
                    <a:lumMod val="75000"/>
                    <a:lumOff val="25000"/>
                  </a:schemeClr>
                </a:solidFill>
                <a:latin typeface="Comic Sans MS" panose="030F0702030302020204" pitchFamily="66" charset="0"/>
              </a:rPr>
              <a:t>” </a:t>
            </a:r>
            <a:endParaRPr lang="en-GB" sz="1600" dirty="0" smtClean="0">
              <a:solidFill>
                <a:schemeClr val="tx1">
                  <a:lumMod val="75000"/>
                  <a:lumOff val="25000"/>
                </a:schemeClr>
              </a:solidFill>
              <a:latin typeface="Comic Sans MS" panose="030F0702030302020204" pitchFamily="66" charset="0"/>
            </a:endParaRPr>
          </a:p>
          <a:p>
            <a:pPr marL="201168" lvl="1">
              <a:lnSpc>
                <a:spcPct val="90000"/>
              </a:lnSpc>
              <a:spcBef>
                <a:spcPts val="200"/>
              </a:spcBef>
              <a:spcAft>
                <a:spcPts val="400"/>
              </a:spcAft>
              <a:buClr>
                <a:schemeClr val="accent1"/>
              </a:buClr>
            </a:pPr>
            <a:r>
              <a:rPr lang="en-GB" sz="1600" dirty="0">
                <a:solidFill>
                  <a:schemeClr val="tx1">
                    <a:lumMod val="75000"/>
                    <a:lumOff val="25000"/>
                  </a:schemeClr>
                </a:solidFill>
                <a:latin typeface="Comic Sans MS" panose="030F0702030302020204" pitchFamily="66" charset="0"/>
              </a:rPr>
              <a:t>	</a:t>
            </a:r>
            <a:r>
              <a:rPr lang="en-GB" sz="1600" dirty="0" smtClean="0">
                <a:solidFill>
                  <a:schemeClr val="tx1">
                    <a:lumMod val="75000"/>
                    <a:lumOff val="25000"/>
                  </a:schemeClr>
                </a:solidFill>
                <a:latin typeface="Comic Sans MS" panose="030F0702030302020204" pitchFamily="66" charset="0"/>
              </a:rPr>
              <a:t>				    [</a:t>
            </a:r>
            <a:r>
              <a:rPr lang="en-GB" sz="1600" dirty="0">
                <a:solidFill>
                  <a:schemeClr val="tx1">
                    <a:lumMod val="75000"/>
                    <a:lumOff val="25000"/>
                  </a:schemeClr>
                </a:solidFill>
                <a:latin typeface="Comic Sans MS" panose="030F0702030302020204" pitchFamily="66" charset="0"/>
              </a:rPr>
              <a:t>adult female]</a:t>
            </a:r>
          </a:p>
        </p:txBody>
      </p:sp>
      <p:sp>
        <p:nvSpPr>
          <p:cNvPr id="8" name="Content Placeholder 6"/>
          <p:cNvSpPr txBox="1">
            <a:spLocks/>
          </p:cNvSpPr>
          <p:nvPr/>
        </p:nvSpPr>
        <p:spPr>
          <a:xfrm>
            <a:off x="4372916" y="1642188"/>
            <a:ext cx="4157626" cy="40233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600" dirty="0" smtClean="0">
              <a:latin typeface="Comic Sans MS" panose="030F0702030302020204" pitchFamily="66" charset="0"/>
            </a:endParaRPr>
          </a:p>
          <a:p>
            <a:pPr marL="0" indent="0">
              <a:buNone/>
            </a:pPr>
            <a:r>
              <a:rPr lang="en-GB" sz="1600" b="1" dirty="0" smtClean="0">
                <a:latin typeface="Comic Sans MS" panose="030F0702030302020204" pitchFamily="66" charset="0"/>
              </a:rPr>
              <a:t>Be Active Be Healthy:</a:t>
            </a:r>
          </a:p>
          <a:p>
            <a:pPr marL="201168" lvl="1" indent="0">
              <a:buFont typeface="Arial" panose="020B0604020202020204" pitchFamily="34" charset="0"/>
              <a:buNone/>
            </a:pPr>
            <a:endParaRPr lang="en-GB" sz="1400" dirty="0">
              <a:latin typeface="Comic Sans MS" panose="030F0702030302020204"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56" y="918233"/>
            <a:ext cx="3647445" cy="5105382"/>
          </a:xfrm>
          <a:prstGeom prst="rect">
            <a:avLst/>
          </a:prstGeom>
        </p:spPr>
      </p:pic>
    </p:spTree>
    <p:extLst>
      <p:ext uri="{BB962C8B-B14F-4D97-AF65-F5344CB8AC3E}">
        <p14:creationId xmlns:p14="http://schemas.microsoft.com/office/powerpoint/2010/main" val="110904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5358" y="6183387"/>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16" y="1428532"/>
            <a:ext cx="3448504" cy="22978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29" y="3435351"/>
            <a:ext cx="3471912" cy="2313492"/>
          </a:xfrm>
          <a:prstGeom prst="rect">
            <a:avLst/>
          </a:prstGeom>
        </p:spPr>
      </p:pic>
      <p:sp>
        <p:nvSpPr>
          <p:cNvPr id="13" name="Title 1"/>
          <p:cNvSpPr>
            <a:spLocks noGrp="1"/>
          </p:cNvSpPr>
          <p:nvPr>
            <p:ph type="title"/>
          </p:nvPr>
        </p:nvSpPr>
        <p:spPr>
          <a:xfrm>
            <a:off x="0" y="125760"/>
            <a:ext cx="9144000" cy="1143000"/>
          </a:xfrm>
        </p:spPr>
        <p:txBody>
          <a:bodyPr>
            <a:noAutofit/>
          </a:bodyPr>
          <a:lstStyle/>
          <a:p>
            <a:r>
              <a:rPr lang="en-GB" sz="4000" b="1" dirty="0" smtClean="0">
                <a:solidFill>
                  <a:schemeClr val="tx2">
                    <a:lumMod val="75000"/>
                  </a:schemeClr>
                </a:solidFill>
                <a:latin typeface="Comic Sans MS" panose="030F0702030302020204" pitchFamily="66" charset="0"/>
                <a:cs typeface="Arial" panose="020B0604020202020204" pitchFamily="34" charset="0"/>
              </a:rPr>
              <a:t>Coventry Childhood Obesity Alliance</a:t>
            </a:r>
            <a:endParaRPr lang="en-GB" sz="4000" b="1" dirty="0">
              <a:solidFill>
                <a:schemeClr val="tx2">
                  <a:lumMod val="75000"/>
                </a:schemeClr>
              </a:solidFill>
              <a:latin typeface="Comic Sans MS" panose="030F0702030302020204" pitchFamily="66"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031633232"/>
              </p:ext>
            </p:extLst>
          </p:nvPr>
        </p:nvGraphicFramePr>
        <p:xfrm>
          <a:off x="4299977" y="2014961"/>
          <a:ext cx="4476750" cy="3101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9242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5358" y="6183387"/>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385358" y="168775"/>
            <a:ext cx="8301442" cy="1143000"/>
          </a:xfrm>
          <a:solidFill>
            <a:schemeClr val="bg1"/>
          </a:solidFill>
        </p:spPr>
        <p:txBody>
          <a:bodyPr>
            <a:noAutofit/>
          </a:bodyPr>
          <a:lstStyle/>
          <a:p>
            <a:r>
              <a:rPr lang="en-GB" sz="3600" b="1" dirty="0">
                <a:solidFill>
                  <a:schemeClr val="tx2">
                    <a:lumMod val="75000"/>
                  </a:schemeClr>
                </a:solidFill>
                <a:latin typeface="Comic Sans MS" panose="030F0702030302020204" pitchFamily="66" charset="0"/>
                <a:cs typeface="Arial" panose="020B0604020202020204" pitchFamily="34" charset="0"/>
              </a:rPr>
              <a:t>S</a:t>
            </a:r>
            <a:r>
              <a:rPr lang="en-GB" sz="3600" b="1" dirty="0" smtClean="0">
                <a:solidFill>
                  <a:schemeClr val="tx2">
                    <a:lumMod val="75000"/>
                  </a:schemeClr>
                </a:solidFill>
                <a:latin typeface="Comic Sans MS" panose="030F0702030302020204" pitchFamily="66" charset="0"/>
                <a:cs typeface="Arial" panose="020B0604020202020204" pitchFamily="34" charset="0"/>
              </a:rPr>
              <a:t>cope of the Alliance – a Whole System </a:t>
            </a:r>
            <a:r>
              <a:rPr lang="en-GB" sz="3600" b="1" dirty="0">
                <a:solidFill>
                  <a:schemeClr val="tx2">
                    <a:lumMod val="75000"/>
                  </a:schemeClr>
                </a:solidFill>
                <a:latin typeface="Comic Sans MS" panose="030F0702030302020204" pitchFamily="66" charset="0"/>
                <a:cs typeface="Arial" panose="020B0604020202020204" pitchFamily="34" charset="0"/>
              </a:rPr>
              <a:t>A</a:t>
            </a:r>
            <a:r>
              <a:rPr lang="en-GB" sz="3600" b="1" dirty="0" smtClean="0">
                <a:solidFill>
                  <a:schemeClr val="tx2">
                    <a:lumMod val="75000"/>
                  </a:schemeClr>
                </a:solidFill>
                <a:latin typeface="Comic Sans MS" panose="030F0702030302020204" pitchFamily="66" charset="0"/>
                <a:cs typeface="Arial" panose="020B0604020202020204" pitchFamily="34" charset="0"/>
              </a:rPr>
              <a:t>pproach</a:t>
            </a:r>
            <a:endParaRPr lang="en-GB" sz="3600" b="1" dirty="0">
              <a:solidFill>
                <a:schemeClr val="tx2">
                  <a:lumMod val="75000"/>
                </a:schemeClr>
              </a:solidFill>
              <a:latin typeface="Comic Sans MS" panose="030F0702030302020204" pitchFamily="66"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988" y="1293986"/>
            <a:ext cx="5200707" cy="5088260"/>
          </a:xfrm>
          <a:prstGeom prst="rect">
            <a:avLst/>
          </a:prstGeom>
        </p:spPr>
      </p:pic>
    </p:spTree>
    <p:extLst>
      <p:ext uri="{BB962C8B-B14F-4D97-AF65-F5344CB8AC3E}">
        <p14:creationId xmlns:p14="http://schemas.microsoft.com/office/powerpoint/2010/main" val="168867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1619" y="4553877"/>
            <a:ext cx="8020762" cy="1200329"/>
          </a:xfrm>
          <a:prstGeom prst="rect">
            <a:avLst/>
          </a:prstGeom>
          <a:noFill/>
        </p:spPr>
        <p:txBody>
          <a:bodyPr wrap="square" rtlCol="0">
            <a:spAutoFit/>
          </a:bodyPr>
          <a:lstStyle/>
          <a:p>
            <a:pPr marL="201168" lvl="1" algn="ctr">
              <a:lnSpc>
                <a:spcPct val="90000"/>
              </a:lnSpc>
              <a:spcBef>
                <a:spcPts val="200"/>
              </a:spcBef>
              <a:spcAft>
                <a:spcPts val="400"/>
              </a:spcAft>
              <a:buClr>
                <a:schemeClr val="accent1"/>
              </a:buClr>
            </a:pPr>
            <a:r>
              <a:rPr lang="en-GB" sz="4000" dirty="0" smtClean="0">
                <a:solidFill>
                  <a:schemeClr val="tx1">
                    <a:lumMod val="75000"/>
                    <a:lumOff val="25000"/>
                  </a:schemeClr>
                </a:solidFill>
                <a:latin typeface="Comic Sans MS" panose="030F0702030302020204" pitchFamily="66" charset="0"/>
              </a:rPr>
              <a:t>What can you do to tackle childhood obesity?</a:t>
            </a:r>
            <a:endParaRPr lang="en-GB" sz="4000" dirty="0">
              <a:solidFill>
                <a:schemeClr val="tx1">
                  <a:lumMod val="75000"/>
                  <a:lumOff val="25000"/>
                </a:schemeClr>
              </a:solidFill>
              <a:latin typeface="Comic Sans MS" panose="030F0702030302020204" pitchFamily="66"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663" y="343321"/>
            <a:ext cx="6112042" cy="4584032"/>
          </a:xfrm>
          <a:prstGeom prst="rect">
            <a:avLst/>
          </a:prstGeom>
        </p:spPr>
      </p:pic>
    </p:spTree>
    <p:extLst>
      <p:ext uri="{BB962C8B-B14F-4D97-AF65-F5344CB8AC3E}">
        <p14:creationId xmlns:p14="http://schemas.microsoft.com/office/powerpoint/2010/main" val="338933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 y="6025738"/>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436688" y="4892040"/>
            <a:ext cx="6030912" cy="1133698"/>
          </a:xfrm>
        </p:spPr>
        <p:txBody>
          <a:bodyPr>
            <a:normAutofit fontScale="90000"/>
          </a:bodyPr>
          <a:lstStyle/>
          <a:p>
            <a:r>
              <a:rPr lang="en-GB" b="0" dirty="0">
                <a:latin typeface="Comic Sans MS" panose="030F0702030302020204" pitchFamily="66" charset="0"/>
              </a:rPr>
              <a:t>The full version of the Shape Up Coventry Annual Report is available at </a:t>
            </a:r>
            <a:r>
              <a:rPr lang="en-GB" u="sng" dirty="0">
                <a:hlinkClick r:id="rId4"/>
              </a:rPr>
              <a:t>http://www.coventry.gov.uk/shapeupcoventry</a:t>
            </a: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9" name="Picture Placeholder 8"/>
          <p:cNvPicPr>
            <a:picLocks noGrp="1" noChangeAspect="1"/>
          </p:cNvPicPr>
          <p:nvPr>
            <p:ph type="pic" idx="1"/>
          </p:nvPr>
        </p:nvPicPr>
        <p:blipFill>
          <a:blip r:embed="rId5">
            <a:extLst>
              <a:ext uri="{28A0092B-C50C-407E-A947-70E740481C1C}">
                <a14:useLocalDpi xmlns:a14="http://schemas.microsoft.com/office/drawing/2010/main" val="0"/>
              </a:ext>
            </a:extLst>
          </a:blip>
          <a:srcRect l="232" r="232"/>
          <a:stretch>
            <a:fillRect/>
          </a:stretch>
        </p:blipFill>
        <p:spPr>
          <a:xfrm>
            <a:off x="1436688" y="277416"/>
            <a:ext cx="6030912" cy="4523184"/>
          </a:xfrm>
        </p:spPr>
      </p:pic>
    </p:spTree>
    <p:extLst>
      <p:ext uri="{BB962C8B-B14F-4D97-AF65-F5344CB8AC3E}">
        <p14:creationId xmlns:p14="http://schemas.microsoft.com/office/powerpoint/2010/main" val="96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a:solidFill>
            <a:schemeClr val="bg1"/>
          </a:solidFill>
        </p:spPr>
        <p:txBody>
          <a:bodyPr>
            <a:normAutofit fontScale="90000"/>
          </a:bodyPr>
          <a:lstStyle/>
          <a:p>
            <a:r>
              <a:rPr lang="en-GB" b="1" dirty="0" smtClean="0">
                <a:solidFill>
                  <a:schemeClr val="tx2">
                    <a:lumMod val="75000"/>
                  </a:schemeClr>
                </a:solidFill>
                <a:latin typeface="Comic Sans MS" panose="030F0702030302020204" pitchFamily="66" charset="0"/>
                <a:cs typeface="Arial" panose="020B0604020202020204" pitchFamily="34" charset="0"/>
              </a:rPr>
              <a:t>In a typical class of 30 10-11 year olds in Coventry…</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solidFill>
            <a:schemeClr val="bg1"/>
          </a:solidFill>
          <a:ln>
            <a:noFill/>
          </a:ln>
          <a:extLst/>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5641" y="2441864"/>
            <a:ext cx="7842459" cy="2374929"/>
          </a:xfrm>
          <a:solidFill>
            <a:schemeClr val="bg1"/>
          </a:solidFill>
        </p:spPr>
      </p:pic>
      <p:sp>
        <p:nvSpPr>
          <p:cNvPr id="3" name="Rectangle 2"/>
          <p:cNvSpPr/>
          <p:nvPr/>
        </p:nvSpPr>
        <p:spPr>
          <a:xfrm>
            <a:off x="457200" y="2123440"/>
            <a:ext cx="8331200" cy="299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171735"/>
            <a:ext cx="8303304" cy="2561042"/>
          </a:xfrm>
          <a:prstGeom prst="rect">
            <a:avLst/>
          </a:prstGeom>
          <a:solidFill>
            <a:schemeClr val="bg1"/>
          </a:solidFill>
        </p:spPr>
      </p:pic>
    </p:spTree>
    <p:extLst>
      <p:ext uri="{BB962C8B-B14F-4D97-AF65-F5344CB8AC3E}">
        <p14:creationId xmlns:p14="http://schemas.microsoft.com/office/powerpoint/2010/main" val="40508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40859" y="1445552"/>
            <a:ext cx="3644605" cy="4525963"/>
          </a:xfrm>
        </p:spPr>
      </p:pic>
      <p:sp>
        <p:nvSpPr>
          <p:cNvPr id="11" name="Rectangle 10"/>
          <p:cNvSpPr/>
          <p:nvPr/>
        </p:nvSpPr>
        <p:spPr>
          <a:xfrm>
            <a:off x="775857" y="822818"/>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358" y="6183387"/>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77718" y="2399567"/>
            <a:ext cx="334112" cy="21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p:cNvSpPr>
            <a:spLocks noGrp="1"/>
          </p:cNvSpPr>
          <p:nvPr>
            <p:ph type="title"/>
          </p:nvPr>
        </p:nvSpPr>
        <p:spPr>
          <a:xfrm>
            <a:off x="457200" y="125760"/>
            <a:ext cx="8229600" cy="1143000"/>
          </a:xfrm>
        </p:spPr>
        <p:txBody>
          <a:bodyPr>
            <a:normAutofit fontScale="90000"/>
          </a:bodyPr>
          <a:lstStyle/>
          <a:p>
            <a:r>
              <a:rPr lang="en-GB" b="1" dirty="0" smtClean="0">
                <a:solidFill>
                  <a:schemeClr val="tx2">
                    <a:lumMod val="75000"/>
                  </a:schemeClr>
                </a:solidFill>
                <a:latin typeface="Comic Sans MS" panose="030F0702030302020204" pitchFamily="66" charset="0"/>
                <a:cs typeface="Arial" panose="020B0604020202020204" pitchFamily="34" charset="0"/>
              </a:rPr>
              <a:t>How many obese children become obese adults…?</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57" y="1628153"/>
            <a:ext cx="3331749" cy="4361047"/>
          </a:xfrm>
          <a:prstGeom prst="rect">
            <a:avLst/>
          </a:prstGeom>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1393452"/>
            <a:ext cx="8229600" cy="4578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166" y="1284689"/>
            <a:ext cx="3609218" cy="5073423"/>
          </a:xfrm>
          <a:prstGeom prst="rect">
            <a:avLst/>
          </a:prstGeom>
        </p:spPr>
      </p:pic>
    </p:spTree>
    <p:extLst>
      <p:ext uri="{BB962C8B-B14F-4D97-AF65-F5344CB8AC3E}">
        <p14:creationId xmlns:p14="http://schemas.microsoft.com/office/powerpoint/2010/main" val="15337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5857" y="822818"/>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358" y="6183387"/>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le 1"/>
          <p:cNvSpPr>
            <a:spLocks noGrp="1"/>
          </p:cNvSpPr>
          <p:nvPr>
            <p:ph type="title"/>
          </p:nvPr>
        </p:nvSpPr>
        <p:spPr>
          <a:xfrm>
            <a:off x="457200" y="125760"/>
            <a:ext cx="8229600" cy="1143000"/>
          </a:xfrm>
        </p:spPr>
        <p:txBody>
          <a:bodyPr>
            <a:normAutofit fontScale="90000"/>
          </a:bodyPr>
          <a:lstStyle/>
          <a:p>
            <a:r>
              <a:rPr lang="en-GB" b="1" dirty="0" smtClean="0">
                <a:solidFill>
                  <a:schemeClr val="tx2">
                    <a:lumMod val="75000"/>
                  </a:schemeClr>
                </a:solidFill>
                <a:latin typeface="Comic Sans MS" panose="030F0702030302020204" pitchFamily="66" charset="0"/>
                <a:cs typeface="Arial" panose="020B0604020202020204" pitchFamily="34" charset="0"/>
              </a:rPr>
              <a:t>Obesity is linked to deprivation and other inequalities</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219" y="1379739"/>
            <a:ext cx="5666232" cy="4803648"/>
          </a:xfrm>
          <a:prstGeom prst="rect">
            <a:avLst/>
          </a:prstGeom>
        </p:spPr>
      </p:pic>
    </p:spTree>
    <p:extLst>
      <p:ext uri="{BB962C8B-B14F-4D97-AF65-F5344CB8AC3E}">
        <p14:creationId xmlns:p14="http://schemas.microsoft.com/office/powerpoint/2010/main" val="2671611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Key risk factors</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845" t="13635" r="2426" b="2005"/>
          <a:stretch/>
        </p:blipFill>
        <p:spPr>
          <a:xfrm>
            <a:off x="937549" y="1151426"/>
            <a:ext cx="7738907" cy="4872189"/>
          </a:xfrm>
          <a:prstGeom prst="rect">
            <a:avLst/>
          </a:prstGeom>
        </p:spPr>
      </p:pic>
    </p:spTree>
    <p:extLst>
      <p:ext uri="{BB962C8B-B14F-4D97-AF65-F5344CB8AC3E}">
        <p14:creationId xmlns:p14="http://schemas.microsoft.com/office/powerpoint/2010/main" val="16532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2">
                    <a:lumMod val="75000"/>
                  </a:schemeClr>
                </a:solidFill>
                <a:latin typeface="Comic Sans MS" panose="030F0702030302020204" pitchFamily="66" charset="0"/>
                <a:cs typeface="Arial" panose="020B0604020202020204" pitchFamily="34" charset="0"/>
              </a:rPr>
              <a:t>Why is childhood obesity important?</a:t>
            </a:r>
            <a:endParaRPr lang="en-GB" sz="3600"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037" t="2052" r="2191" b="2819"/>
          <a:stretch/>
        </p:blipFill>
        <p:spPr>
          <a:xfrm>
            <a:off x="518159" y="2840588"/>
            <a:ext cx="2409787" cy="3103012"/>
          </a:xfrm>
          <a:prstGeom prst="rect">
            <a:avLst/>
          </a:prstGeom>
        </p:spPr>
      </p:pic>
      <p:pic>
        <p:nvPicPr>
          <p:cNvPr id="18" name="Picture 17"/>
          <p:cNvPicPr>
            <a:picLocks noChangeAspect="1"/>
          </p:cNvPicPr>
          <p:nvPr/>
        </p:nvPicPr>
        <p:blipFill>
          <a:blip r:embed="rId5"/>
          <a:stretch>
            <a:fillRect/>
          </a:stretch>
        </p:blipFill>
        <p:spPr>
          <a:xfrm>
            <a:off x="5764415" y="1058916"/>
            <a:ext cx="1990765" cy="2115188"/>
          </a:xfrm>
          <a:prstGeom prst="rect">
            <a:avLst/>
          </a:prstGeom>
        </p:spPr>
      </p:pic>
      <p:pic>
        <p:nvPicPr>
          <p:cNvPr id="19" name="Picture 18"/>
          <p:cNvPicPr>
            <a:picLocks noChangeAspect="1"/>
          </p:cNvPicPr>
          <p:nvPr/>
        </p:nvPicPr>
        <p:blipFill>
          <a:blip r:embed="rId5"/>
          <a:stretch>
            <a:fillRect/>
          </a:stretch>
        </p:blipFill>
        <p:spPr>
          <a:xfrm>
            <a:off x="4250904" y="3571299"/>
            <a:ext cx="1990765" cy="2115188"/>
          </a:xfrm>
          <a:prstGeom prst="rect">
            <a:avLst/>
          </a:prstGeom>
        </p:spPr>
      </p:pic>
      <p:pic>
        <p:nvPicPr>
          <p:cNvPr id="20" name="Picture 19"/>
          <p:cNvPicPr>
            <a:picLocks noChangeAspect="1"/>
          </p:cNvPicPr>
          <p:nvPr/>
        </p:nvPicPr>
        <p:blipFill>
          <a:blip r:embed="rId5"/>
          <a:stretch>
            <a:fillRect/>
          </a:stretch>
        </p:blipFill>
        <p:spPr>
          <a:xfrm>
            <a:off x="3035071" y="1556053"/>
            <a:ext cx="1990765" cy="2115188"/>
          </a:xfrm>
          <a:prstGeom prst="rect">
            <a:avLst/>
          </a:prstGeom>
        </p:spPr>
      </p:pic>
      <p:pic>
        <p:nvPicPr>
          <p:cNvPr id="21" name="Picture 20"/>
          <p:cNvPicPr>
            <a:picLocks noChangeAspect="1"/>
          </p:cNvPicPr>
          <p:nvPr/>
        </p:nvPicPr>
        <p:blipFill>
          <a:blip r:embed="rId5"/>
          <a:stretch>
            <a:fillRect/>
          </a:stretch>
        </p:blipFill>
        <p:spPr>
          <a:xfrm>
            <a:off x="6697139" y="3789680"/>
            <a:ext cx="1990765" cy="2115188"/>
          </a:xfrm>
          <a:prstGeom prst="rect">
            <a:avLst/>
          </a:prstGeom>
        </p:spPr>
      </p:pic>
      <p:sp>
        <p:nvSpPr>
          <p:cNvPr id="7" name="Oval 6"/>
          <p:cNvSpPr/>
          <p:nvPr/>
        </p:nvSpPr>
        <p:spPr>
          <a:xfrm>
            <a:off x="6861115" y="4385080"/>
            <a:ext cx="1776516" cy="14699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92D050"/>
                </a:solidFill>
                <a:latin typeface="Comic Sans MS" panose="030F0702030302020204" pitchFamily="66" charset="0"/>
              </a:rPr>
              <a:t>Obese children are more likely to miss school</a:t>
            </a:r>
            <a:endParaRPr lang="en-GB" sz="1400" b="1" dirty="0">
              <a:solidFill>
                <a:srgbClr val="92D050"/>
              </a:solidFill>
              <a:latin typeface="Comic Sans MS" panose="030F0702030302020204" pitchFamily="66" charset="0"/>
            </a:endParaRPr>
          </a:p>
        </p:txBody>
      </p:sp>
      <p:sp>
        <p:nvSpPr>
          <p:cNvPr id="22" name="Oval 21"/>
          <p:cNvSpPr/>
          <p:nvPr/>
        </p:nvSpPr>
        <p:spPr>
          <a:xfrm>
            <a:off x="3142195" y="2101328"/>
            <a:ext cx="1776516" cy="14699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92D050"/>
                </a:solidFill>
                <a:latin typeface="Comic Sans MS" panose="030F0702030302020204" pitchFamily="66" charset="0"/>
              </a:rPr>
              <a:t>Obese children grow up to become obese adults</a:t>
            </a:r>
            <a:endParaRPr lang="en-GB" sz="1400" b="1" dirty="0">
              <a:solidFill>
                <a:srgbClr val="92D050"/>
              </a:solidFill>
              <a:latin typeface="Comic Sans MS" panose="030F0702030302020204" pitchFamily="66" charset="0"/>
            </a:endParaRPr>
          </a:p>
        </p:txBody>
      </p:sp>
      <p:sp>
        <p:nvSpPr>
          <p:cNvPr id="24" name="Oval 23"/>
          <p:cNvSpPr/>
          <p:nvPr/>
        </p:nvSpPr>
        <p:spPr>
          <a:xfrm>
            <a:off x="5871539" y="1647456"/>
            <a:ext cx="1776516" cy="14699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0000"/>
                </a:solidFill>
                <a:latin typeface="Comic Sans MS" panose="030F0702030302020204" pitchFamily="66" charset="0"/>
              </a:rPr>
              <a:t>Children of a healthy weight have better physical health</a:t>
            </a:r>
            <a:endParaRPr lang="en-GB" sz="1400" b="1" dirty="0">
              <a:solidFill>
                <a:srgbClr val="FF0000"/>
              </a:solidFill>
              <a:latin typeface="Comic Sans MS" panose="030F0702030302020204" pitchFamily="66" charset="0"/>
            </a:endParaRPr>
          </a:p>
        </p:txBody>
      </p:sp>
      <p:sp>
        <p:nvSpPr>
          <p:cNvPr id="27" name="Oval 26"/>
          <p:cNvSpPr/>
          <p:nvPr/>
        </p:nvSpPr>
        <p:spPr>
          <a:xfrm>
            <a:off x="4362033" y="4125366"/>
            <a:ext cx="1776516" cy="14699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0000"/>
                </a:solidFill>
                <a:latin typeface="Comic Sans MS" panose="030F0702030302020204" pitchFamily="66" charset="0"/>
              </a:rPr>
              <a:t>Children of a healthy weight have better mental health</a:t>
            </a:r>
            <a:endParaRPr lang="en-GB"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476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1000"/>
                                        <p:tgtEl>
                                          <p:spTgt spid="1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1000"/>
                                        <p:tgtEl>
                                          <p:spTgt spid="2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5358" y="6183387"/>
            <a:ext cx="3914619" cy="397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0" y="125760"/>
            <a:ext cx="6634481" cy="1143000"/>
          </a:xfrm>
        </p:spPr>
        <p:txBody>
          <a:bodyPr>
            <a:noAutofit/>
          </a:bodyPr>
          <a:lstStyle/>
          <a:p>
            <a:r>
              <a:rPr lang="en-GB" sz="4000" b="1" dirty="0" smtClean="0">
                <a:solidFill>
                  <a:schemeClr val="tx2">
                    <a:lumMod val="75000"/>
                  </a:schemeClr>
                </a:solidFill>
                <a:latin typeface="Comic Sans MS" panose="030F0702030302020204" pitchFamily="66" charset="0"/>
                <a:cs typeface="Arial" panose="020B0604020202020204" pitchFamily="34" charset="0"/>
              </a:rPr>
              <a:t>The Annual Report Family</a:t>
            </a:r>
            <a:endParaRPr lang="en-GB" sz="4000" b="1" dirty="0">
              <a:solidFill>
                <a:schemeClr val="tx2">
                  <a:lumMod val="75000"/>
                </a:schemeClr>
              </a:solidFill>
              <a:latin typeface="Comic Sans MS" panose="030F0702030302020204" pitchFamily="66" charset="0"/>
              <a:cs typeface="Arial" panose="020B0604020202020204" pitchFamily="34" charset="0"/>
            </a:endParaRPr>
          </a:p>
        </p:txBody>
      </p:sp>
      <p:pic>
        <p:nvPicPr>
          <p:cNvPr id="2" name="Picture 1"/>
          <p:cNvPicPr>
            <a:picLocks noChangeAspect="1"/>
          </p:cNvPicPr>
          <p:nvPr/>
        </p:nvPicPr>
        <p:blipFill rotWithShape="1">
          <a:blip r:embed="rId4"/>
          <a:srcRect b="1152"/>
          <a:stretch/>
        </p:blipFill>
        <p:spPr>
          <a:xfrm>
            <a:off x="6634481" y="0"/>
            <a:ext cx="2509520" cy="6023615"/>
          </a:xfrm>
          <a:prstGeom prst="rect">
            <a:avLst/>
          </a:prstGeom>
        </p:spPr>
      </p:pic>
      <p:sp>
        <p:nvSpPr>
          <p:cNvPr id="18" name="Rectangle 17"/>
          <p:cNvSpPr/>
          <p:nvPr/>
        </p:nvSpPr>
        <p:spPr>
          <a:xfrm>
            <a:off x="572903" y="3856874"/>
            <a:ext cx="1009626" cy="554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23" name="Rounded Rectangle 22"/>
          <p:cNvSpPr/>
          <p:nvPr/>
        </p:nvSpPr>
        <p:spPr>
          <a:xfrm>
            <a:off x="492414" y="1072056"/>
            <a:ext cx="2891917" cy="184562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Comic Sans MS" panose="030F0702030302020204" pitchFamily="66" charset="0"/>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343" y="5188832"/>
            <a:ext cx="622081" cy="61361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139" y="1324191"/>
            <a:ext cx="983055" cy="1123765"/>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4993" y="2781804"/>
            <a:ext cx="1098273" cy="98029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140" y="3130223"/>
            <a:ext cx="940555" cy="930882"/>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6441" y="4128516"/>
            <a:ext cx="938685" cy="1003603"/>
          </a:xfrm>
          <a:prstGeom prst="rect">
            <a:avLst/>
          </a:prstGeom>
        </p:spPr>
      </p:pic>
      <p:pic>
        <p:nvPicPr>
          <p:cNvPr id="35" name="Picture 34"/>
          <p:cNvPicPr>
            <a:picLocks noChangeAspect="1"/>
          </p:cNvPicPr>
          <p:nvPr/>
        </p:nvPicPr>
        <p:blipFill>
          <a:blip r:embed="rId10"/>
          <a:stretch>
            <a:fillRect/>
          </a:stretch>
        </p:blipFill>
        <p:spPr>
          <a:xfrm>
            <a:off x="572903" y="1238800"/>
            <a:ext cx="2694564" cy="1550050"/>
          </a:xfrm>
          <a:prstGeom prst="rect">
            <a:avLst/>
          </a:prstGeom>
        </p:spPr>
      </p:pic>
      <p:pic>
        <p:nvPicPr>
          <p:cNvPr id="39" name="Picture 38"/>
          <p:cNvPicPr>
            <a:picLocks noChangeAspect="1"/>
          </p:cNvPicPr>
          <p:nvPr/>
        </p:nvPicPr>
        <p:blipFill>
          <a:blip r:embed="rId11"/>
          <a:stretch>
            <a:fillRect/>
          </a:stretch>
        </p:blipFill>
        <p:spPr>
          <a:xfrm>
            <a:off x="4062539" y="4522050"/>
            <a:ext cx="2070000" cy="1710800"/>
          </a:xfrm>
          <a:prstGeom prst="rect">
            <a:avLst/>
          </a:prstGeom>
        </p:spPr>
      </p:pic>
      <p:sp>
        <p:nvSpPr>
          <p:cNvPr id="40" name="Rounded Rectangle 39"/>
          <p:cNvSpPr/>
          <p:nvPr/>
        </p:nvSpPr>
        <p:spPr>
          <a:xfrm>
            <a:off x="3543685" y="4420177"/>
            <a:ext cx="2891917" cy="1845629"/>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Comic Sans MS" panose="030F0702030302020204" pitchFamily="66" charset="0"/>
            </a:endParaRPr>
          </a:p>
        </p:txBody>
      </p:sp>
      <p:sp>
        <p:nvSpPr>
          <p:cNvPr id="7" name="TextBox 6"/>
          <p:cNvSpPr txBox="1"/>
          <p:nvPr/>
        </p:nvSpPr>
        <p:spPr>
          <a:xfrm>
            <a:off x="3876745" y="1562909"/>
            <a:ext cx="1553854" cy="584775"/>
          </a:xfrm>
          <a:prstGeom prst="rect">
            <a:avLst/>
          </a:prstGeom>
          <a:noFill/>
        </p:spPr>
        <p:txBody>
          <a:bodyPr wrap="square" rtlCol="0">
            <a:spAutoFit/>
          </a:bodyPr>
          <a:lstStyle/>
          <a:p>
            <a:r>
              <a:rPr lang="en-GB" sz="1600" dirty="0" smtClean="0">
                <a:latin typeface="Comic Sans MS" panose="030F0702030302020204" pitchFamily="66" charset="0"/>
              </a:rPr>
              <a:t>Early years and schools</a:t>
            </a:r>
            <a:endParaRPr lang="en-GB" sz="1600" dirty="0">
              <a:latin typeface="Comic Sans MS" panose="030F0702030302020204" pitchFamily="66" charset="0"/>
            </a:endParaRPr>
          </a:p>
        </p:txBody>
      </p:sp>
      <p:sp>
        <p:nvSpPr>
          <p:cNvPr id="41" name="TextBox 40"/>
          <p:cNvSpPr txBox="1"/>
          <p:nvPr/>
        </p:nvSpPr>
        <p:spPr>
          <a:xfrm>
            <a:off x="3624117" y="2949383"/>
            <a:ext cx="1553854" cy="584775"/>
          </a:xfrm>
          <a:prstGeom prst="rect">
            <a:avLst/>
          </a:prstGeom>
          <a:noFill/>
        </p:spPr>
        <p:txBody>
          <a:bodyPr wrap="square" rtlCol="0">
            <a:spAutoFit/>
          </a:bodyPr>
          <a:lstStyle/>
          <a:p>
            <a:r>
              <a:rPr lang="en-GB" sz="1600" dirty="0" smtClean="0">
                <a:latin typeface="Comic Sans MS" panose="030F0702030302020204" pitchFamily="66" charset="0"/>
              </a:rPr>
              <a:t>Families and communities</a:t>
            </a:r>
            <a:endParaRPr lang="en-GB" sz="1600" dirty="0">
              <a:latin typeface="Comic Sans MS" panose="030F0702030302020204" pitchFamily="66" charset="0"/>
            </a:endParaRPr>
          </a:p>
        </p:txBody>
      </p:sp>
      <p:sp>
        <p:nvSpPr>
          <p:cNvPr id="42" name="TextBox 41"/>
          <p:cNvSpPr txBox="1"/>
          <p:nvPr/>
        </p:nvSpPr>
        <p:spPr>
          <a:xfrm>
            <a:off x="1493019" y="3385050"/>
            <a:ext cx="1927693" cy="584775"/>
          </a:xfrm>
          <a:prstGeom prst="rect">
            <a:avLst/>
          </a:prstGeom>
          <a:noFill/>
        </p:spPr>
        <p:txBody>
          <a:bodyPr wrap="square" rtlCol="0">
            <a:spAutoFit/>
          </a:bodyPr>
          <a:lstStyle/>
          <a:p>
            <a:r>
              <a:rPr lang="en-GB" sz="1600" dirty="0" smtClean="0">
                <a:latin typeface="Comic Sans MS" panose="030F0702030302020204" pitchFamily="66" charset="0"/>
              </a:rPr>
              <a:t>Physical activity environment</a:t>
            </a:r>
            <a:endParaRPr lang="en-GB" sz="1600" dirty="0">
              <a:latin typeface="Comic Sans MS" panose="030F0702030302020204" pitchFamily="66" charset="0"/>
            </a:endParaRPr>
          </a:p>
        </p:txBody>
      </p:sp>
      <p:sp>
        <p:nvSpPr>
          <p:cNvPr id="43" name="TextBox 42"/>
          <p:cNvSpPr txBox="1"/>
          <p:nvPr/>
        </p:nvSpPr>
        <p:spPr>
          <a:xfrm>
            <a:off x="587842" y="4510863"/>
            <a:ext cx="1927693" cy="338554"/>
          </a:xfrm>
          <a:prstGeom prst="rect">
            <a:avLst/>
          </a:prstGeom>
          <a:noFill/>
        </p:spPr>
        <p:txBody>
          <a:bodyPr wrap="square" rtlCol="0">
            <a:spAutoFit/>
          </a:bodyPr>
          <a:lstStyle/>
          <a:p>
            <a:r>
              <a:rPr lang="en-GB" sz="1600" dirty="0" smtClean="0">
                <a:latin typeface="Comic Sans MS" panose="030F0702030302020204" pitchFamily="66" charset="0"/>
              </a:rPr>
              <a:t>Food environment</a:t>
            </a:r>
            <a:endParaRPr lang="en-GB" sz="1600" dirty="0">
              <a:latin typeface="Comic Sans MS" panose="030F0702030302020204" pitchFamily="66" charset="0"/>
            </a:endParaRPr>
          </a:p>
        </p:txBody>
      </p:sp>
      <p:sp>
        <p:nvSpPr>
          <p:cNvPr id="44" name="TextBox 43"/>
          <p:cNvSpPr txBox="1"/>
          <p:nvPr/>
        </p:nvSpPr>
        <p:spPr>
          <a:xfrm>
            <a:off x="1696424" y="5310974"/>
            <a:ext cx="1927693" cy="338554"/>
          </a:xfrm>
          <a:prstGeom prst="rect">
            <a:avLst/>
          </a:prstGeom>
          <a:noFill/>
        </p:spPr>
        <p:txBody>
          <a:bodyPr wrap="square" rtlCol="0">
            <a:spAutoFit/>
          </a:bodyPr>
          <a:lstStyle/>
          <a:p>
            <a:r>
              <a:rPr lang="en-GB" sz="1600" dirty="0" smtClean="0">
                <a:latin typeface="Comic Sans MS" panose="030F0702030302020204" pitchFamily="66" charset="0"/>
              </a:rPr>
              <a:t>Treatment</a:t>
            </a:r>
            <a:endParaRPr lang="en-GB" sz="1600" dirty="0">
              <a:latin typeface="Comic Sans MS" panose="030F0702030302020204" pitchFamily="66" charset="0"/>
            </a:endParaRPr>
          </a:p>
        </p:txBody>
      </p:sp>
      <p:sp>
        <p:nvSpPr>
          <p:cNvPr id="45" name="Notched Right Arrow 44"/>
          <p:cNvSpPr/>
          <p:nvPr/>
        </p:nvSpPr>
        <p:spPr>
          <a:xfrm>
            <a:off x="3442891" y="1651782"/>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46" name="Notched Right Arrow 45"/>
          <p:cNvSpPr/>
          <p:nvPr/>
        </p:nvSpPr>
        <p:spPr>
          <a:xfrm rot="5400000">
            <a:off x="4136241" y="2362795"/>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47" name="Notched Right Arrow 46"/>
          <p:cNvSpPr/>
          <p:nvPr/>
        </p:nvSpPr>
        <p:spPr>
          <a:xfrm rot="9034764">
            <a:off x="3172624" y="3197540"/>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48" name="Notched Right Arrow 47"/>
          <p:cNvSpPr/>
          <p:nvPr/>
        </p:nvSpPr>
        <p:spPr>
          <a:xfrm rot="5400000">
            <a:off x="1651083" y="4094212"/>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49" name="Notched Right Arrow 48"/>
          <p:cNvSpPr/>
          <p:nvPr/>
        </p:nvSpPr>
        <p:spPr>
          <a:xfrm rot="3790768">
            <a:off x="1896185" y="4897519"/>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50" name="Notched Right Arrow 49"/>
          <p:cNvSpPr/>
          <p:nvPr/>
        </p:nvSpPr>
        <p:spPr>
          <a:xfrm>
            <a:off x="2877279" y="5303624"/>
            <a:ext cx="487847" cy="3909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Tree>
    <p:extLst>
      <p:ext uri="{BB962C8B-B14F-4D97-AF65-F5344CB8AC3E}">
        <p14:creationId xmlns:p14="http://schemas.microsoft.com/office/powerpoint/2010/main" val="308064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Early years and schools</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sp>
        <p:nvSpPr>
          <p:cNvPr id="5" name="Content Placeholder 4"/>
          <p:cNvSpPr>
            <a:spLocks noGrp="1"/>
          </p:cNvSpPr>
          <p:nvPr>
            <p:ph idx="1"/>
          </p:nvPr>
        </p:nvSpPr>
        <p:spPr>
          <a:xfrm>
            <a:off x="446856" y="1549059"/>
            <a:ext cx="3463694" cy="1610890"/>
          </a:xfrm>
        </p:spPr>
        <p:txBody>
          <a:bodyPr>
            <a:normAutofit fontScale="77500" lnSpcReduction="20000"/>
          </a:bodyPr>
          <a:lstStyle/>
          <a:p>
            <a:pPr marL="0" indent="0">
              <a:buNone/>
            </a:pPr>
            <a:r>
              <a:rPr lang="en-GB" sz="2200" dirty="0" smtClean="0">
                <a:latin typeface="Comic Sans MS" panose="030F0702030302020204" pitchFamily="66" charset="0"/>
              </a:rPr>
              <a:t>Healthy birth weights</a:t>
            </a:r>
          </a:p>
          <a:p>
            <a:pPr marL="0" indent="0">
              <a:buNone/>
            </a:pPr>
            <a:endParaRPr lang="en-GB" sz="2200" dirty="0" smtClean="0">
              <a:latin typeface="Comic Sans MS" panose="030F0702030302020204" pitchFamily="66" charset="0"/>
            </a:endParaRPr>
          </a:p>
          <a:p>
            <a:pPr marL="0" indent="0">
              <a:buNone/>
            </a:pPr>
            <a:r>
              <a:rPr lang="en-GB" sz="2200" dirty="0" smtClean="0">
                <a:latin typeface="Comic Sans MS" panose="030F0702030302020204" pitchFamily="66" charset="0"/>
              </a:rPr>
              <a:t>Encouraging breastfeeding </a:t>
            </a:r>
          </a:p>
          <a:p>
            <a:pPr marL="0" indent="0">
              <a:buNone/>
            </a:pPr>
            <a:endParaRPr lang="en-GB" sz="2200" dirty="0" smtClean="0">
              <a:latin typeface="Comic Sans MS" panose="030F0702030302020204" pitchFamily="66" charset="0"/>
            </a:endParaRPr>
          </a:p>
          <a:p>
            <a:pPr marL="0" indent="0">
              <a:buNone/>
            </a:pPr>
            <a:r>
              <a:rPr lang="en-GB" sz="2200" dirty="0" smtClean="0">
                <a:latin typeface="Comic Sans MS" panose="030F0702030302020204" pitchFamily="66" charset="0"/>
              </a:rPr>
              <a:t>Healthy catering in schools and pre-schools</a:t>
            </a:r>
          </a:p>
          <a:p>
            <a:endParaRPr lang="en-GB" sz="2400" dirty="0" smtClean="0">
              <a:latin typeface="Comic Sans MS" panose="030F0702030302020204" pitchFamily="66"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56" y="3522873"/>
            <a:ext cx="2921884" cy="2356358"/>
          </a:xfrm>
          <a:prstGeom prst="rect">
            <a:avLst/>
          </a:prstGeom>
        </p:spPr>
      </p:pic>
      <p:sp>
        <p:nvSpPr>
          <p:cNvPr id="9" name="Content Placeholder 4"/>
          <p:cNvSpPr txBox="1">
            <a:spLocks/>
          </p:cNvSpPr>
          <p:nvPr/>
        </p:nvSpPr>
        <p:spPr>
          <a:xfrm>
            <a:off x="4380614" y="4176066"/>
            <a:ext cx="4200149" cy="184754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smtClean="0">
              <a:latin typeface="Comic Sans MS" panose="030F0702030302020204" pitchFamily="66" charset="0"/>
            </a:endParaRPr>
          </a:p>
          <a:p>
            <a:pPr marL="0" indent="0">
              <a:buNone/>
            </a:pPr>
            <a:r>
              <a:rPr lang="en-GB" sz="2200" dirty="0" smtClean="0">
                <a:latin typeface="Comic Sans MS" panose="030F0702030302020204" pitchFamily="66" charset="0"/>
              </a:rPr>
              <a:t>Increasing physical activity – toddlers to teens</a:t>
            </a:r>
          </a:p>
          <a:p>
            <a:pPr marL="0" indent="0">
              <a:buNone/>
            </a:pPr>
            <a:endParaRPr lang="en-GB" sz="2200" dirty="0" smtClean="0">
              <a:latin typeface="Comic Sans MS" panose="030F0702030302020204" pitchFamily="66" charset="0"/>
            </a:endParaRPr>
          </a:p>
          <a:p>
            <a:pPr marL="0" indent="0">
              <a:buNone/>
            </a:pPr>
            <a:r>
              <a:rPr lang="en-GB" sz="2200" dirty="0" smtClean="0">
                <a:latin typeface="Comic Sans MS" panose="030F0702030302020204" pitchFamily="66" charset="0"/>
              </a:rPr>
              <a:t>Whole school approach - building food and physical activity into the everyday school environment</a:t>
            </a:r>
            <a:endParaRPr lang="en-GB" sz="2200" dirty="0">
              <a:latin typeface="Comic Sans MS" panose="030F0702030302020204" pitchFamily="66"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583" y="1211504"/>
            <a:ext cx="4618185" cy="3095800"/>
          </a:xfrm>
          <a:prstGeom prst="rect">
            <a:avLst/>
          </a:prstGeom>
        </p:spPr>
      </p:pic>
    </p:spTree>
    <p:extLst>
      <p:ext uri="{BB962C8B-B14F-4D97-AF65-F5344CB8AC3E}">
        <p14:creationId xmlns:p14="http://schemas.microsoft.com/office/powerpoint/2010/main" val="3499303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4685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75000"/>
                  </a:schemeClr>
                </a:solidFill>
                <a:latin typeface="Comic Sans MS" panose="030F0702030302020204" pitchFamily="66" charset="0"/>
                <a:cs typeface="Arial" panose="020B0604020202020204" pitchFamily="34" charset="0"/>
              </a:rPr>
              <a:t>Families and communities</a:t>
            </a:r>
            <a:endParaRPr lang="en-GB" b="1" dirty="0">
              <a:solidFill>
                <a:schemeClr val="tx2">
                  <a:lumMod val="75000"/>
                </a:schemeClr>
              </a:solidFill>
              <a:latin typeface="Comic Sans MS" panose="030F0702030302020204" pitchFamily="66"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3615"/>
            <a:ext cx="9144000" cy="8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46856" y="1704373"/>
            <a:ext cx="4090420" cy="3481086"/>
          </a:xfrm>
        </p:spPr>
        <p:txBody>
          <a:bodyPr/>
          <a:lstStyle/>
          <a:p>
            <a:pPr marL="0" indent="0">
              <a:buNone/>
            </a:pPr>
            <a:r>
              <a:rPr lang="en-GB" sz="1700" dirty="0" smtClean="0">
                <a:latin typeface="Comic Sans MS" panose="030F0702030302020204" pitchFamily="66" charset="0"/>
              </a:rPr>
              <a:t>Parents as role models</a:t>
            </a:r>
          </a:p>
          <a:p>
            <a:pPr marL="0" indent="0">
              <a:buNone/>
            </a:pPr>
            <a:endParaRPr lang="en-GB" sz="1700" dirty="0" smtClean="0">
              <a:latin typeface="Comic Sans MS" panose="030F0702030302020204" pitchFamily="66" charset="0"/>
            </a:endParaRPr>
          </a:p>
          <a:p>
            <a:pPr marL="0" indent="0">
              <a:buNone/>
            </a:pPr>
            <a:r>
              <a:rPr lang="en-GB" sz="1700" dirty="0" smtClean="0">
                <a:latin typeface="Comic Sans MS" panose="030F0702030302020204" pitchFamily="66" charset="0"/>
              </a:rPr>
              <a:t>Tackling the wider community </a:t>
            </a:r>
          </a:p>
          <a:p>
            <a:pPr marL="0" indent="0">
              <a:buNone/>
            </a:pPr>
            <a:endParaRPr lang="en-GB" sz="1700" dirty="0" smtClean="0">
              <a:latin typeface="Comic Sans MS" panose="030F0702030302020204" pitchFamily="66" charset="0"/>
            </a:endParaRPr>
          </a:p>
          <a:p>
            <a:pPr marL="0" indent="0">
              <a:buNone/>
            </a:pPr>
            <a:r>
              <a:rPr lang="en-GB" sz="1700" dirty="0" smtClean="0">
                <a:latin typeface="Comic Sans MS" panose="030F0702030302020204" pitchFamily="66" charset="0"/>
              </a:rPr>
              <a:t>Challenging social norms</a:t>
            </a:r>
          </a:p>
          <a:p>
            <a:pPr marL="0" indent="0">
              <a:buNone/>
            </a:pPr>
            <a:endParaRPr lang="en-GB" sz="1700" dirty="0" smtClean="0">
              <a:latin typeface="Comic Sans MS" panose="030F0702030302020204" pitchFamily="66" charset="0"/>
            </a:endParaRPr>
          </a:p>
          <a:p>
            <a:pPr marL="0" indent="0">
              <a:buNone/>
            </a:pPr>
            <a:r>
              <a:rPr lang="en-GB" sz="1700" dirty="0" smtClean="0">
                <a:latin typeface="Comic Sans MS" panose="030F0702030302020204" pitchFamily="66" charset="0"/>
              </a:rPr>
              <a:t>Improving health literacy and </a:t>
            </a:r>
          </a:p>
          <a:p>
            <a:pPr marL="0" indent="0">
              <a:buNone/>
            </a:pPr>
            <a:r>
              <a:rPr lang="en-GB" sz="1700" dirty="0" smtClean="0">
                <a:latin typeface="Comic Sans MS" panose="030F0702030302020204" pitchFamily="66" charset="0"/>
              </a:rPr>
              <a:t>health </a:t>
            </a:r>
            <a:r>
              <a:rPr lang="en-GB" sz="1700" dirty="0" smtClean="0">
                <a:latin typeface="Comic Sans MS" panose="030F0702030302020204" pitchFamily="66" charset="0"/>
              </a:rPr>
              <a:t>information</a:t>
            </a:r>
          </a:p>
          <a:p>
            <a:pPr marL="0" indent="0">
              <a:buNone/>
            </a:pPr>
            <a:endParaRPr lang="en-GB" sz="1700" dirty="0" smtClean="0">
              <a:latin typeface="Comic Sans MS" panose="030F0702030302020204" pitchFamily="66" charset="0"/>
            </a:endParaRPr>
          </a:p>
          <a:p>
            <a:pPr marL="0" indent="0">
              <a:buNone/>
            </a:pPr>
            <a:r>
              <a:rPr lang="en-GB" sz="1700" dirty="0" smtClean="0">
                <a:latin typeface="Comic Sans MS" panose="030F0702030302020204" pitchFamily="66" charset="0"/>
              </a:rPr>
              <a:t>Beating food poverty</a:t>
            </a:r>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940" y="1374793"/>
            <a:ext cx="5063626" cy="3161132"/>
          </a:xfrm>
          <a:prstGeom prst="rect">
            <a:avLst/>
          </a:prstGeom>
        </p:spPr>
      </p:pic>
      <p:sp>
        <p:nvSpPr>
          <p:cNvPr id="8" name="Cloud Callout 7"/>
          <p:cNvSpPr/>
          <p:nvPr/>
        </p:nvSpPr>
        <p:spPr>
          <a:xfrm rot="10800000">
            <a:off x="3456445" y="4576478"/>
            <a:ext cx="4616744" cy="1745008"/>
          </a:xfrm>
          <a:prstGeom prst="cloudCallout">
            <a:avLst/>
          </a:prstGeom>
          <a:solidFill>
            <a:srgbClr val="F0F7D5"/>
          </a:solidFill>
          <a:ln>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ontent Placeholder 5"/>
          <p:cNvSpPr txBox="1">
            <a:spLocks/>
          </p:cNvSpPr>
          <p:nvPr/>
        </p:nvSpPr>
        <p:spPr>
          <a:xfrm>
            <a:off x="4292752" y="4918949"/>
            <a:ext cx="3254112" cy="110466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 dirty="0" smtClean="0">
                <a:latin typeface="Comic Sans MS" panose="030F0702030302020204" pitchFamily="66" charset="0"/>
              </a:rPr>
              <a:t>Partly because obesity is just so common, parents (and many professionals) are struggling to recognise when a child is carrying excess weight</a:t>
            </a:r>
          </a:p>
          <a:p>
            <a:pPr marL="0" indent="0">
              <a:buNone/>
            </a:pPr>
            <a:endParaRPr lang="en-GB" sz="1800" dirty="0" smtClean="0">
              <a:latin typeface="Comic Sans MS" panose="030F0702030302020204" pitchFamily="66" charset="0"/>
            </a:endParaRPr>
          </a:p>
          <a:p>
            <a:endParaRPr lang="en-GB" dirty="0"/>
          </a:p>
        </p:txBody>
      </p:sp>
    </p:spTree>
    <p:extLst>
      <p:ext uri="{BB962C8B-B14F-4D97-AF65-F5344CB8AC3E}">
        <p14:creationId xmlns:p14="http://schemas.microsoft.com/office/powerpoint/2010/main" val="2950316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f030db69-1d5c-4c1f-887a-00e75fed0d5c">
      <Terms xmlns="http://schemas.microsoft.com/office/infopath/2007/PartnerControls"/>
    </TaxKeywordTaxHTField>
    <dc4525bf4a704db985c3696ff43c56c8 xmlns="f030db69-1d5c-4c1f-887a-00e75fed0d5c">
      <Terms xmlns="http://schemas.microsoft.com/office/infopath/2007/PartnerControls">
        <TermInfo xmlns="http://schemas.microsoft.com/office/infopath/2007/PartnerControls">
          <TermName xmlns="http://schemas.microsoft.com/office/infopath/2007/PartnerControls">Marmot</TermName>
          <TermId xmlns="http://schemas.microsoft.com/office/infopath/2007/PartnerControls">6ecdcb7e-8aaa-415c-ba7e-df7512a687f2</TermId>
        </TermInfo>
      </Terms>
    </dc4525bf4a704db985c3696ff43c56c8>
    <Expire_x0020_in xmlns="f030db69-1d5c-4c1f-887a-00e75fed0d5c">3</Expire_x0020_in>
    <TaxCatchAll xmlns="f030db69-1d5c-4c1f-887a-00e75fed0d5c">
      <Value>229</Value>
    </TaxCatchAll>
    <Document_x0020_Expires_x0020_On xmlns="f030db69-1d5c-4c1f-887a-00e75fed0d5c">2019-11-21T00:00:00+00:00</Document_x0020_Expires_x0020_On>
    <b0aae251cd5f4b7dbd6fa4992b52a58b xmlns="f030db69-1d5c-4c1f-887a-00e75fed0d5c">
      <Terms xmlns="http://schemas.microsoft.com/office/infopath/2007/PartnerControls"/>
    </b0aae251cd5f4b7dbd6fa4992b52a58b>
    <_dlc_ExpireDateSaved xmlns="http://schemas.microsoft.com/sharepoint/v3" xsi:nil="true"/>
    <_dlc_ExpireDate xmlns="http://schemas.microsoft.com/sharepoint/v3">2019-11-22T00:00:00+00:00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Word Document" ma:contentTypeID="0x01010091769D3ADCDDBD418A5720563395FE8701005756E985AD4B2D47814DB24FCB932AB5" ma:contentTypeVersion="1" ma:contentTypeDescription="" ma:contentTypeScope="" ma:versionID="b7af1125464ed70a0f5cb0fb7ee7c241">
  <xsd:schema xmlns:xsd="http://www.w3.org/2001/XMLSchema" xmlns:xs="http://www.w3.org/2001/XMLSchema" xmlns:p="http://schemas.microsoft.com/office/2006/metadata/properties" xmlns:ns1="http://schemas.microsoft.com/sharepoint/v3" xmlns:ns2="f030db69-1d5c-4c1f-887a-00e75fed0d5c" targetNamespace="http://schemas.microsoft.com/office/2006/metadata/properties" ma:root="true" ma:fieldsID="b686414a725181c34dd742d079844617" ns1:_="" ns2:_="">
    <xsd:import namespace="http://schemas.microsoft.com/sharepoint/v3"/>
    <xsd:import namespace="f030db69-1d5c-4c1f-887a-00e75fed0d5c"/>
    <xsd:element name="properties">
      <xsd:complexType>
        <xsd:sequence>
          <xsd:element name="documentManagement">
            <xsd:complexType>
              <xsd:all>
                <xsd:element ref="ns2:b0aae251cd5f4b7dbd6fa4992b52a58b" minOccurs="0"/>
                <xsd:element ref="ns2:TaxCatchAll" minOccurs="0"/>
                <xsd:element ref="ns2:TaxCatchAllLabel" minOccurs="0"/>
                <xsd:element ref="ns2:dc4525bf4a704db985c3696ff43c56c8" minOccurs="0"/>
                <xsd:element ref="ns2:TaxKeywordTaxHTField" minOccurs="0"/>
                <xsd:element ref="ns2:Expire_x0020_in" minOccurs="0"/>
                <xsd:element ref="ns1:_dlc_ExpireDateSaved" minOccurs="0"/>
                <xsd:element ref="ns1:_dlc_ExpireDate" minOccurs="0"/>
                <xsd:element ref="ns2:Document_x0020_Expires_x0020_On"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7" nillable="true" ma:displayName="Original Expiration Date" ma:description=""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element name="_dlc_Exempt" ma:index="20"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b0aae251cd5f4b7dbd6fa4992b52a58b" ma:index="8" nillable="true" ma:taxonomy="true" ma:internalName="b0aae251cd5f4b7dbd6fa4992b52a58b" ma:taxonomyFieldName="Area" ma:displayName="Area" ma:default="" ma:fieldId="{b0aae251-cd5f-4b7d-bd6f-a4992b52a58b}" ma:sspId="6ed0261d-8e1d-4a30-b593-96d7f0c84e13" ma:termSetId="19852c3a-ac1c-4e85-9fbb-224455bf1b7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3c56dda-d3d9-46c5-b628-a55aa7c61da3}" ma:internalName="TaxCatchAll" ma:showField="CatchAllData"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3c56dda-d3d9-46c5-b628-a55aa7c61da3}" ma:internalName="TaxCatchAllLabel" ma:readOnly="true" ma:showField="CatchAllDataLabel"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dc4525bf4a704db985c3696ff43c56c8" ma:index="12" nillable="true" ma:taxonomy="true" ma:internalName="dc4525bf4a704db985c3696ff43c56c8" ma:taxonomyFieldName="DocumentGroup" ma:displayName="Document Group" ma:default="" ma:fieldId="{dc4525bf-4a70-4db9-85c3-696ff43c56c8}" ma:sspId="6ed0261d-8e1d-4a30-b593-96d7f0c84e13" ma:termSetId="38866771-e0a7-4bce-a0bd-40dc285cf35b" ma:anchorId="150b6940-dfb1-4c87-8bae-33eb3e09c472" ma:open="tru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6ed0261d-8e1d-4a30-b593-96d7f0c84e13" ma:termSetId="00000000-0000-0000-0000-000000000000" ma:anchorId="00000000-0000-0000-0000-000000000000" ma:open="true" ma:isKeyword="true">
      <xsd:complexType>
        <xsd:sequence>
          <xsd:element ref="pc:Terms" minOccurs="0" maxOccurs="1"/>
        </xsd:sequence>
      </xsd:complexType>
    </xsd:element>
    <xsd:element name="Expire_x0020_in" ma:index="16" nillable="true" ma:displayName="Expire In (Years)" ma:default="3" ma:format="Dropdown" ma:internalName="Expire_x0020_in">
      <xsd:simpleType>
        <xsd:restriction base="dms:Choice">
          <xsd:enumeration value="1"/>
          <xsd:enumeration value="2"/>
          <xsd:enumeration value="3"/>
          <xsd:enumeration value="4"/>
          <xsd:enumeration value="5"/>
          <xsd:enumeration value="7"/>
          <xsd:enumeration value="10"/>
        </xsd:restriction>
      </xsd:simpleType>
    </xsd:element>
    <xsd:element name="Document_x0020_Expires_x0020_On" ma:index="19" nillable="true" ma:displayName="Document Expires On" ma:format="DateOnly" ma:internalName="Document_x0020_Expires_x0020_O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656165FE-8B85-414D-91A4-C8E4736935E2}">
  <ds:schemaRefs>
    <ds:schemaRef ds:uri="http://schemas.microsoft.com/sharepoint/v3/contenttype/forms"/>
  </ds:schemaRefs>
</ds:datastoreItem>
</file>

<file path=customXml/itemProps2.xml><?xml version="1.0" encoding="utf-8"?>
<ds:datastoreItem xmlns:ds="http://schemas.openxmlformats.org/officeDocument/2006/customXml" ds:itemID="{8066EA02-4D9F-4A79-A593-4A28AAACCE2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030db69-1d5c-4c1f-887a-00e75fed0d5c"/>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3A8A6B0-9D96-4DB9-BED5-AE4391E14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30db69-1d5c-4c1f-887a-00e75fed0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1CF2691-01C4-47FB-9585-58790188A6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10757</TotalTime>
  <Words>3194</Words>
  <Application>Microsoft Office PowerPoint</Application>
  <PresentationFormat>On-screen Show (4:3)</PresentationFormat>
  <Paragraphs>272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Wingdings</vt:lpstr>
      <vt:lpstr>Office Theme</vt:lpstr>
      <vt:lpstr>PowerPoint Presentation</vt:lpstr>
      <vt:lpstr>In a typical class of 30 10-11 year olds in Coventry…</vt:lpstr>
      <vt:lpstr>How many obese children become obese adults…?</vt:lpstr>
      <vt:lpstr>Obesity is linked to deprivation and other inequalities</vt:lpstr>
      <vt:lpstr>PowerPoint Presentation</vt:lpstr>
      <vt:lpstr>PowerPoint Presentation</vt:lpstr>
      <vt:lpstr>The Annual Report Family</vt:lpstr>
      <vt:lpstr>PowerPoint Presentation</vt:lpstr>
      <vt:lpstr>PowerPoint Presentation</vt:lpstr>
      <vt:lpstr>PowerPoint Presentation</vt:lpstr>
      <vt:lpstr>PowerPoint Presentation</vt:lpstr>
      <vt:lpstr>PowerPoint Presentation</vt:lpstr>
      <vt:lpstr>Coventry Childhood Obesity Alliance</vt:lpstr>
      <vt:lpstr>Scope of the Alliance – a Whole System Approach</vt:lpstr>
      <vt:lpstr>PowerPoint Presentation</vt:lpstr>
      <vt:lpstr>The full version of the Shape Up Coventry Annual Report is available at http://www.coventry.gov.uk/shapeupcoventry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Hargrave, Paul</dc:creator>
  <cp:lastModifiedBy>Wright, Natalie</cp:lastModifiedBy>
  <cp:revision>134</cp:revision>
  <cp:lastPrinted>2016-11-29T16:20:58Z</cp:lastPrinted>
  <dcterms:modified xsi:type="dcterms:W3CDTF">2017-04-19T13:56:55Z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0x01010091769D3ADCDDBD418A5720563395FE8701005756E985AD4B2D47814DB24FCB932AB5</vt:lpwstr>
  </property>
  <property fmtid="{D5CDD505-2E9C-101B-9397-08002B2CF9AE}" pid="3" name="_dlc_policyId">
    <vt:lpwstr>0x01010091769D3ADCDDBD418A5720563395FE87|-31099529</vt:lpwstr>
  </property>
  <property fmtid="{D5CDD505-2E9C-101B-9397-08002B2CF9AE}" pid="4" name="ItemRetentionFormula">
    <vt:lpwstr>&lt;formula id="Microsoft.Office.RecordsManagement.PolicyFeatures.Expiration.Formula.BuiltIn"&gt;&lt;number&gt;1&lt;/number&gt;&lt;property&gt;Document_x005f_x0020_Expires_x005f_x0020_On&lt;/property&gt;&lt;propertyId&gt;4156f75a-f416-42bf-860e-5a1347930762&lt;/propertyId&gt;&lt;period&gt;days&lt;/period&gt;&lt;/formula&gt;</vt:lpwstr>
  </property>
  <property fmtid="{D5CDD505-2E9C-101B-9397-08002B2CF9AE}" pid="5" name="TaxKeyword">
    <vt:lpwstr/>
  </property>
  <property fmtid="{D5CDD505-2E9C-101B-9397-08002B2CF9AE}" pid="6" name="Set Document Expiry Date">
    <vt:lpwstr>https://coventrycc.sharepoint.com/teams/People/PublicHealth/PublicHealth/_layouts/15/wrkstat.aspx?List=8ac45826-39e6-4b05-971b-14cd6d40f6a6&amp;WorkflowInstanceName=0fa43140-c808-4e34-b23f-b15e47a9b46a, Set document expiry date</vt:lpwstr>
  </property>
  <property fmtid="{D5CDD505-2E9C-101B-9397-08002B2CF9AE}" pid="7" name="Area">
    <vt:lpwstr/>
  </property>
  <property fmtid="{D5CDD505-2E9C-101B-9397-08002B2CF9AE}" pid="8" name="DocumentGroup">
    <vt:lpwstr>229;#Marmot|6ecdcb7e-8aaa-415c-ba7e-df7512a687f2</vt:lpwstr>
  </property>
</Properties>
</file>